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21"/>
  </p:notesMasterIdLst>
  <p:handoutMasterIdLst>
    <p:handoutMasterId r:id="rId122"/>
  </p:handoutMasterIdLst>
  <p:sldIdLst>
    <p:sldId id="528" r:id="rId3"/>
    <p:sldId id="315" r:id="rId4"/>
    <p:sldId id="316" r:id="rId5"/>
    <p:sldId id="317" r:id="rId6"/>
    <p:sldId id="318" r:id="rId7"/>
    <p:sldId id="319" r:id="rId8"/>
    <p:sldId id="320" r:id="rId9"/>
    <p:sldId id="527" r:id="rId10"/>
    <p:sldId id="526" r:id="rId11"/>
    <p:sldId id="356" r:id="rId12"/>
    <p:sldId id="311" r:id="rId13"/>
    <p:sldId id="312" r:id="rId14"/>
    <p:sldId id="313" r:id="rId15"/>
    <p:sldId id="525" r:id="rId16"/>
    <p:sldId id="321" r:id="rId17"/>
    <p:sldId id="524" r:id="rId18"/>
    <p:sldId id="322" r:id="rId19"/>
    <p:sldId id="323" r:id="rId20"/>
    <p:sldId id="523" r:id="rId21"/>
    <p:sldId id="423" r:id="rId22"/>
    <p:sldId id="328" r:id="rId23"/>
    <p:sldId id="342" r:id="rId24"/>
    <p:sldId id="335" r:id="rId25"/>
    <p:sldId id="336" r:id="rId26"/>
    <p:sldId id="337" r:id="rId27"/>
    <p:sldId id="351" r:id="rId28"/>
    <p:sldId id="522" r:id="rId29"/>
    <p:sldId id="521" r:id="rId30"/>
    <p:sldId id="520" r:id="rId31"/>
    <p:sldId id="519" r:id="rId32"/>
    <p:sldId id="518" r:id="rId33"/>
    <p:sldId id="338" r:id="rId34"/>
    <p:sldId id="515" r:id="rId35"/>
    <p:sldId id="514" r:id="rId36"/>
    <p:sldId id="513" r:id="rId37"/>
    <p:sldId id="512" r:id="rId38"/>
    <p:sldId id="529" r:id="rId39"/>
    <p:sldId id="530" r:id="rId40"/>
    <p:sldId id="425" r:id="rId41"/>
    <p:sldId id="426" r:id="rId42"/>
    <p:sldId id="428" r:id="rId43"/>
    <p:sldId id="429" r:id="rId44"/>
    <p:sldId id="430" r:id="rId45"/>
    <p:sldId id="431" r:id="rId46"/>
    <p:sldId id="432" r:id="rId47"/>
    <p:sldId id="433" r:id="rId48"/>
    <p:sldId id="434" r:id="rId49"/>
    <p:sldId id="435" r:id="rId50"/>
    <p:sldId id="436" r:id="rId51"/>
    <p:sldId id="437" r:id="rId52"/>
    <p:sldId id="438" r:id="rId53"/>
    <p:sldId id="498" r:id="rId54"/>
    <p:sldId id="439" r:id="rId55"/>
    <p:sldId id="440" r:id="rId56"/>
    <p:sldId id="441" r:id="rId57"/>
    <p:sldId id="511" r:id="rId58"/>
    <p:sldId id="444" r:id="rId59"/>
    <p:sldId id="445" r:id="rId60"/>
    <p:sldId id="446" r:id="rId61"/>
    <p:sldId id="447" r:id="rId62"/>
    <p:sldId id="531" r:id="rId63"/>
    <p:sldId id="532" r:id="rId64"/>
    <p:sldId id="448" r:id="rId65"/>
    <p:sldId id="449" r:id="rId66"/>
    <p:sldId id="450" r:id="rId67"/>
    <p:sldId id="451" r:id="rId68"/>
    <p:sldId id="452" r:id="rId69"/>
    <p:sldId id="453" r:id="rId70"/>
    <p:sldId id="454" r:id="rId71"/>
    <p:sldId id="455" r:id="rId72"/>
    <p:sldId id="456" r:id="rId73"/>
    <p:sldId id="457" r:id="rId74"/>
    <p:sldId id="494" r:id="rId75"/>
    <p:sldId id="495" r:id="rId76"/>
    <p:sldId id="496" r:id="rId77"/>
    <p:sldId id="497" r:id="rId78"/>
    <p:sldId id="458" r:id="rId79"/>
    <p:sldId id="459" r:id="rId80"/>
    <p:sldId id="460" r:id="rId81"/>
    <p:sldId id="461" r:id="rId82"/>
    <p:sldId id="462" r:id="rId83"/>
    <p:sldId id="463" r:id="rId84"/>
    <p:sldId id="464" r:id="rId85"/>
    <p:sldId id="465" r:id="rId86"/>
    <p:sldId id="499" r:id="rId87"/>
    <p:sldId id="500" r:id="rId88"/>
    <p:sldId id="466" r:id="rId89"/>
    <p:sldId id="501" r:id="rId90"/>
    <p:sldId id="467" r:id="rId91"/>
    <p:sldId id="468" r:id="rId92"/>
    <p:sldId id="469" r:id="rId93"/>
    <p:sldId id="470" r:id="rId94"/>
    <p:sldId id="471" r:id="rId95"/>
    <p:sldId id="472" r:id="rId96"/>
    <p:sldId id="502" r:id="rId97"/>
    <p:sldId id="503" r:id="rId98"/>
    <p:sldId id="473" r:id="rId99"/>
    <p:sldId id="474" r:id="rId100"/>
    <p:sldId id="475" r:id="rId101"/>
    <p:sldId id="510" r:id="rId102"/>
    <p:sldId id="509" r:id="rId103"/>
    <p:sldId id="478" r:id="rId104"/>
    <p:sldId id="508" r:id="rId105"/>
    <p:sldId id="480" r:id="rId106"/>
    <p:sldId id="481" r:id="rId107"/>
    <p:sldId id="482" r:id="rId108"/>
    <p:sldId id="483" r:id="rId109"/>
    <p:sldId id="484" r:id="rId110"/>
    <p:sldId id="485" r:id="rId111"/>
    <p:sldId id="504" r:id="rId112"/>
    <p:sldId id="505" r:id="rId113"/>
    <p:sldId id="507" r:id="rId114"/>
    <p:sldId id="506" r:id="rId115"/>
    <p:sldId id="488" r:id="rId116"/>
    <p:sldId id="489" r:id="rId117"/>
    <p:sldId id="490" r:id="rId118"/>
    <p:sldId id="491" r:id="rId119"/>
    <p:sldId id="492" r:id="rId1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clrMode="gray" scaleToFitPaper="1" frameSlides="1"/>
  <p:clrMru>
    <a:srgbClr val="000000"/>
    <a:srgbClr val="EB77BD"/>
    <a:srgbClr val="29317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0" autoAdjust="0"/>
    <p:restoredTop sz="61798" autoAdjust="0"/>
  </p:normalViewPr>
  <p:slideViewPr>
    <p:cSldViewPr snapToGrid="0" snapToObjects="1">
      <p:cViewPr varScale="1">
        <p:scale>
          <a:sx n="36" d="100"/>
          <a:sy n="36" d="100"/>
        </p:scale>
        <p:origin x="-1480" y="-96"/>
      </p:cViewPr>
      <p:guideLst>
        <p:guide orient="horz" pos="2160"/>
        <p:guide pos="2880"/>
      </p:guideLst>
    </p:cSldViewPr>
  </p:slideViewPr>
  <p:outlineViewPr>
    <p:cViewPr>
      <p:scale>
        <a:sx n="33" d="100"/>
        <a:sy n="33" d="100"/>
      </p:scale>
      <p:origin x="0" y="29512"/>
    </p:cViewPr>
  </p:outlineViewPr>
  <p:notesTextViewPr>
    <p:cViewPr>
      <p:scale>
        <a:sx n="100" d="100"/>
        <a:sy n="100" d="100"/>
      </p:scale>
      <p:origin x="0" y="0"/>
    </p:cViewPr>
  </p:notesTextViewPr>
  <p:sorterViewPr>
    <p:cViewPr>
      <p:scale>
        <a:sx n="66" d="100"/>
        <a:sy n="66" d="100"/>
      </p:scale>
      <p:origin x="0" y="11768"/>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20" Type="http://schemas.openxmlformats.org/officeDocument/2006/relationships/slide" Target="slides/slide118.xml"/><Relationship Id="rId121" Type="http://schemas.openxmlformats.org/officeDocument/2006/relationships/notesMaster" Target="notesMasters/notesMaster1.xml"/><Relationship Id="rId122" Type="http://schemas.openxmlformats.org/officeDocument/2006/relationships/handoutMaster" Target="handoutMasters/handoutMaster1.xml"/><Relationship Id="rId123" Type="http://schemas.openxmlformats.org/officeDocument/2006/relationships/printerSettings" Target="printerSettings/printerSettings1.bin"/><Relationship Id="rId124" Type="http://schemas.openxmlformats.org/officeDocument/2006/relationships/presProps" Target="presProps.xml"/><Relationship Id="rId125" Type="http://schemas.openxmlformats.org/officeDocument/2006/relationships/viewProps" Target="viewProps.xml"/><Relationship Id="rId126" Type="http://schemas.openxmlformats.org/officeDocument/2006/relationships/theme" Target="theme/theme1.xml"/><Relationship Id="rId127"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00" Type="http://schemas.openxmlformats.org/officeDocument/2006/relationships/slide" Target="slides/slide98.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0A65E4-D0CA-504C-9FA0-D40D7313BED3}" type="doc">
      <dgm:prSet loTypeId="urn:microsoft.com/office/officeart/2009/3/layout/IncreasingArrowsProcess" loCatId="" qsTypeId="urn:microsoft.com/office/officeart/2005/8/quickstyle/3D3" qsCatId="3D" csTypeId="urn:microsoft.com/office/officeart/2005/8/colors/accent6_2" csCatId="accent6" phldr="1"/>
      <dgm:spPr/>
      <dgm:t>
        <a:bodyPr/>
        <a:lstStyle/>
        <a:p>
          <a:endParaRPr lang="en-US"/>
        </a:p>
      </dgm:t>
    </dgm:pt>
    <dgm:pt modelId="{8006B3F1-645B-614C-A26E-78181FA01D21}">
      <dgm:prSet phldrT="[Text]"/>
      <dgm:spPr>
        <a:gradFill flip="none" rotWithShape="1">
          <a:gsLst>
            <a:gs pos="0">
              <a:srgbClr val="FFFF00"/>
            </a:gs>
            <a:gs pos="100000">
              <a:srgbClr val="FFFFFF"/>
            </a:gs>
          </a:gsLst>
          <a:path path="circle">
            <a:fillToRect l="100000" t="100000"/>
          </a:path>
          <a:tileRect r="-100000" b="-100000"/>
        </a:gradFill>
      </dgm:spPr>
      <dgm:t>
        <a:bodyPr/>
        <a:lstStyle/>
        <a:p>
          <a:r>
            <a:rPr lang="en-US" dirty="0" smtClean="0">
              <a:solidFill>
                <a:schemeClr val="tx2">
                  <a:lumMod val="50000"/>
                </a:schemeClr>
              </a:solidFill>
            </a:rPr>
            <a:t>Number and Operations – Base Ten</a:t>
          </a:r>
          <a:endParaRPr lang="en-US" dirty="0">
            <a:solidFill>
              <a:schemeClr val="tx2">
                <a:lumMod val="50000"/>
              </a:schemeClr>
            </a:solidFill>
          </a:endParaRPr>
        </a:p>
      </dgm:t>
    </dgm:pt>
    <dgm:pt modelId="{3D10C3CD-1B46-1940-9717-8484BCE3BA67}" type="parTrans" cxnId="{1E219A30-8CE3-6446-9C53-3AB3F46EAE0F}">
      <dgm:prSet/>
      <dgm:spPr/>
      <dgm:t>
        <a:bodyPr/>
        <a:lstStyle/>
        <a:p>
          <a:endParaRPr lang="en-US"/>
        </a:p>
      </dgm:t>
    </dgm:pt>
    <dgm:pt modelId="{01782A49-E916-A744-BD68-DF6A7EC45BEF}" type="sibTrans" cxnId="{1E219A30-8CE3-6446-9C53-3AB3F46EAE0F}">
      <dgm:prSet/>
      <dgm:spPr/>
      <dgm:t>
        <a:bodyPr/>
        <a:lstStyle/>
        <a:p>
          <a:endParaRPr lang="en-US"/>
        </a:p>
      </dgm:t>
    </dgm:pt>
    <dgm:pt modelId="{36B7A922-E1F1-D049-8A67-61B1DCFFE936}" type="pres">
      <dgm:prSet presAssocID="{A00A65E4-D0CA-504C-9FA0-D40D7313BED3}" presName="Name0" presStyleCnt="0">
        <dgm:presLayoutVars>
          <dgm:chMax val="5"/>
          <dgm:chPref val="5"/>
          <dgm:dir/>
          <dgm:animLvl val="lvl"/>
        </dgm:presLayoutVars>
      </dgm:prSet>
      <dgm:spPr/>
      <dgm:t>
        <a:bodyPr/>
        <a:lstStyle/>
        <a:p>
          <a:endParaRPr lang="en-US"/>
        </a:p>
      </dgm:t>
    </dgm:pt>
    <dgm:pt modelId="{F12DE7D5-1B7B-004E-9840-168F09735E37}" type="pres">
      <dgm:prSet presAssocID="{8006B3F1-645B-614C-A26E-78181FA01D21}" presName="parentText1" presStyleLbl="node1" presStyleIdx="0" presStyleCnt="1" custScaleY="216218">
        <dgm:presLayoutVars>
          <dgm:chMax/>
          <dgm:chPref val="3"/>
          <dgm:bulletEnabled val="1"/>
        </dgm:presLayoutVars>
      </dgm:prSet>
      <dgm:spPr/>
      <dgm:t>
        <a:bodyPr/>
        <a:lstStyle/>
        <a:p>
          <a:endParaRPr lang="en-US"/>
        </a:p>
      </dgm:t>
    </dgm:pt>
  </dgm:ptLst>
  <dgm:cxnLst>
    <dgm:cxn modelId="{A73444E4-133D-8045-9B47-F4D0080A404D}" type="presOf" srcId="{8006B3F1-645B-614C-A26E-78181FA01D21}" destId="{F12DE7D5-1B7B-004E-9840-168F09735E37}" srcOrd="0" destOrd="0" presId="urn:microsoft.com/office/officeart/2009/3/layout/IncreasingArrowsProcess"/>
    <dgm:cxn modelId="{1E219A30-8CE3-6446-9C53-3AB3F46EAE0F}" srcId="{A00A65E4-D0CA-504C-9FA0-D40D7313BED3}" destId="{8006B3F1-645B-614C-A26E-78181FA01D21}" srcOrd="0" destOrd="0" parTransId="{3D10C3CD-1B46-1940-9717-8484BCE3BA67}" sibTransId="{01782A49-E916-A744-BD68-DF6A7EC45BEF}"/>
    <dgm:cxn modelId="{4D34D771-228F-EE4D-A896-C8983AA07E87}" type="presOf" srcId="{A00A65E4-D0CA-504C-9FA0-D40D7313BED3}" destId="{36B7A922-E1F1-D049-8A67-61B1DCFFE936}" srcOrd="0" destOrd="0" presId="urn:microsoft.com/office/officeart/2009/3/layout/IncreasingArrowsProcess"/>
    <dgm:cxn modelId="{AE615964-2839-B341-AAF7-B7642703776C}" type="presParOf" srcId="{36B7A922-E1F1-D049-8A67-61B1DCFFE936}" destId="{F12DE7D5-1B7B-004E-9840-168F09735E37}" srcOrd="0"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00A65E4-D0CA-504C-9FA0-D40D7313BED3}" type="doc">
      <dgm:prSet loTypeId="urn:microsoft.com/office/officeart/2009/3/layout/IncreasingArrowsProcess" loCatId="" qsTypeId="urn:microsoft.com/office/officeart/2005/8/quickstyle/3D3" qsCatId="3D" csTypeId="urn:microsoft.com/office/officeart/2005/8/colors/accent6_2" csCatId="accent6" phldr="1"/>
      <dgm:spPr/>
      <dgm:t>
        <a:bodyPr/>
        <a:lstStyle/>
        <a:p>
          <a:endParaRPr lang="en-US"/>
        </a:p>
      </dgm:t>
    </dgm:pt>
    <dgm:pt modelId="{8006B3F1-645B-614C-A26E-78181FA01D21}">
      <dgm:prSet phldrT="[Text]"/>
      <dgm:spPr>
        <a:gradFill flip="none" rotWithShape="1">
          <a:gsLst>
            <a:gs pos="0">
              <a:srgbClr val="FFFF00"/>
            </a:gs>
            <a:gs pos="100000">
              <a:srgbClr val="FFFFFF"/>
            </a:gs>
          </a:gsLst>
          <a:path path="circle">
            <a:fillToRect l="100000" t="100000"/>
          </a:path>
          <a:tileRect r="-100000" b="-100000"/>
        </a:gradFill>
      </dgm:spPr>
      <dgm:t>
        <a:bodyPr/>
        <a:lstStyle/>
        <a:p>
          <a:r>
            <a:rPr lang="en-US" dirty="0" smtClean="0">
              <a:solidFill>
                <a:schemeClr val="tx2">
                  <a:lumMod val="50000"/>
                </a:schemeClr>
              </a:solidFill>
            </a:rPr>
            <a:t>Number and Operations – Base Ten</a:t>
          </a:r>
          <a:endParaRPr lang="en-US" dirty="0">
            <a:solidFill>
              <a:schemeClr val="tx2">
                <a:lumMod val="50000"/>
              </a:schemeClr>
            </a:solidFill>
          </a:endParaRPr>
        </a:p>
      </dgm:t>
    </dgm:pt>
    <dgm:pt modelId="{3D10C3CD-1B46-1940-9717-8484BCE3BA67}" type="parTrans" cxnId="{1E219A30-8CE3-6446-9C53-3AB3F46EAE0F}">
      <dgm:prSet/>
      <dgm:spPr/>
      <dgm:t>
        <a:bodyPr/>
        <a:lstStyle/>
        <a:p>
          <a:endParaRPr lang="en-US"/>
        </a:p>
      </dgm:t>
    </dgm:pt>
    <dgm:pt modelId="{01782A49-E916-A744-BD68-DF6A7EC45BEF}" type="sibTrans" cxnId="{1E219A30-8CE3-6446-9C53-3AB3F46EAE0F}">
      <dgm:prSet/>
      <dgm:spPr/>
      <dgm:t>
        <a:bodyPr/>
        <a:lstStyle/>
        <a:p>
          <a:endParaRPr lang="en-US"/>
        </a:p>
      </dgm:t>
    </dgm:pt>
    <dgm:pt modelId="{36B7A922-E1F1-D049-8A67-61B1DCFFE936}" type="pres">
      <dgm:prSet presAssocID="{A00A65E4-D0CA-504C-9FA0-D40D7313BED3}" presName="Name0" presStyleCnt="0">
        <dgm:presLayoutVars>
          <dgm:chMax val="5"/>
          <dgm:chPref val="5"/>
          <dgm:dir/>
          <dgm:animLvl val="lvl"/>
        </dgm:presLayoutVars>
      </dgm:prSet>
      <dgm:spPr/>
      <dgm:t>
        <a:bodyPr/>
        <a:lstStyle/>
        <a:p>
          <a:endParaRPr lang="en-US"/>
        </a:p>
      </dgm:t>
    </dgm:pt>
    <dgm:pt modelId="{F12DE7D5-1B7B-004E-9840-168F09735E37}" type="pres">
      <dgm:prSet presAssocID="{8006B3F1-645B-614C-A26E-78181FA01D21}" presName="parentText1" presStyleLbl="node1" presStyleIdx="0" presStyleCnt="1" custScaleY="136480" custLinFactNeighborY="-1796">
        <dgm:presLayoutVars>
          <dgm:chMax/>
          <dgm:chPref val="3"/>
          <dgm:bulletEnabled val="1"/>
        </dgm:presLayoutVars>
      </dgm:prSet>
      <dgm:spPr/>
      <dgm:t>
        <a:bodyPr/>
        <a:lstStyle/>
        <a:p>
          <a:endParaRPr lang="en-US"/>
        </a:p>
      </dgm:t>
    </dgm:pt>
  </dgm:ptLst>
  <dgm:cxnLst>
    <dgm:cxn modelId="{E22FA8C2-BD23-1A45-B159-6A07CCC58B4F}" type="presOf" srcId="{A00A65E4-D0CA-504C-9FA0-D40D7313BED3}" destId="{36B7A922-E1F1-D049-8A67-61B1DCFFE936}" srcOrd="0" destOrd="0" presId="urn:microsoft.com/office/officeart/2009/3/layout/IncreasingArrowsProcess"/>
    <dgm:cxn modelId="{1E219A30-8CE3-6446-9C53-3AB3F46EAE0F}" srcId="{A00A65E4-D0CA-504C-9FA0-D40D7313BED3}" destId="{8006B3F1-645B-614C-A26E-78181FA01D21}" srcOrd="0" destOrd="0" parTransId="{3D10C3CD-1B46-1940-9717-8484BCE3BA67}" sibTransId="{01782A49-E916-A744-BD68-DF6A7EC45BEF}"/>
    <dgm:cxn modelId="{C072F7F9-9705-B545-BD6F-4FF2040E65E5}" type="presOf" srcId="{8006B3F1-645B-614C-A26E-78181FA01D21}" destId="{F12DE7D5-1B7B-004E-9840-168F09735E37}" srcOrd="0" destOrd="0" presId="urn:microsoft.com/office/officeart/2009/3/layout/IncreasingArrowsProcess"/>
    <dgm:cxn modelId="{C2252F81-1C0F-1049-9CC3-9C2A9B66CC46}" type="presParOf" srcId="{36B7A922-E1F1-D049-8A67-61B1DCFFE936}" destId="{F12DE7D5-1B7B-004E-9840-168F09735E37}" srcOrd="0" destOrd="0" presId="urn:microsoft.com/office/officeart/2009/3/layout/IncreasingArrowsProcess"/>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00A65E4-D0CA-504C-9FA0-D40D7313BED3}" type="doc">
      <dgm:prSet loTypeId="urn:microsoft.com/office/officeart/2009/3/layout/IncreasingArrowsProcess" loCatId="" qsTypeId="urn:microsoft.com/office/officeart/2005/8/quickstyle/3D3" qsCatId="3D" csTypeId="urn:microsoft.com/office/officeart/2005/8/colors/accent6_2" csCatId="accent6" phldr="1"/>
      <dgm:spPr/>
      <dgm:t>
        <a:bodyPr/>
        <a:lstStyle/>
        <a:p>
          <a:endParaRPr lang="en-US"/>
        </a:p>
      </dgm:t>
    </dgm:pt>
    <dgm:pt modelId="{8B7E3B91-C0A0-1F42-9DE5-B0F97039411D}">
      <dgm:prSet phldrT="[Text]"/>
      <dgm:spPr>
        <a:gradFill flip="none" rotWithShape="1">
          <a:gsLst>
            <a:gs pos="0">
              <a:srgbClr val="FFFF00"/>
            </a:gs>
            <a:gs pos="100000">
              <a:srgbClr val="FFFFFF"/>
            </a:gs>
          </a:gsLst>
          <a:path path="circle">
            <a:fillToRect l="100000" t="100000"/>
          </a:path>
          <a:tileRect r="-100000" b="-100000"/>
        </a:gradFill>
      </dgm:spPr>
      <dgm:t>
        <a:bodyPr/>
        <a:lstStyle/>
        <a:p>
          <a:r>
            <a:rPr lang="en-US" dirty="0" smtClean="0">
              <a:solidFill>
                <a:schemeClr val="tx2">
                  <a:lumMod val="50000"/>
                </a:schemeClr>
              </a:solidFill>
            </a:rPr>
            <a:t>Number and Operations – Base Ten</a:t>
          </a:r>
          <a:endParaRPr lang="en-US" dirty="0">
            <a:solidFill>
              <a:schemeClr val="tx2">
                <a:lumMod val="50000"/>
              </a:schemeClr>
            </a:solidFill>
          </a:endParaRPr>
        </a:p>
      </dgm:t>
    </dgm:pt>
    <dgm:pt modelId="{534E7BC1-29C6-5C47-8373-E0B5DEBDD3C2}" type="parTrans" cxnId="{CBD892F0-BC4E-F34A-87FB-E6A194B113E4}">
      <dgm:prSet/>
      <dgm:spPr/>
      <dgm:t>
        <a:bodyPr/>
        <a:lstStyle/>
        <a:p>
          <a:endParaRPr lang="en-US"/>
        </a:p>
      </dgm:t>
    </dgm:pt>
    <dgm:pt modelId="{47C0D6E3-E92C-F14E-BF69-75C3296A00F4}" type="sibTrans" cxnId="{CBD892F0-BC4E-F34A-87FB-E6A194B113E4}">
      <dgm:prSet/>
      <dgm:spPr/>
      <dgm:t>
        <a:bodyPr/>
        <a:lstStyle/>
        <a:p>
          <a:endParaRPr lang="en-US"/>
        </a:p>
      </dgm:t>
    </dgm:pt>
    <dgm:pt modelId="{36B7A922-E1F1-D049-8A67-61B1DCFFE936}" type="pres">
      <dgm:prSet presAssocID="{A00A65E4-D0CA-504C-9FA0-D40D7313BED3}" presName="Name0" presStyleCnt="0">
        <dgm:presLayoutVars>
          <dgm:chMax val="5"/>
          <dgm:chPref val="5"/>
          <dgm:dir/>
          <dgm:animLvl val="lvl"/>
        </dgm:presLayoutVars>
      </dgm:prSet>
      <dgm:spPr/>
      <dgm:t>
        <a:bodyPr/>
        <a:lstStyle/>
        <a:p>
          <a:endParaRPr lang="en-US"/>
        </a:p>
      </dgm:t>
    </dgm:pt>
    <dgm:pt modelId="{59014DAC-E52D-524B-81C0-E33F558E3DB3}" type="pres">
      <dgm:prSet presAssocID="{8B7E3B91-C0A0-1F42-9DE5-B0F97039411D}" presName="parentText1" presStyleLbl="node1" presStyleIdx="0" presStyleCnt="1" custScaleY="136480" custLinFactNeighborY="-1796">
        <dgm:presLayoutVars>
          <dgm:chMax/>
          <dgm:chPref val="3"/>
          <dgm:bulletEnabled val="1"/>
        </dgm:presLayoutVars>
      </dgm:prSet>
      <dgm:spPr/>
      <dgm:t>
        <a:bodyPr/>
        <a:lstStyle/>
        <a:p>
          <a:endParaRPr lang="en-US"/>
        </a:p>
      </dgm:t>
    </dgm:pt>
  </dgm:ptLst>
  <dgm:cxnLst>
    <dgm:cxn modelId="{4A9FE2E8-402E-D94E-AFC1-663D827D389B}" type="presOf" srcId="{A00A65E4-D0CA-504C-9FA0-D40D7313BED3}" destId="{36B7A922-E1F1-D049-8A67-61B1DCFFE936}" srcOrd="0" destOrd="0" presId="urn:microsoft.com/office/officeart/2009/3/layout/IncreasingArrowsProcess"/>
    <dgm:cxn modelId="{CBD892F0-BC4E-F34A-87FB-E6A194B113E4}" srcId="{A00A65E4-D0CA-504C-9FA0-D40D7313BED3}" destId="{8B7E3B91-C0A0-1F42-9DE5-B0F97039411D}" srcOrd="0" destOrd="0" parTransId="{534E7BC1-29C6-5C47-8373-E0B5DEBDD3C2}" sibTransId="{47C0D6E3-E92C-F14E-BF69-75C3296A00F4}"/>
    <dgm:cxn modelId="{CBB5FC32-B545-B74E-A938-CCA997A54330}" type="presOf" srcId="{8B7E3B91-C0A0-1F42-9DE5-B0F97039411D}" destId="{59014DAC-E52D-524B-81C0-E33F558E3DB3}" srcOrd="0" destOrd="0" presId="urn:microsoft.com/office/officeart/2009/3/layout/IncreasingArrowsProcess"/>
    <dgm:cxn modelId="{28497A96-05B0-8F46-A520-737EBDBC9472}" type="presParOf" srcId="{36B7A922-E1F1-D049-8A67-61B1DCFFE936}" destId="{59014DAC-E52D-524B-81C0-E33F558E3DB3}" srcOrd="0"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0A65E4-D0CA-504C-9FA0-D40D7313BED3}" type="doc">
      <dgm:prSet loTypeId="urn:microsoft.com/office/officeart/2009/3/layout/IncreasingArrowsProcess" loCatId="" qsTypeId="urn:microsoft.com/office/officeart/2005/8/quickstyle/3D3" qsCatId="3D" csTypeId="urn:microsoft.com/office/officeart/2005/8/colors/accent6_2" csCatId="accent6" phldr="1"/>
      <dgm:spPr/>
      <dgm:t>
        <a:bodyPr/>
        <a:lstStyle/>
        <a:p>
          <a:endParaRPr lang="en-US"/>
        </a:p>
      </dgm:t>
    </dgm:pt>
    <dgm:pt modelId="{965E3171-A57A-0448-878B-3AB208170DFF}">
      <dgm:prSet phldrT="[Text]"/>
      <dgm:spPr>
        <a:gradFill flip="none" rotWithShape="1">
          <a:gsLst>
            <a:gs pos="0">
              <a:srgbClr val="FFFF00"/>
            </a:gs>
            <a:gs pos="100000">
              <a:srgbClr val="FFFFFF"/>
            </a:gs>
          </a:gsLst>
          <a:path path="circle">
            <a:fillToRect l="100000" t="100000"/>
          </a:path>
          <a:tileRect r="-100000" b="-100000"/>
        </a:gradFill>
      </dgm:spPr>
      <dgm:t>
        <a:bodyPr/>
        <a:lstStyle/>
        <a:p>
          <a:r>
            <a:rPr lang="en-US" dirty="0" smtClean="0">
              <a:solidFill>
                <a:schemeClr val="tx2">
                  <a:lumMod val="50000"/>
                </a:schemeClr>
              </a:solidFill>
            </a:rPr>
            <a:t>Number and Operations – Base Ten</a:t>
          </a:r>
          <a:endParaRPr lang="en-US" dirty="0">
            <a:solidFill>
              <a:schemeClr val="tx2">
                <a:lumMod val="50000"/>
              </a:schemeClr>
            </a:solidFill>
          </a:endParaRPr>
        </a:p>
      </dgm:t>
    </dgm:pt>
    <dgm:pt modelId="{28351926-35A4-0C4D-86AB-DA7EC1DFBCB2}" type="parTrans" cxnId="{87D348CA-2349-A74D-8D41-ECB3A9276C17}">
      <dgm:prSet/>
      <dgm:spPr/>
      <dgm:t>
        <a:bodyPr/>
        <a:lstStyle/>
        <a:p>
          <a:endParaRPr lang="en-US"/>
        </a:p>
      </dgm:t>
    </dgm:pt>
    <dgm:pt modelId="{211419A3-28FC-094D-8375-9A42F77044D7}" type="sibTrans" cxnId="{87D348CA-2349-A74D-8D41-ECB3A9276C17}">
      <dgm:prSet/>
      <dgm:spPr/>
      <dgm:t>
        <a:bodyPr/>
        <a:lstStyle/>
        <a:p>
          <a:endParaRPr lang="en-US"/>
        </a:p>
      </dgm:t>
    </dgm:pt>
    <dgm:pt modelId="{36B7A922-E1F1-D049-8A67-61B1DCFFE936}" type="pres">
      <dgm:prSet presAssocID="{A00A65E4-D0CA-504C-9FA0-D40D7313BED3}" presName="Name0" presStyleCnt="0">
        <dgm:presLayoutVars>
          <dgm:chMax val="5"/>
          <dgm:chPref val="5"/>
          <dgm:dir/>
          <dgm:animLvl val="lvl"/>
        </dgm:presLayoutVars>
      </dgm:prSet>
      <dgm:spPr/>
      <dgm:t>
        <a:bodyPr/>
        <a:lstStyle/>
        <a:p>
          <a:endParaRPr lang="en-US"/>
        </a:p>
      </dgm:t>
    </dgm:pt>
    <dgm:pt modelId="{AEEC946E-6B39-E34F-AC2A-2986F10DF622}" type="pres">
      <dgm:prSet presAssocID="{965E3171-A57A-0448-878B-3AB208170DFF}" presName="parentText1" presStyleLbl="node1" presStyleIdx="0" presStyleCnt="1" custScaleY="136480" custLinFactNeighborY="-1796">
        <dgm:presLayoutVars>
          <dgm:chMax/>
          <dgm:chPref val="3"/>
          <dgm:bulletEnabled val="1"/>
        </dgm:presLayoutVars>
      </dgm:prSet>
      <dgm:spPr/>
      <dgm:t>
        <a:bodyPr/>
        <a:lstStyle/>
        <a:p>
          <a:endParaRPr lang="en-US"/>
        </a:p>
      </dgm:t>
    </dgm:pt>
  </dgm:ptLst>
  <dgm:cxnLst>
    <dgm:cxn modelId="{6817F28A-E659-BF49-99C7-4EE881EC7406}" type="presOf" srcId="{A00A65E4-D0CA-504C-9FA0-D40D7313BED3}" destId="{36B7A922-E1F1-D049-8A67-61B1DCFFE936}" srcOrd="0" destOrd="0" presId="urn:microsoft.com/office/officeart/2009/3/layout/IncreasingArrowsProcess"/>
    <dgm:cxn modelId="{87D348CA-2349-A74D-8D41-ECB3A9276C17}" srcId="{A00A65E4-D0CA-504C-9FA0-D40D7313BED3}" destId="{965E3171-A57A-0448-878B-3AB208170DFF}" srcOrd="0" destOrd="0" parTransId="{28351926-35A4-0C4D-86AB-DA7EC1DFBCB2}" sibTransId="{211419A3-28FC-094D-8375-9A42F77044D7}"/>
    <dgm:cxn modelId="{469EA571-924A-7840-A386-12C77AE3A7F0}" type="presOf" srcId="{965E3171-A57A-0448-878B-3AB208170DFF}" destId="{AEEC946E-6B39-E34F-AC2A-2986F10DF622}" srcOrd="0" destOrd="0" presId="urn:microsoft.com/office/officeart/2009/3/layout/IncreasingArrowsProcess"/>
    <dgm:cxn modelId="{E80CC6C4-3335-6646-B7DE-B8EC338AC071}" type="presParOf" srcId="{36B7A922-E1F1-D049-8A67-61B1DCFFE936}" destId="{AEEC946E-6B39-E34F-AC2A-2986F10DF622}" srcOrd="0"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A39C373-8FE1-4598-8BEE-81D7365E88B7}" type="doc">
      <dgm:prSet loTypeId="urn:microsoft.com/office/officeart/2005/8/layout/hierarchy4" loCatId="relationship" qsTypeId="urn:microsoft.com/office/officeart/2005/8/quickstyle/3D3" qsCatId="3D" csTypeId="urn:microsoft.com/office/officeart/2005/8/colors/colorful1#1" csCatId="colorful" phldr="1"/>
      <dgm:spPr/>
      <dgm:t>
        <a:bodyPr/>
        <a:lstStyle/>
        <a:p>
          <a:endParaRPr lang="en-US"/>
        </a:p>
      </dgm:t>
    </dgm:pt>
    <dgm:pt modelId="{75528345-B79B-42B6-8229-F3C4C0B179F7}">
      <dgm:prSet phldrT="[Text]"/>
      <dgm:spPr/>
      <dgm:t>
        <a:bodyPr/>
        <a:lstStyle/>
        <a:p>
          <a:r>
            <a:rPr lang="en-US" dirty="0" smtClean="0">
              <a:solidFill>
                <a:srgbClr val="000000"/>
              </a:solidFill>
            </a:rPr>
            <a:t>Module Overview</a:t>
          </a:r>
          <a:endParaRPr lang="en-US" dirty="0">
            <a:solidFill>
              <a:srgbClr val="000000"/>
            </a:solidFill>
          </a:endParaRPr>
        </a:p>
      </dgm:t>
    </dgm:pt>
    <dgm:pt modelId="{AA97573D-C4CF-4D72-9B03-7DA214FAE17F}" type="parTrans" cxnId="{323D7DA3-57DA-49AD-B483-C7D4C29B7670}">
      <dgm:prSet/>
      <dgm:spPr/>
      <dgm:t>
        <a:bodyPr/>
        <a:lstStyle/>
        <a:p>
          <a:endParaRPr lang="en-US">
            <a:solidFill>
              <a:srgbClr val="000000"/>
            </a:solidFill>
          </a:endParaRPr>
        </a:p>
      </dgm:t>
    </dgm:pt>
    <dgm:pt modelId="{9E8A0541-AAB2-45CB-98D3-1F07684BC3BA}" type="sibTrans" cxnId="{323D7DA3-57DA-49AD-B483-C7D4C29B7670}">
      <dgm:prSet/>
      <dgm:spPr/>
      <dgm:t>
        <a:bodyPr/>
        <a:lstStyle/>
        <a:p>
          <a:endParaRPr lang="en-US">
            <a:solidFill>
              <a:srgbClr val="000000"/>
            </a:solidFill>
          </a:endParaRPr>
        </a:p>
      </dgm:t>
    </dgm:pt>
    <dgm:pt modelId="{D4DA3F4D-7295-4201-8CF3-C0C1C3FC8272}">
      <dgm:prSet phldrT="[Text]"/>
      <dgm:spPr/>
      <dgm:t>
        <a:bodyPr/>
        <a:lstStyle/>
        <a:p>
          <a:r>
            <a:rPr lang="en-US" dirty="0" smtClean="0">
              <a:solidFill>
                <a:srgbClr val="000000"/>
              </a:solidFill>
            </a:rPr>
            <a:t>Topic </a:t>
          </a:r>
          <a:endParaRPr lang="en-US" dirty="0">
            <a:solidFill>
              <a:srgbClr val="000000"/>
            </a:solidFill>
          </a:endParaRPr>
        </a:p>
      </dgm:t>
    </dgm:pt>
    <dgm:pt modelId="{4D95214B-C3C5-4748-AB20-717EF34249AE}" type="parTrans" cxnId="{4A4CFE16-CDBF-482B-8203-D7192E9147FB}">
      <dgm:prSet/>
      <dgm:spPr/>
      <dgm:t>
        <a:bodyPr/>
        <a:lstStyle/>
        <a:p>
          <a:endParaRPr lang="en-US">
            <a:solidFill>
              <a:srgbClr val="000000"/>
            </a:solidFill>
          </a:endParaRPr>
        </a:p>
      </dgm:t>
    </dgm:pt>
    <dgm:pt modelId="{27FEFCB8-3F5F-427E-9178-EC6ED960AB40}" type="sibTrans" cxnId="{4A4CFE16-CDBF-482B-8203-D7192E9147FB}">
      <dgm:prSet/>
      <dgm:spPr/>
      <dgm:t>
        <a:bodyPr/>
        <a:lstStyle/>
        <a:p>
          <a:endParaRPr lang="en-US">
            <a:solidFill>
              <a:srgbClr val="000000"/>
            </a:solidFill>
          </a:endParaRPr>
        </a:p>
      </dgm:t>
    </dgm:pt>
    <dgm:pt modelId="{A0F28CA2-A3DB-4AFC-B272-6DC5679792A1}">
      <dgm:prSet phldrT="[Text]"/>
      <dgm:spPr/>
      <dgm:t>
        <a:bodyPr/>
        <a:lstStyle/>
        <a:p>
          <a:r>
            <a:rPr lang="en-US" dirty="0" smtClean="0">
              <a:solidFill>
                <a:srgbClr val="000000"/>
              </a:solidFill>
            </a:rPr>
            <a:t>L1</a:t>
          </a:r>
          <a:endParaRPr lang="en-US" dirty="0">
            <a:solidFill>
              <a:srgbClr val="000000"/>
            </a:solidFill>
          </a:endParaRPr>
        </a:p>
      </dgm:t>
    </dgm:pt>
    <dgm:pt modelId="{92DCB14B-5B25-4723-9F00-9A92AB15411B}" type="parTrans" cxnId="{7053B983-37BA-4FC4-965F-CBF49116CB0D}">
      <dgm:prSet/>
      <dgm:spPr/>
      <dgm:t>
        <a:bodyPr/>
        <a:lstStyle/>
        <a:p>
          <a:endParaRPr lang="en-US">
            <a:solidFill>
              <a:srgbClr val="000000"/>
            </a:solidFill>
          </a:endParaRPr>
        </a:p>
      </dgm:t>
    </dgm:pt>
    <dgm:pt modelId="{642A9489-EEFA-413E-8FE3-C2305CE27197}" type="sibTrans" cxnId="{7053B983-37BA-4FC4-965F-CBF49116CB0D}">
      <dgm:prSet/>
      <dgm:spPr/>
      <dgm:t>
        <a:bodyPr/>
        <a:lstStyle/>
        <a:p>
          <a:endParaRPr lang="en-US">
            <a:solidFill>
              <a:srgbClr val="000000"/>
            </a:solidFill>
          </a:endParaRPr>
        </a:p>
      </dgm:t>
    </dgm:pt>
    <dgm:pt modelId="{C87AC90F-5C2E-45B1-8DEB-7E1961C92363}">
      <dgm:prSet phldrT="[Text]"/>
      <dgm:spPr/>
      <dgm:t>
        <a:bodyPr/>
        <a:lstStyle/>
        <a:p>
          <a:r>
            <a:rPr lang="en-US" dirty="0" smtClean="0">
              <a:solidFill>
                <a:srgbClr val="000000"/>
              </a:solidFill>
            </a:rPr>
            <a:t>Topic </a:t>
          </a:r>
          <a:endParaRPr lang="en-US" dirty="0">
            <a:solidFill>
              <a:srgbClr val="000000"/>
            </a:solidFill>
          </a:endParaRPr>
        </a:p>
      </dgm:t>
    </dgm:pt>
    <dgm:pt modelId="{E8FAA5B6-673A-4FB3-AE7A-326CAA62AF1F}" type="parTrans" cxnId="{E96F1D0E-55EF-482D-BCA9-A85E94A523E2}">
      <dgm:prSet/>
      <dgm:spPr/>
      <dgm:t>
        <a:bodyPr/>
        <a:lstStyle/>
        <a:p>
          <a:endParaRPr lang="en-US">
            <a:solidFill>
              <a:srgbClr val="000000"/>
            </a:solidFill>
          </a:endParaRPr>
        </a:p>
      </dgm:t>
    </dgm:pt>
    <dgm:pt modelId="{02421B3E-FE87-4B64-903B-63FAEDFCEE00}" type="sibTrans" cxnId="{E96F1D0E-55EF-482D-BCA9-A85E94A523E2}">
      <dgm:prSet/>
      <dgm:spPr/>
      <dgm:t>
        <a:bodyPr/>
        <a:lstStyle/>
        <a:p>
          <a:endParaRPr lang="en-US">
            <a:solidFill>
              <a:srgbClr val="000000"/>
            </a:solidFill>
          </a:endParaRPr>
        </a:p>
      </dgm:t>
    </dgm:pt>
    <dgm:pt modelId="{D772D67C-5F5D-499D-84DB-9514670B44E5}">
      <dgm:prSet phldrT="[Text]"/>
      <dgm:spPr/>
      <dgm:t>
        <a:bodyPr/>
        <a:lstStyle/>
        <a:p>
          <a:r>
            <a:rPr lang="en-US" dirty="0" smtClean="0">
              <a:solidFill>
                <a:srgbClr val="000000"/>
              </a:solidFill>
            </a:rPr>
            <a:t>L4</a:t>
          </a:r>
          <a:endParaRPr lang="en-US" dirty="0">
            <a:solidFill>
              <a:srgbClr val="000000"/>
            </a:solidFill>
          </a:endParaRPr>
        </a:p>
      </dgm:t>
    </dgm:pt>
    <dgm:pt modelId="{84F651DD-1959-46F9-A100-E5D5D7763D29}" type="parTrans" cxnId="{CEE542C1-D24A-4CAA-B89A-976286151EFE}">
      <dgm:prSet/>
      <dgm:spPr/>
      <dgm:t>
        <a:bodyPr/>
        <a:lstStyle/>
        <a:p>
          <a:endParaRPr lang="en-US">
            <a:solidFill>
              <a:srgbClr val="000000"/>
            </a:solidFill>
          </a:endParaRPr>
        </a:p>
      </dgm:t>
    </dgm:pt>
    <dgm:pt modelId="{2DCA14A8-4B01-4AA9-88E4-40A26ED42192}" type="sibTrans" cxnId="{CEE542C1-D24A-4CAA-B89A-976286151EFE}">
      <dgm:prSet/>
      <dgm:spPr/>
      <dgm:t>
        <a:bodyPr/>
        <a:lstStyle/>
        <a:p>
          <a:endParaRPr lang="en-US">
            <a:solidFill>
              <a:srgbClr val="000000"/>
            </a:solidFill>
          </a:endParaRPr>
        </a:p>
      </dgm:t>
    </dgm:pt>
    <dgm:pt modelId="{259E6580-96A4-4D7E-BECB-57B2B90CD65D}">
      <dgm:prSet/>
      <dgm:spPr/>
      <dgm:t>
        <a:bodyPr/>
        <a:lstStyle/>
        <a:p>
          <a:r>
            <a:rPr lang="en-US" dirty="0" smtClean="0">
              <a:solidFill>
                <a:srgbClr val="000000"/>
              </a:solidFill>
            </a:rPr>
            <a:t>Topic </a:t>
          </a:r>
          <a:endParaRPr lang="en-US" dirty="0">
            <a:solidFill>
              <a:srgbClr val="000000"/>
            </a:solidFill>
          </a:endParaRPr>
        </a:p>
      </dgm:t>
    </dgm:pt>
    <dgm:pt modelId="{0C0FB25E-3C5D-4861-A0D6-F9B174ABF9DA}" type="parTrans" cxnId="{941DF463-3DB6-406E-9062-C26AE1D2B7B2}">
      <dgm:prSet/>
      <dgm:spPr/>
      <dgm:t>
        <a:bodyPr/>
        <a:lstStyle/>
        <a:p>
          <a:endParaRPr lang="en-US">
            <a:solidFill>
              <a:srgbClr val="000000"/>
            </a:solidFill>
          </a:endParaRPr>
        </a:p>
      </dgm:t>
    </dgm:pt>
    <dgm:pt modelId="{ED276536-B507-41F5-977A-927B015D56E6}" type="sibTrans" cxnId="{941DF463-3DB6-406E-9062-C26AE1D2B7B2}">
      <dgm:prSet/>
      <dgm:spPr/>
      <dgm:t>
        <a:bodyPr/>
        <a:lstStyle/>
        <a:p>
          <a:endParaRPr lang="en-US">
            <a:solidFill>
              <a:srgbClr val="000000"/>
            </a:solidFill>
          </a:endParaRPr>
        </a:p>
      </dgm:t>
    </dgm:pt>
    <dgm:pt modelId="{B65CE923-72C8-4CB9-9DC0-DB0F2FA5A5E0}">
      <dgm:prSet phldrT="[Text]"/>
      <dgm:spPr/>
      <dgm:t>
        <a:bodyPr/>
        <a:lstStyle/>
        <a:p>
          <a:r>
            <a:rPr lang="en-US" dirty="0" smtClean="0">
              <a:solidFill>
                <a:srgbClr val="000000"/>
              </a:solidFill>
            </a:rPr>
            <a:t>L5</a:t>
          </a:r>
          <a:endParaRPr lang="en-US" dirty="0">
            <a:solidFill>
              <a:srgbClr val="000000"/>
            </a:solidFill>
          </a:endParaRPr>
        </a:p>
      </dgm:t>
    </dgm:pt>
    <dgm:pt modelId="{59589F79-4DDB-4AD1-BC50-28D61A7EEE86}" type="parTrans" cxnId="{892F9A44-1D4D-464B-B8D1-91E74C177A76}">
      <dgm:prSet/>
      <dgm:spPr/>
      <dgm:t>
        <a:bodyPr/>
        <a:lstStyle/>
        <a:p>
          <a:endParaRPr lang="en-US">
            <a:solidFill>
              <a:srgbClr val="000000"/>
            </a:solidFill>
          </a:endParaRPr>
        </a:p>
      </dgm:t>
    </dgm:pt>
    <dgm:pt modelId="{E5C71514-C3A5-47CE-AA9C-569FAA9824BC}" type="sibTrans" cxnId="{892F9A44-1D4D-464B-B8D1-91E74C177A76}">
      <dgm:prSet/>
      <dgm:spPr/>
      <dgm:t>
        <a:bodyPr/>
        <a:lstStyle/>
        <a:p>
          <a:endParaRPr lang="en-US">
            <a:solidFill>
              <a:srgbClr val="000000"/>
            </a:solidFill>
          </a:endParaRPr>
        </a:p>
      </dgm:t>
    </dgm:pt>
    <dgm:pt modelId="{A9AEA7B0-9211-44E8-97D1-321DC2A7F897}">
      <dgm:prSet phldrT="[Text]"/>
      <dgm:spPr/>
      <dgm:t>
        <a:bodyPr/>
        <a:lstStyle/>
        <a:p>
          <a:r>
            <a:rPr lang="en-US" dirty="0" smtClean="0">
              <a:solidFill>
                <a:srgbClr val="000000"/>
              </a:solidFill>
            </a:rPr>
            <a:t>L2</a:t>
          </a:r>
          <a:endParaRPr lang="en-US" dirty="0">
            <a:solidFill>
              <a:srgbClr val="000000"/>
            </a:solidFill>
          </a:endParaRPr>
        </a:p>
      </dgm:t>
    </dgm:pt>
    <dgm:pt modelId="{E1E656B5-B3ED-422A-A41E-68A56BF6A3B8}" type="parTrans" cxnId="{00C292E8-11AE-4A25-AE2B-AC6E84A87F5A}">
      <dgm:prSet/>
      <dgm:spPr/>
      <dgm:t>
        <a:bodyPr/>
        <a:lstStyle/>
        <a:p>
          <a:endParaRPr lang="en-US">
            <a:solidFill>
              <a:srgbClr val="000000"/>
            </a:solidFill>
          </a:endParaRPr>
        </a:p>
      </dgm:t>
    </dgm:pt>
    <dgm:pt modelId="{10887905-F4D6-473C-A91C-65862F03B1E6}" type="sibTrans" cxnId="{00C292E8-11AE-4A25-AE2B-AC6E84A87F5A}">
      <dgm:prSet/>
      <dgm:spPr/>
      <dgm:t>
        <a:bodyPr/>
        <a:lstStyle/>
        <a:p>
          <a:endParaRPr lang="en-US">
            <a:solidFill>
              <a:srgbClr val="000000"/>
            </a:solidFill>
          </a:endParaRPr>
        </a:p>
      </dgm:t>
    </dgm:pt>
    <dgm:pt modelId="{BD1379A4-5367-424B-8CC7-14A21F83155A}">
      <dgm:prSet phldrT="[Text]"/>
      <dgm:spPr/>
      <dgm:t>
        <a:bodyPr/>
        <a:lstStyle/>
        <a:p>
          <a:r>
            <a:rPr lang="en-US" dirty="0" smtClean="0">
              <a:solidFill>
                <a:srgbClr val="000000"/>
              </a:solidFill>
            </a:rPr>
            <a:t>L3</a:t>
          </a:r>
          <a:endParaRPr lang="en-US" dirty="0">
            <a:solidFill>
              <a:srgbClr val="000000"/>
            </a:solidFill>
          </a:endParaRPr>
        </a:p>
      </dgm:t>
    </dgm:pt>
    <dgm:pt modelId="{48B5BA03-6628-4184-A53F-2C17102EBBF5}" type="parTrans" cxnId="{6B65A4BF-8932-4DBD-9F10-F4B31D5AB770}">
      <dgm:prSet/>
      <dgm:spPr/>
      <dgm:t>
        <a:bodyPr/>
        <a:lstStyle/>
        <a:p>
          <a:endParaRPr lang="en-US">
            <a:solidFill>
              <a:srgbClr val="000000"/>
            </a:solidFill>
          </a:endParaRPr>
        </a:p>
      </dgm:t>
    </dgm:pt>
    <dgm:pt modelId="{40F5AAC0-88FF-4B7B-ACDC-EBC48070933C}" type="sibTrans" cxnId="{6B65A4BF-8932-4DBD-9F10-F4B31D5AB770}">
      <dgm:prSet/>
      <dgm:spPr/>
      <dgm:t>
        <a:bodyPr/>
        <a:lstStyle/>
        <a:p>
          <a:endParaRPr lang="en-US">
            <a:solidFill>
              <a:srgbClr val="000000"/>
            </a:solidFill>
          </a:endParaRPr>
        </a:p>
      </dgm:t>
    </dgm:pt>
    <dgm:pt modelId="{EB93E767-1C37-4EF1-BD4C-606270F1240A}">
      <dgm:prSet/>
      <dgm:spPr/>
      <dgm:t>
        <a:bodyPr/>
        <a:lstStyle/>
        <a:p>
          <a:r>
            <a:rPr lang="en-US" dirty="0" smtClean="0">
              <a:solidFill>
                <a:srgbClr val="000000"/>
              </a:solidFill>
            </a:rPr>
            <a:t>L6</a:t>
          </a:r>
          <a:endParaRPr lang="en-US" dirty="0">
            <a:solidFill>
              <a:srgbClr val="000000"/>
            </a:solidFill>
          </a:endParaRPr>
        </a:p>
      </dgm:t>
    </dgm:pt>
    <dgm:pt modelId="{3D083FAF-A9C5-4117-B487-8F8FEFA78351}" type="parTrans" cxnId="{C01AAE08-B1B6-47F4-98A5-825D3C850A85}">
      <dgm:prSet/>
      <dgm:spPr/>
      <dgm:t>
        <a:bodyPr/>
        <a:lstStyle/>
        <a:p>
          <a:endParaRPr lang="en-US">
            <a:solidFill>
              <a:srgbClr val="000000"/>
            </a:solidFill>
          </a:endParaRPr>
        </a:p>
      </dgm:t>
    </dgm:pt>
    <dgm:pt modelId="{D8952597-0EFB-447A-9C43-BE589C489C69}" type="sibTrans" cxnId="{C01AAE08-B1B6-47F4-98A5-825D3C850A85}">
      <dgm:prSet/>
      <dgm:spPr/>
      <dgm:t>
        <a:bodyPr/>
        <a:lstStyle/>
        <a:p>
          <a:endParaRPr lang="en-US">
            <a:solidFill>
              <a:srgbClr val="000000"/>
            </a:solidFill>
          </a:endParaRPr>
        </a:p>
      </dgm:t>
    </dgm:pt>
    <dgm:pt modelId="{06D5F995-5DDC-4079-B461-2B907C9B77E0}">
      <dgm:prSet/>
      <dgm:spPr/>
      <dgm:t>
        <a:bodyPr/>
        <a:lstStyle/>
        <a:p>
          <a:r>
            <a:rPr lang="en-US" dirty="0" smtClean="0">
              <a:solidFill>
                <a:srgbClr val="000000"/>
              </a:solidFill>
            </a:rPr>
            <a:t>L7</a:t>
          </a:r>
          <a:endParaRPr lang="en-US" dirty="0">
            <a:solidFill>
              <a:srgbClr val="000000"/>
            </a:solidFill>
          </a:endParaRPr>
        </a:p>
      </dgm:t>
    </dgm:pt>
    <dgm:pt modelId="{5554D411-CF27-47DE-A16F-8240390DC486}" type="parTrans" cxnId="{CFC4FF4F-E2FC-42B4-A909-F8A04A6C08A0}">
      <dgm:prSet/>
      <dgm:spPr/>
      <dgm:t>
        <a:bodyPr/>
        <a:lstStyle/>
        <a:p>
          <a:endParaRPr lang="en-US">
            <a:solidFill>
              <a:srgbClr val="000000"/>
            </a:solidFill>
          </a:endParaRPr>
        </a:p>
      </dgm:t>
    </dgm:pt>
    <dgm:pt modelId="{9ADCD872-67FC-413A-9885-0B5C85D1E591}" type="sibTrans" cxnId="{CFC4FF4F-E2FC-42B4-A909-F8A04A6C08A0}">
      <dgm:prSet/>
      <dgm:spPr/>
      <dgm:t>
        <a:bodyPr/>
        <a:lstStyle/>
        <a:p>
          <a:endParaRPr lang="en-US">
            <a:solidFill>
              <a:srgbClr val="000000"/>
            </a:solidFill>
          </a:endParaRPr>
        </a:p>
      </dgm:t>
    </dgm:pt>
    <dgm:pt modelId="{7AB1CAC3-B976-46F8-82EC-D064D959B6B5}">
      <dgm:prSet/>
      <dgm:spPr/>
      <dgm:t>
        <a:bodyPr/>
        <a:lstStyle/>
        <a:p>
          <a:r>
            <a:rPr lang="en-US" dirty="0" smtClean="0">
              <a:solidFill>
                <a:srgbClr val="000000"/>
              </a:solidFill>
            </a:rPr>
            <a:t>L8</a:t>
          </a:r>
          <a:endParaRPr lang="en-US" dirty="0">
            <a:solidFill>
              <a:srgbClr val="000000"/>
            </a:solidFill>
          </a:endParaRPr>
        </a:p>
      </dgm:t>
    </dgm:pt>
    <dgm:pt modelId="{D3C7AF8C-D9CA-47D6-BFCC-89D035CC13DD}" type="parTrans" cxnId="{66208711-BA50-471D-A547-AAC71AD63516}">
      <dgm:prSet/>
      <dgm:spPr/>
      <dgm:t>
        <a:bodyPr/>
        <a:lstStyle/>
        <a:p>
          <a:endParaRPr lang="en-US">
            <a:solidFill>
              <a:srgbClr val="000000"/>
            </a:solidFill>
          </a:endParaRPr>
        </a:p>
      </dgm:t>
    </dgm:pt>
    <dgm:pt modelId="{8DB081A6-A06B-4D48-A26E-0375A5B1ACA4}" type="sibTrans" cxnId="{66208711-BA50-471D-A547-AAC71AD63516}">
      <dgm:prSet/>
      <dgm:spPr/>
      <dgm:t>
        <a:bodyPr/>
        <a:lstStyle/>
        <a:p>
          <a:endParaRPr lang="en-US">
            <a:solidFill>
              <a:srgbClr val="000000"/>
            </a:solidFill>
          </a:endParaRPr>
        </a:p>
      </dgm:t>
    </dgm:pt>
    <dgm:pt modelId="{9E120815-8F00-484D-92E2-35B8A87AB197}" type="pres">
      <dgm:prSet presAssocID="{CA39C373-8FE1-4598-8BEE-81D7365E88B7}" presName="Name0" presStyleCnt="0">
        <dgm:presLayoutVars>
          <dgm:chPref val="1"/>
          <dgm:dir/>
          <dgm:animOne val="branch"/>
          <dgm:animLvl val="lvl"/>
          <dgm:resizeHandles/>
        </dgm:presLayoutVars>
      </dgm:prSet>
      <dgm:spPr/>
      <dgm:t>
        <a:bodyPr/>
        <a:lstStyle/>
        <a:p>
          <a:endParaRPr lang="en-US"/>
        </a:p>
      </dgm:t>
    </dgm:pt>
    <dgm:pt modelId="{6C791C09-5633-4453-8515-5C1BD2B90C80}" type="pres">
      <dgm:prSet presAssocID="{75528345-B79B-42B6-8229-F3C4C0B179F7}" presName="vertOne" presStyleCnt="0"/>
      <dgm:spPr/>
      <dgm:t>
        <a:bodyPr/>
        <a:lstStyle/>
        <a:p>
          <a:endParaRPr lang="en-US"/>
        </a:p>
      </dgm:t>
    </dgm:pt>
    <dgm:pt modelId="{ADEC734E-907C-46E8-8F34-B3212C1EA81D}" type="pres">
      <dgm:prSet presAssocID="{75528345-B79B-42B6-8229-F3C4C0B179F7}" presName="txOne" presStyleLbl="node0" presStyleIdx="0" presStyleCnt="1" custLinFactY="-84646" custLinFactNeighborX="41" custLinFactNeighborY="-100000">
        <dgm:presLayoutVars>
          <dgm:chPref val="3"/>
        </dgm:presLayoutVars>
      </dgm:prSet>
      <dgm:spPr/>
      <dgm:t>
        <a:bodyPr/>
        <a:lstStyle/>
        <a:p>
          <a:endParaRPr lang="en-US"/>
        </a:p>
      </dgm:t>
    </dgm:pt>
    <dgm:pt modelId="{A5309E0C-5617-4281-A5A2-281F15D40C78}" type="pres">
      <dgm:prSet presAssocID="{75528345-B79B-42B6-8229-F3C4C0B179F7}" presName="parTransOne" presStyleCnt="0"/>
      <dgm:spPr/>
      <dgm:t>
        <a:bodyPr/>
        <a:lstStyle/>
        <a:p>
          <a:endParaRPr lang="en-US"/>
        </a:p>
      </dgm:t>
    </dgm:pt>
    <dgm:pt modelId="{DAC41E2B-0D62-413F-BB95-241687225DC1}" type="pres">
      <dgm:prSet presAssocID="{75528345-B79B-42B6-8229-F3C4C0B179F7}" presName="horzOne" presStyleCnt="0"/>
      <dgm:spPr/>
      <dgm:t>
        <a:bodyPr/>
        <a:lstStyle/>
        <a:p>
          <a:endParaRPr lang="en-US"/>
        </a:p>
      </dgm:t>
    </dgm:pt>
    <dgm:pt modelId="{E138276B-E35D-40F2-8B7D-CEE6F0995A1D}" type="pres">
      <dgm:prSet presAssocID="{D4DA3F4D-7295-4201-8CF3-C0C1C3FC8272}" presName="vertTwo" presStyleCnt="0"/>
      <dgm:spPr/>
      <dgm:t>
        <a:bodyPr/>
        <a:lstStyle/>
        <a:p>
          <a:endParaRPr lang="en-US"/>
        </a:p>
      </dgm:t>
    </dgm:pt>
    <dgm:pt modelId="{E20D1D9D-5D6A-441F-9AB2-0D8835BFE076}" type="pres">
      <dgm:prSet presAssocID="{D4DA3F4D-7295-4201-8CF3-C0C1C3FC8272}" presName="txTwo" presStyleLbl="node2" presStyleIdx="0" presStyleCnt="3">
        <dgm:presLayoutVars>
          <dgm:chPref val="3"/>
        </dgm:presLayoutVars>
      </dgm:prSet>
      <dgm:spPr/>
      <dgm:t>
        <a:bodyPr/>
        <a:lstStyle/>
        <a:p>
          <a:endParaRPr lang="en-US"/>
        </a:p>
      </dgm:t>
    </dgm:pt>
    <dgm:pt modelId="{A2D2CC78-5A19-4067-93EC-A0754B234F04}" type="pres">
      <dgm:prSet presAssocID="{D4DA3F4D-7295-4201-8CF3-C0C1C3FC8272}" presName="parTransTwo" presStyleCnt="0"/>
      <dgm:spPr/>
      <dgm:t>
        <a:bodyPr/>
        <a:lstStyle/>
        <a:p>
          <a:endParaRPr lang="en-US"/>
        </a:p>
      </dgm:t>
    </dgm:pt>
    <dgm:pt modelId="{F6FA097D-6237-496D-AC30-3BBB48730A72}" type="pres">
      <dgm:prSet presAssocID="{D4DA3F4D-7295-4201-8CF3-C0C1C3FC8272}" presName="horzTwo" presStyleCnt="0"/>
      <dgm:spPr/>
      <dgm:t>
        <a:bodyPr/>
        <a:lstStyle/>
        <a:p>
          <a:endParaRPr lang="en-US"/>
        </a:p>
      </dgm:t>
    </dgm:pt>
    <dgm:pt modelId="{793E698F-BF82-4425-A9B9-BA84622AE809}" type="pres">
      <dgm:prSet presAssocID="{A0F28CA2-A3DB-4AFC-B272-6DC5679792A1}" presName="vertThree" presStyleCnt="0"/>
      <dgm:spPr/>
      <dgm:t>
        <a:bodyPr/>
        <a:lstStyle/>
        <a:p>
          <a:endParaRPr lang="en-US"/>
        </a:p>
      </dgm:t>
    </dgm:pt>
    <dgm:pt modelId="{4701BEDB-E16B-4962-97CE-457877175CF1}" type="pres">
      <dgm:prSet presAssocID="{A0F28CA2-A3DB-4AFC-B272-6DC5679792A1}" presName="txThree" presStyleLbl="node3" presStyleIdx="0" presStyleCnt="8">
        <dgm:presLayoutVars>
          <dgm:chPref val="3"/>
        </dgm:presLayoutVars>
      </dgm:prSet>
      <dgm:spPr/>
      <dgm:t>
        <a:bodyPr/>
        <a:lstStyle/>
        <a:p>
          <a:endParaRPr lang="en-US"/>
        </a:p>
      </dgm:t>
    </dgm:pt>
    <dgm:pt modelId="{3EC8551F-C0A8-4C9B-8599-24315054EF84}" type="pres">
      <dgm:prSet presAssocID="{A0F28CA2-A3DB-4AFC-B272-6DC5679792A1}" presName="horzThree" presStyleCnt="0"/>
      <dgm:spPr/>
      <dgm:t>
        <a:bodyPr/>
        <a:lstStyle/>
        <a:p>
          <a:endParaRPr lang="en-US"/>
        </a:p>
      </dgm:t>
    </dgm:pt>
    <dgm:pt modelId="{3FEE2282-ED01-4CE1-AF80-E1B05D0829C7}" type="pres">
      <dgm:prSet presAssocID="{642A9489-EEFA-413E-8FE3-C2305CE27197}" presName="sibSpaceThree" presStyleCnt="0"/>
      <dgm:spPr/>
      <dgm:t>
        <a:bodyPr/>
        <a:lstStyle/>
        <a:p>
          <a:endParaRPr lang="en-US"/>
        </a:p>
      </dgm:t>
    </dgm:pt>
    <dgm:pt modelId="{6F8679DE-3C46-485B-A659-07B5DA0E18D7}" type="pres">
      <dgm:prSet presAssocID="{A9AEA7B0-9211-44E8-97D1-321DC2A7F897}" presName="vertThree" presStyleCnt="0"/>
      <dgm:spPr/>
      <dgm:t>
        <a:bodyPr/>
        <a:lstStyle/>
        <a:p>
          <a:endParaRPr lang="en-US"/>
        </a:p>
      </dgm:t>
    </dgm:pt>
    <dgm:pt modelId="{F8943044-B58A-40E0-B25D-5171C39FCA36}" type="pres">
      <dgm:prSet presAssocID="{A9AEA7B0-9211-44E8-97D1-321DC2A7F897}" presName="txThree" presStyleLbl="node3" presStyleIdx="1" presStyleCnt="8">
        <dgm:presLayoutVars>
          <dgm:chPref val="3"/>
        </dgm:presLayoutVars>
      </dgm:prSet>
      <dgm:spPr/>
      <dgm:t>
        <a:bodyPr/>
        <a:lstStyle/>
        <a:p>
          <a:endParaRPr lang="en-US"/>
        </a:p>
      </dgm:t>
    </dgm:pt>
    <dgm:pt modelId="{74B5CA06-090F-4D36-A812-5AD5FB64E396}" type="pres">
      <dgm:prSet presAssocID="{A9AEA7B0-9211-44E8-97D1-321DC2A7F897}" presName="horzThree" presStyleCnt="0"/>
      <dgm:spPr/>
      <dgm:t>
        <a:bodyPr/>
        <a:lstStyle/>
        <a:p>
          <a:endParaRPr lang="en-US"/>
        </a:p>
      </dgm:t>
    </dgm:pt>
    <dgm:pt modelId="{5473EF9D-1CD0-4728-84C9-CF9B84AB4577}" type="pres">
      <dgm:prSet presAssocID="{10887905-F4D6-473C-A91C-65862F03B1E6}" presName="sibSpaceThree" presStyleCnt="0"/>
      <dgm:spPr/>
      <dgm:t>
        <a:bodyPr/>
        <a:lstStyle/>
        <a:p>
          <a:endParaRPr lang="en-US"/>
        </a:p>
      </dgm:t>
    </dgm:pt>
    <dgm:pt modelId="{C72FE0D3-8286-4695-87A1-35358DB9BEF5}" type="pres">
      <dgm:prSet presAssocID="{BD1379A4-5367-424B-8CC7-14A21F83155A}" presName="vertThree" presStyleCnt="0"/>
      <dgm:spPr/>
      <dgm:t>
        <a:bodyPr/>
        <a:lstStyle/>
        <a:p>
          <a:endParaRPr lang="en-US"/>
        </a:p>
      </dgm:t>
    </dgm:pt>
    <dgm:pt modelId="{9BD17F93-E592-43B5-BE92-2FE85D159128}" type="pres">
      <dgm:prSet presAssocID="{BD1379A4-5367-424B-8CC7-14A21F83155A}" presName="txThree" presStyleLbl="node3" presStyleIdx="2" presStyleCnt="8">
        <dgm:presLayoutVars>
          <dgm:chPref val="3"/>
        </dgm:presLayoutVars>
      </dgm:prSet>
      <dgm:spPr/>
      <dgm:t>
        <a:bodyPr/>
        <a:lstStyle/>
        <a:p>
          <a:endParaRPr lang="en-US"/>
        </a:p>
      </dgm:t>
    </dgm:pt>
    <dgm:pt modelId="{B1F12490-198F-4D3D-9273-BD5C64FF1688}" type="pres">
      <dgm:prSet presAssocID="{BD1379A4-5367-424B-8CC7-14A21F83155A}" presName="horzThree" presStyleCnt="0"/>
      <dgm:spPr/>
      <dgm:t>
        <a:bodyPr/>
        <a:lstStyle/>
        <a:p>
          <a:endParaRPr lang="en-US"/>
        </a:p>
      </dgm:t>
    </dgm:pt>
    <dgm:pt modelId="{4B6CDFD8-8B6E-4F1F-9750-FCD9300EB585}" type="pres">
      <dgm:prSet presAssocID="{27FEFCB8-3F5F-427E-9178-EC6ED960AB40}" presName="sibSpaceTwo" presStyleCnt="0"/>
      <dgm:spPr/>
      <dgm:t>
        <a:bodyPr/>
        <a:lstStyle/>
        <a:p>
          <a:endParaRPr lang="en-US"/>
        </a:p>
      </dgm:t>
    </dgm:pt>
    <dgm:pt modelId="{D3EE2BDD-55D2-4700-897C-60A33BFE1FEA}" type="pres">
      <dgm:prSet presAssocID="{C87AC90F-5C2E-45B1-8DEB-7E1961C92363}" presName="vertTwo" presStyleCnt="0"/>
      <dgm:spPr/>
      <dgm:t>
        <a:bodyPr/>
        <a:lstStyle/>
        <a:p>
          <a:endParaRPr lang="en-US"/>
        </a:p>
      </dgm:t>
    </dgm:pt>
    <dgm:pt modelId="{09A5539A-E57A-40ED-9219-9E1A1B29EE67}" type="pres">
      <dgm:prSet presAssocID="{C87AC90F-5C2E-45B1-8DEB-7E1961C92363}" presName="txTwo" presStyleLbl="node2" presStyleIdx="1" presStyleCnt="3">
        <dgm:presLayoutVars>
          <dgm:chPref val="3"/>
        </dgm:presLayoutVars>
      </dgm:prSet>
      <dgm:spPr/>
      <dgm:t>
        <a:bodyPr/>
        <a:lstStyle/>
        <a:p>
          <a:endParaRPr lang="en-US"/>
        </a:p>
      </dgm:t>
    </dgm:pt>
    <dgm:pt modelId="{967DB953-7923-4865-BCE8-88E12CB5501C}" type="pres">
      <dgm:prSet presAssocID="{C87AC90F-5C2E-45B1-8DEB-7E1961C92363}" presName="parTransTwo" presStyleCnt="0"/>
      <dgm:spPr/>
      <dgm:t>
        <a:bodyPr/>
        <a:lstStyle/>
        <a:p>
          <a:endParaRPr lang="en-US"/>
        </a:p>
      </dgm:t>
    </dgm:pt>
    <dgm:pt modelId="{E6341143-CBBB-4D92-9EA0-8DE2F1904852}" type="pres">
      <dgm:prSet presAssocID="{C87AC90F-5C2E-45B1-8DEB-7E1961C92363}" presName="horzTwo" presStyleCnt="0"/>
      <dgm:spPr/>
      <dgm:t>
        <a:bodyPr/>
        <a:lstStyle/>
        <a:p>
          <a:endParaRPr lang="en-US"/>
        </a:p>
      </dgm:t>
    </dgm:pt>
    <dgm:pt modelId="{E242439A-6C87-49EF-8E2F-7ACD9C3E2B44}" type="pres">
      <dgm:prSet presAssocID="{D772D67C-5F5D-499D-84DB-9514670B44E5}" presName="vertThree" presStyleCnt="0"/>
      <dgm:spPr/>
      <dgm:t>
        <a:bodyPr/>
        <a:lstStyle/>
        <a:p>
          <a:endParaRPr lang="en-US"/>
        </a:p>
      </dgm:t>
    </dgm:pt>
    <dgm:pt modelId="{AFE90703-4BBA-47AC-A600-676F2F62C6E7}" type="pres">
      <dgm:prSet presAssocID="{D772D67C-5F5D-499D-84DB-9514670B44E5}" presName="txThree" presStyleLbl="node3" presStyleIdx="3" presStyleCnt="8">
        <dgm:presLayoutVars>
          <dgm:chPref val="3"/>
        </dgm:presLayoutVars>
      </dgm:prSet>
      <dgm:spPr/>
      <dgm:t>
        <a:bodyPr/>
        <a:lstStyle/>
        <a:p>
          <a:endParaRPr lang="en-US"/>
        </a:p>
      </dgm:t>
    </dgm:pt>
    <dgm:pt modelId="{04C86D93-455C-44D3-97F0-EDAEF9DA7DE5}" type="pres">
      <dgm:prSet presAssocID="{D772D67C-5F5D-499D-84DB-9514670B44E5}" presName="horzThree" presStyleCnt="0"/>
      <dgm:spPr/>
      <dgm:t>
        <a:bodyPr/>
        <a:lstStyle/>
        <a:p>
          <a:endParaRPr lang="en-US"/>
        </a:p>
      </dgm:t>
    </dgm:pt>
    <dgm:pt modelId="{6CA50E9D-E348-4DE7-A298-4CED3CD4A1CC}" type="pres">
      <dgm:prSet presAssocID="{2DCA14A8-4B01-4AA9-88E4-40A26ED42192}" presName="sibSpaceThree" presStyleCnt="0"/>
      <dgm:spPr/>
      <dgm:t>
        <a:bodyPr/>
        <a:lstStyle/>
        <a:p>
          <a:endParaRPr lang="en-US"/>
        </a:p>
      </dgm:t>
    </dgm:pt>
    <dgm:pt modelId="{9D4C9F2C-0D4A-4845-B3C7-DF55C7DB6073}" type="pres">
      <dgm:prSet presAssocID="{B65CE923-72C8-4CB9-9DC0-DB0F2FA5A5E0}" presName="vertThree" presStyleCnt="0"/>
      <dgm:spPr/>
      <dgm:t>
        <a:bodyPr/>
        <a:lstStyle/>
        <a:p>
          <a:endParaRPr lang="en-US"/>
        </a:p>
      </dgm:t>
    </dgm:pt>
    <dgm:pt modelId="{97AE2749-3B94-455D-A3C4-FD828B44D5E5}" type="pres">
      <dgm:prSet presAssocID="{B65CE923-72C8-4CB9-9DC0-DB0F2FA5A5E0}" presName="txThree" presStyleLbl="node3" presStyleIdx="4" presStyleCnt="8">
        <dgm:presLayoutVars>
          <dgm:chPref val="3"/>
        </dgm:presLayoutVars>
      </dgm:prSet>
      <dgm:spPr/>
      <dgm:t>
        <a:bodyPr/>
        <a:lstStyle/>
        <a:p>
          <a:endParaRPr lang="en-US"/>
        </a:p>
      </dgm:t>
    </dgm:pt>
    <dgm:pt modelId="{F4FAF6F3-5994-4986-9A33-B4C6531511BD}" type="pres">
      <dgm:prSet presAssocID="{B65CE923-72C8-4CB9-9DC0-DB0F2FA5A5E0}" presName="horzThree" presStyleCnt="0"/>
      <dgm:spPr/>
      <dgm:t>
        <a:bodyPr/>
        <a:lstStyle/>
        <a:p>
          <a:endParaRPr lang="en-US"/>
        </a:p>
      </dgm:t>
    </dgm:pt>
    <dgm:pt modelId="{7C94439D-7759-402A-ADFA-C9BF3832A7A3}" type="pres">
      <dgm:prSet presAssocID="{02421B3E-FE87-4B64-903B-63FAEDFCEE00}" presName="sibSpaceTwo" presStyleCnt="0"/>
      <dgm:spPr/>
      <dgm:t>
        <a:bodyPr/>
        <a:lstStyle/>
        <a:p>
          <a:endParaRPr lang="en-US"/>
        </a:p>
      </dgm:t>
    </dgm:pt>
    <dgm:pt modelId="{EF69A85D-B485-4717-973C-64461F8AC594}" type="pres">
      <dgm:prSet presAssocID="{259E6580-96A4-4D7E-BECB-57B2B90CD65D}" presName="vertTwo" presStyleCnt="0"/>
      <dgm:spPr/>
      <dgm:t>
        <a:bodyPr/>
        <a:lstStyle/>
        <a:p>
          <a:endParaRPr lang="en-US"/>
        </a:p>
      </dgm:t>
    </dgm:pt>
    <dgm:pt modelId="{EE220CE6-C259-40CC-B82B-8425C1E39B3B}" type="pres">
      <dgm:prSet presAssocID="{259E6580-96A4-4D7E-BECB-57B2B90CD65D}" presName="txTwo" presStyleLbl="node2" presStyleIdx="2" presStyleCnt="3">
        <dgm:presLayoutVars>
          <dgm:chPref val="3"/>
        </dgm:presLayoutVars>
      </dgm:prSet>
      <dgm:spPr/>
      <dgm:t>
        <a:bodyPr/>
        <a:lstStyle/>
        <a:p>
          <a:endParaRPr lang="en-US"/>
        </a:p>
      </dgm:t>
    </dgm:pt>
    <dgm:pt modelId="{130419DD-1C99-453D-91AD-8AF750D9DDB5}" type="pres">
      <dgm:prSet presAssocID="{259E6580-96A4-4D7E-BECB-57B2B90CD65D}" presName="parTransTwo" presStyleCnt="0"/>
      <dgm:spPr/>
      <dgm:t>
        <a:bodyPr/>
        <a:lstStyle/>
        <a:p>
          <a:endParaRPr lang="en-US"/>
        </a:p>
      </dgm:t>
    </dgm:pt>
    <dgm:pt modelId="{28791A04-87DD-4AC7-AF18-07E623C98425}" type="pres">
      <dgm:prSet presAssocID="{259E6580-96A4-4D7E-BECB-57B2B90CD65D}" presName="horzTwo" presStyleCnt="0"/>
      <dgm:spPr/>
      <dgm:t>
        <a:bodyPr/>
        <a:lstStyle/>
        <a:p>
          <a:endParaRPr lang="en-US"/>
        </a:p>
      </dgm:t>
    </dgm:pt>
    <dgm:pt modelId="{ADDBDF15-25AF-451F-BDF8-260ABB6D689E}" type="pres">
      <dgm:prSet presAssocID="{EB93E767-1C37-4EF1-BD4C-606270F1240A}" presName="vertThree" presStyleCnt="0"/>
      <dgm:spPr/>
      <dgm:t>
        <a:bodyPr/>
        <a:lstStyle/>
        <a:p>
          <a:endParaRPr lang="en-US"/>
        </a:p>
      </dgm:t>
    </dgm:pt>
    <dgm:pt modelId="{1ACB0A6B-72E0-4128-834A-2FE985082991}" type="pres">
      <dgm:prSet presAssocID="{EB93E767-1C37-4EF1-BD4C-606270F1240A}" presName="txThree" presStyleLbl="node3" presStyleIdx="5" presStyleCnt="8">
        <dgm:presLayoutVars>
          <dgm:chPref val="3"/>
        </dgm:presLayoutVars>
      </dgm:prSet>
      <dgm:spPr/>
      <dgm:t>
        <a:bodyPr/>
        <a:lstStyle/>
        <a:p>
          <a:endParaRPr lang="en-US"/>
        </a:p>
      </dgm:t>
    </dgm:pt>
    <dgm:pt modelId="{18189E23-8F76-4872-9D02-3187054445B7}" type="pres">
      <dgm:prSet presAssocID="{EB93E767-1C37-4EF1-BD4C-606270F1240A}" presName="horzThree" presStyleCnt="0"/>
      <dgm:spPr/>
      <dgm:t>
        <a:bodyPr/>
        <a:lstStyle/>
        <a:p>
          <a:endParaRPr lang="en-US"/>
        </a:p>
      </dgm:t>
    </dgm:pt>
    <dgm:pt modelId="{B57FAD8D-9937-4AA6-895E-AA2B1B72FC49}" type="pres">
      <dgm:prSet presAssocID="{D8952597-0EFB-447A-9C43-BE589C489C69}" presName="sibSpaceThree" presStyleCnt="0"/>
      <dgm:spPr/>
      <dgm:t>
        <a:bodyPr/>
        <a:lstStyle/>
        <a:p>
          <a:endParaRPr lang="en-US"/>
        </a:p>
      </dgm:t>
    </dgm:pt>
    <dgm:pt modelId="{51845A5E-2AA6-40C6-A2FE-1A73A9DDB82A}" type="pres">
      <dgm:prSet presAssocID="{06D5F995-5DDC-4079-B461-2B907C9B77E0}" presName="vertThree" presStyleCnt="0"/>
      <dgm:spPr/>
      <dgm:t>
        <a:bodyPr/>
        <a:lstStyle/>
        <a:p>
          <a:endParaRPr lang="en-US"/>
        </a:p>
      </dgm:t>
    </dgm:pt>
    <dgm:pt modelId="{AB2B563D-C3EE-4093-AA1E-FD55DE1945E8}" type="pres">
      <dgm:prSet presAssocID="{06D5F995-5DDC-4079-B461-2B907C9B77E0}" presName="txThree" presStyleLbl="node3" presStyleIdx="6" presStyleCnt="8">
        <dgm:presLayoutVars>
          <dgm:chPref val="3"/>
        </dgm:presLayoutVars>
      </dgm:prSet>
      <dgm:spPr/>
      <dgm:t>
        <a:bodyPr/>
        <a:lstStyle/>
        <a:p>
          <a:endParaRPr lang="en-US"/>
        </a:p>
      </dgm:t>
    </dgm:pt>
    <dgm:pt modelId="{9856A58C-A26D-49DE-8585-B589DCA907B0}" type="pres">
      <dgm:prSet presAssocID="{06D5F995-5DDC-4079-B461-2B907C9B77E0}" presName="horzThree" presStyleCnt="0"/>
      <dgm:spPr/>
      <dgm:t>
        <a:bodyPr/>
        <a:lstStyle/>
        <a:p>
          <a:endParaRPr lang="en-US"/>
        </a:p>
      </dgm:t>
    </dgm:pt>
    <dgm:pt modelId="{4959D89E-42B6-4D00-BFA9-A4D95B7B816C}" type="pres">
      <dgm:prSet presAssocID="{9ADCD872-67FC-413A-9885-0B5C85D1E591}" presName="sibSpaceThree" presStyleCnt="0"/>
      <dgm:spPr/>
      <dgm:t>
        <a:bodyPr/>
        <a:lstStyle/>
        <a:p>
          <a:endParaRPr lang="en-US"/>
        </a:p>
      </dgm:t>
    </dgm:pt>
    <dgm:pt modelId="{A563554F-0213-462A-91FB-F742716A2256}" type="pres">
      <dgm:prSet presAssocID="{7AB1CAC3-B976-46F8-82EC-D064D959B6B5}" presName="vertThree" presStyleCnt="0"/>
      <dgm:spPr/>
      <dgm:t>
        <a:bodyPr/>
        <a:lstStyle/>
        <a:p>
          <a:endParaRPr lang="en-US"/>
        </a:p>
      </dgm:t>
    </dgm:pt>
    <dgm:pt modelId="{8A7B7A98-4821-4D00-A6CF-8BF3F2395F22}" type="pres">
      <dgm:prSet presAssocID="{7AB1CAC3-B976-46F8-82EC-D064D959B6B5}" presName="txThree" presStyleLbl="node3" presStyleIdx="7" presStyleCnt="8">
        <dgm:presLayoutVars>
          <dgm:chPref val="3"/>
        </dgm:presLayoutVars>
      </dgm:prSet>
      <dgm:spPr/>
      <dgm:t>
        <a:bodyPr/>
        <a:lstStyle/>
        <a:p>
          <a:endParaRPr lang="en-US"/>
        </a:p>
      </dgm:t>
    </dgm:pt>
    <dgm:pt modelId="{C8AA6E52-7458-4E60-B97F-B7D811FF12F7}" type="pres">
      <dgm:prSet presAssocID="{7AB1CAC3-B976-46F8-82EC-D064D959B6B5}" presName="horzThree" presStyleCnt="0"/>
      <dgm:spPr/>
      <dgm:t>
        <a:bodyPr/>
        <a:lstStyle/>
        <a:p>
          <a:endParaRPr lang="en-US"/>
        </a:p>
      </dgm:t>
    </dgm:pt>
  </dgm:ptLst>
  <dgm:cxnLst>
    <dgm:cxn modelId="{805591F1-1110-C14F-9578-FD9CDC030C32}" type="presOf" srcId="{06D5F995-5DDC-4079-B461-2B907C9B77E0}" destId="{AB2B563D-C3EE-4093-AA1E-FD55DE1945E8}" srcOrd="0" destOrd="0" presId="urn:microsoft.com/office/officeart/2005/8/layout/hierarchy4"/>
    <dgm:cxn modelId="{C50267B8-85F9-654C-A6F8-A2BF782AF270}" type="presOf" srcId="{B65CE923-72C8-4CB9-9DC0-DB0F2FA5A5E0}" destId="{97AE2749-3B94-455D-A3C4-FD828B44D5E5}" srcOrd="0" destOrd="0" presId="urn:microsoft.com/office/officeart/2005/8/layout/hierarchy4"/>
    <dgm:cxn modelId="{CFC4FF4F-E2FC-42B4-A909-F8A04A6C08A0}" srcId="{259E6580-96A4-4D7E-BECB-57B2B90CD65D}" destId="{06D5F995-5DDC-4079-B461-2B907C9B77E0}" srcOrd="1" destOrd="0" parTransId="{5554D411-CF27-47DE-A16F-8240390DC486}" sibTransId="{9ADCD872-67FC-413A-9885-0B5C85D1E591}"/>
    <dgm:cxn modelId="{7053B983-37BA-4FC4-965F-CBF49116CB0D}" srcId="{D4DA3F4D-7295-4201-8CF3-C0C1C3FC8272}" destId="{A0F28CA2-A3DB-4AFC-B272-6DC5679792A1}" srcOrd="0" destOrd="0" parTransId="{92DCB14B-5B25-4723-9F00-9A92AB15411B}" sibTransId="{642A9489-EEFA-413E-8FE3-C2305CE27197}"/>
    <dgm:cxn modelId="{6B65A4BF-8932-4DBD-9F10-F4B31D5AB770}" srcId="{D4DA3F4D-7295-4201-8CF3-C0C1C3FC8272}" destId="{BD1379A4-5367-424B-8CC7-14A21F83155A}" srcOrd="2" destOrd="0" parTransId="{48B5BA03-6628-4184-A53F-2C17102EBBF5}" sibTransId="{40F5AAC0-88FF-4B7B-ACDC-EBC48070933C}"/>
    <dgm:cxn modelId="{892F9A44-1D4D-464B-B8D1-91E74C177A76}" srcId="{C87AC90F-5C2E-45B1-8DEB-7E1961C92363}" destId="{B65CE923-72C8-4CB9-9DC0-DB0F2FA5A5E0}" srcOrd="1" destOrd="0" parTransId="{59589F79-4DDB-4AD1-BC50-28D61A7EEE86}" sibTransId="{E5C71514-C3A5-47CE-AA9C-569FAA9824BC}"/>
    <dgm:cxn modelId="{E96F1D0E-55EF-482D-BCA9-A85E94A523E2}" srcId="{75528345-B79B-42B6-8229-F3C4C0B179F7}" destId="{C87AC90F-5C2E-45B1-8DEB-7E1961C92363}" srcOrd="1" destOrd="0" parTransId="{E8FAA5B6-673A-4FB3-AE7A-326CAA62AF1F}" sibTransId="{02421B3E-FE87-4B64-903B-63FAEDFCEE00}"/>
    <dgm:cxn modelId="{4A4CFE16-CDBF-482B-8203-D7192E9147FB}" srcId="{75528345-B79B-42B6-8229-F3C4C0B179F7}" destId="{D4DA3F4D-7295-4201-8CF3-C0C1C3FC8272}" srcOrd="0" destOrd="0" parTransId="{4D95214B-C3C5-4748-AB20-717EF34249AE}" sibTransId="{27FEFCB8-3F5F-427E-9178-EC6ED960AB40}"/>
    <dgm:cxn modelId="{9D716303-F4C3-F94A-AD27-5123DD7F9FAC}" type="presOf" srcId="{259E6580-96A4-4D7E-BECB-57B2B90CD65D}" destId="{EE220CE6-C259-40CC-B82B-8425C1E39B3B}" srcOrd="0" destOrd="0" presId="urn:microsoft.com/office/officeart/2005/8/layout/hierarchy4"/>
    <dgm:cxn modelId="{9C069EF6-F5C7-0740-B6DC-0992FA872B2F}" type="presOf" srcId="{D4DA3F4D-7295-4201-8CF3-C0C1C3FC8272}" destId="{E20D1D9D-5D6A-441F-9AB2-0D8835BFE076}" srcOrd="0" destOrd="0" presId="urn:microsoft.com/office/officeart/2005/8/layout/hierarchy4"/>
    <dgm:cxn modelId="{64C62B7E-42FA-FC48-A785-C9CA6F74FE2C}" type="presOf" srcId="{A0F28CA2-A3DB-4AFC-B272-6DC5679792A1}" destId="{4701BEDB-E16B-4962-97CE-457877175CF1}" srcOrd="0" destOrd="0" presId="urn:microsoft.com/office/officeart/2005/8/layout/hierarchy4"/>
    <dgm:cxn modelId="{141463AD-29B6-B14A-89CF-FDE5A460E840}" type="presOf" srcId="{CA39C373-8FE1-4598-8BEE-81D7365E88B7}" destId="{9E120815-8F00-484D-92E2-35B8A87AB197}" srcOrd="0" destOrd="0" presId="urn:microsoft.com/office/officeart/2005/8/layout/hierarchy4"/>
    <dgm:cxn modelId="{A7E2F62F-B50B-E746-B2F9-2B778EBCBAFF}" type="presOf" srcId="{7AB1CAC3-B976-46F8-82EC-D064D959B6B5}" destId="{8A7B7A98-4821-4D00-A6CF-8BF3F2395F22}" srcOrd="0" destOrd="0" presId="urn:microsoft.com/office/officeart/2005/8/layout/hierarchy4"/>
    <dgm:cxn modelId="{9FD59C2B-BD19-E543-828A-F7A3EE6ADFA2}" type="presOf" srcId="{A9AEA7B0-9211-44E8-97D1-321DC2A7F897}" destId="{F8943044-B58A-40E0-B25D-5171C39FCA36}" srcOrd="0" destOrd="0" presId="urn:microsoft.com/office/officeart/2005/8/layout/hierarchy4"/>
    <dgm:cxn modelId="{9D463227-D75B-0F4B-887B-B6515B0E1C4A}" type="presOf" srcId="{75528345-B79B-42B6-8229-F3C4C0B179F7}" destId="{ADEC734E-907C-46E8-8F34-B3212C1EA81D}" srcOrd="0" destOrd="0" presId="urn:microsoft.com/office/officeart/2005/8/layout/hierarchy4"/>
    <dgm:cxn modelId="{66208711-BA50-471D-A547-AAC71AD63516}" srcId="{259E6580-96A4-4D7E-BECB-57B2B90CD65D}" destId="{7AB1CAC3-B976-46F8-82EC-D064D959B6B5}" srcOrd="2" destOrd="0" parTransId="{D3C7AF8C-D9CA-47D6-BFCC-89D035CC13DD}" sibTransId="{8DB081A6-A06B-4D48-A26E-0375A5B1ACA4}"/>
    <dgm:cxn modelId="{941DF463-3DB6-406E-9062-C26AE1D2B7B2}" srcId="{75528345-B79B-42B6-8229-F3C4C0B179F7}" destId="{259E6580-96A4-4D7E-BECB-57B2B90CD65D}" srcOrd="2" destOrd="0" parTransId="{0C0FB25E-3C5D-4861-A0D6-F9B174ABF9DA}" sibTransId="{ED276536-B507-41F5-977A-927B015D56E6}"/>
    <dgm:cxn modelId="{751E6EC0-6B2D-D54F-82D2-DD86552AB140}" type="presOf" srcId="{D772D67C-5F5D-499D-84DB-9514670B44E5}" destId="{AFE90703-4BBA-47AC-A600-676F2F62C6E7}" srcOrd="0" destOrd="0" presId="urn:microsoft.com/office/officeart/2005/8/layout/hierarchy4"/>
    <dgm:cxn modelId="{DE136A3E-B1EF-3A4F-9E5B-BC8594578DDE}" type="presOf" srcId="{C87AC90F-5C2E-45B1-8DEB-7E1961C92363}" destId="{09A5539A-E57A-40ED-9219-9E1A1B29EE67}" srcOrd="0" destOrd="0" presId="urn:microsoft.com/office/officeart/2005/8/layout/hierarchy4"/>
    <dgm:cxn modelId="{CEE542C1-D24A-4CAA-B89A-976286151EFE}" srcId="{C87AC90F-5C2E-45B1-8DEB-7E1961C92363}" destId="{D772D67C-5F5D-499D-84DB-9514670B44E5}" srcOrd="0" destOrd="0" parTransId="{84F651DD-1959-46F9-A100-E5D5D7763D29}" sibTransId="{2DCA14A8-4B01-4AA9-88E4-40A26ED42192}"/>
    <dgm:cxn modelId="{F620434E-3924-5B4C-809B-E85DFF21282A}" type="presOf" srcId="{BD1379A4-5367-424B-8CC7-14A21F83155A}" destId="{9BD17F93-E592-43B5-BE92-2FE85D159128}" srcOrd="0" destOrd="0" presId="urn:microsoft.com/office/officeart/2005/8/layout/hierarchy4"/>
    <dgm:cxn modelId="{00C292E8-11AE-4A25-AE2B-AC6E84A87F5A}" srcId="{D4DA3F4D-7295-4201-8CF3-C0C1C3FC8272}" destId="{A9AEA7B0-9211-44E8-97D1-321DC2A7F897}" srcOrd="1" destOrd="0" parTransId="{E1E656B5-B3ED-422A-A41E-68A56BF6A3B8}" sibTransId="{10887905-F4D6-473C-A91C-65862F03B1E6}"/>
    <dgm:cxn modelId="{323D7DA3-57DA-49AD-B483-C7D4C29B7670}" srcId="{CA39C373-8FE1-4598-8BEE-81D7365E88B7}" destId="{75528345-B79B-42B6-8229-F3C4C0B179F7}" srcOrd="0" destOrd="0" parTransId="{AA97573D-C4CF-4D72-9B03-7DA214FAE17F}" sibTransId="{9E8A0541-AAB2-45CB-98D3-1F07684BC3BA}"/>
    <dgm:cxn modelId="{E92B88B8-39B4-FA4C-BA45-99E473DDB02A}" type="presOf" srcId="{EB93E767-1C37-4EF1-BD4C-606270F1240A}" destId="{1ACB0A6B-72E0-4128-834A-2FE985082991}" srcOrd="0" destOrd="0" presId="urn:microsoft.com/office/officeart/2005/8/layout/hierarchy4"/>
    <dgm:cxn modelId="{C01AAE08-B1B6-47F4-98A5-825D3C850A85}" srcId="{259E6580-96A4-4D7E-BECB-57B2B90CD65D}" destId="{EB93E767-1C37-4EF1-BD4C-606270F1240A}" srcOrd="0" destOrd="0" parTransId="{3D083FAF-A9C5-4117-B487-8F8FEFA78351}" sibTransId="{D8952597-0EFB-447A-9C43-BE589C489C69}"/>
    <dgm:cxn modelId="{A187E4E7-5655-8D47-A64C-D998298B6747}" type="presParOf" srcId="{9E120815-8F00-484D-92E2-35B8A87AB197}" destId="{6C791C09-5633-4453-8515-5C1BD2B90C80}" srcOrd="0" destOrd="0" presId="urn:microsoft.com/office/officeart/2005/8/layout/hierarchy4"/>
    <dgm:cxn modelId="{43551C69-6413-CE4F-8C3B-B26E90ABBE48}" type="presParOf" srcId="{6C791C09-5633-4453-8515-5C1BD2B90C80}" destId="{ADEC734E-907C-46E8-8F34-B3212C1EA81D}" srcOrd="0" destOrd="0" presId="urn:microsoft.com/office/officeart/2005/8/layout/hierarchy4"/>
    <dgm:cxn modelId="{A11F4517-F84B-D04A-8C7C-F176E00CAED3}" type="presParOf" srcId="{6C791C09-5633-4453-8515-5C1BD2B90C80}" destId="{A5309E0C-5617-4281-A5A2-281F15D40C78}" srcOrd="1" destOrd="0" presId="urn:microsoft.com/office/officeart/2005/8/layout/hierarchy4"/>
    <dgm:cxn modelId="{ADAE6990-2678-D445-9EE5-CFAD30E94295}" type="presParOf" srcId="{6C791C09-5633-4453-8515-5C1BD2B90C80}" destId="{DAC41E2B-0D62-413F-BB95-241687225DC1}" srcOrd="2" destOrd="0" presId="urn:microsoft.com/office/officeart/2005/8/layout/hierarchy4"/>
    <dgm:cxn modelId="{E9CD426B-CFD4-FA45-AEC9-12CE1B3DD459}" type="presParOf" srcId="{DAC41E2B-0D62-413F-BB95-241687225DC1}" destId="{E138276B-E35D-40F2-8B7D-CEE6F0995A1D}" srcOrd="0" destOrd="0" presId="urn:microsoft.com/office/officeart/2005/8/layout/hierarchy4"/>
    <dgm:cxn modelId="{2CC901DA-9C48-7149-859F-97240D1E09EB}" type="presParOf" srcId="{E138276B-E35D-40F2-8B7D-CEE6F0995A1D}" destId="{E20D1D9D-5D6A-441F-9AB2-0D8835BFE076}" srcOrd="0" destOrd="0" presId="urn:microsoft.com/office/officeart/2005/8/layout/hierarchy4"/>
    <dgm:cxn modelId="{8C0FBA8B-53C0-B74A-B24F-A14A3C0A0D5C}" type="presParOf" srcId="{E138276B-E35D-40F2-8B7D-CEE6F0995A1D}" destId="{A2D2CC78-5A19-4067-93EC-A0754B234F04}" srcOrd="1" destOrd="0" presId="urn:microsoft.com/office/officeart/2005/8/layout/hierarchy4"/>
    <dgm:cxn modelId="{DAF4D967-3A85-7248-A35D-949C6AC23002}" type="presParOf" srcId="{E138276B-E35D-40F2-8B7D-CEE6F0995A1D}" destId="{F6FA097D-6237-496D-AC30-3BBB48730A72}" srcOrd="2" destOrd="0" presId="urn:microsoft.com/office/officeart/2005/8/layout/hierarchy4"/>
    <dgm:cxn modelId="{39AC0855-6A84-F048-B349-1F5AAE455152}" type="presParOf" srcId="{F6FA097D-6237-496D-AC30-3BBB48730A72}" destId="{793E698F-BF82-4425-A9B9-BA84622AE809}" srcOrd="0" destOrd="0" presId="urn:microsoft.com/office/officeart/2005/8/layout/hierarchy4"/>
    <dgm:cxn modelId="{3D459FEC-0E7C-144F-82A9-96277AE8B29F}" type="presParOf" srcId="{793E698F-BF82-4425-A9B9-BA84622AE809}" destId="{4701BEDB-E16B-4962-97CE-457877175CF1}" srcOrd="0" destOrd="0" presId="urn:microsoft.com/office/officeart/2005/8/layout/hierarchy4"/>
    <dgm:cxn modelId="{B450BEFC-AC52-ED41-9C99-2BF67F30B77A}" type="presParOf" srcId="{793E698F-BF82-4425-A9B9-BA84622AE809}" destId="{3EC8551F-C0A8-4C9B-8599-24315054EF84}" srcOrd="1" destOrd="0" presId="urn:microsoft.com/office/officeart/2005/8/layout/hierarchy4"/>
    <dgm:cxn modelId="{01FCA776-BD6E-234B-84A0-8CCE3046089B}" type="presParOf" srcId="{F6FA097D-6237-496D-AC30-3BBB48730A72}" destId="{3FEE2282-ED01-4CE1-AF80-E1B05D0829C7}" srcOrd="1" destOrd="0" presId="urn:microsoft.com/office/officeart/2005/8/layout/hierarchy4"/>
    <dgm:cxn modelId="{45C24EC1-82E6-F647-8050-006112A93EDA}" type="presParOf" srcId="{F6FA097D-6237-496D-AC30-3BBB48730A72}" destId="{6F8679DE-3C46-485B-A659-07B5DA0E18D7}" srcOrd="2" destOrd="0" presId="urn:microsoft.com/office/officeart/2005/8/layout/hierarchy4"/>
    <dgm:cxn modelId="{3C16E425-156E-1341-86CF-6392D3AFA714}" type="presParOf" srcId="{6F8679DE-3C46-485B-A659-07B5DA0E18D7}" destId="{F8943044-B58A-40E0-B25D-5171C39FCA36}" srcOrd="0" destOrd="0" presId="urn:microsoft.com/office/officeart/2005/8/layout/hierarchy4"/>
    <dgm:cxn modelId="{49A51865-5AE0-E348-ABB5-58252E257B9B}" type="presParOf" srcId="{6F8679DE-3C46-485B-A659-07B5DA0E18D7}" destId="{74B5CA06-090F-4D36-A812-5AD5FB64E396}" srcOrd="1" destOrd="0" presId="urn:microsoft.com/office/officeart/2005/8/layout/hierarchy4"/>
    <dgm:cxn modelId="{E123449A-7694-F448-AAB0-07D98F6739C6}" type="presParOf" srcId="{F6FA097D-6237-496D-AC30-3BBB48730A72}" destId="{5473EF9D-1CD0-4728-84C9-CF9B84AB4577}" srcOrd="3" destOrd="0" presId="urn:microsoft.com/office/officeart/2005/8/layout/hierarchy4"/>
    <dgm:cxn modelId="{0BCF8A53-790F-8948-B589-4EEB61C16E36}" type="presParOf" srcId="{F6FA097D-6237-496D-AC30-3BBB48730A72}" destId="{C72FE0D3-8286-4695-87A1-35358DB9BEF5}" srcOrd="4" destOrd="0" presId="urn:microsoft.com/office/officeart/2005/8/layout/hierarchy4"/>
    <dgm:cxn modelId="{8646B1FD-49F3-CA40-8BDE-ACB1E92A7DCF}" type="presParOf" srcId="{C72FE0D3-8286-4695-87A1-35358DB9BEF5}" destId="{9BD17F93-E592-43B5-BE92-2FE85D159128}" srcOrd="0" destOrd="0" presId="urn:microsoft.com/office/officeart/2005/8/layout/hierarchy4"/>
    <dgm:cxn modelId="{940F1F6A-5C13-8B4D-81DF-9CA5C212B66D}" type="presParOf" srcId="{C72FE0D3-8286-4695-87A1-35358DB9BEF5}" destId="{B1F12490-198F-4D3D-9273-BD5C64FF1688}" srcOrd="1" destOrd="0" presId="urn:microsoft.com/office/officeart/2005/8/layout/hierarchy4"/>
    <dgm:cxn modelId="{D089254E-5CB2-474F-8CA0-BF277337EF91}" type="presParOf" srcId="{DAC41E2B-0D62-413F-BB95-241687225DC1}" destId="{4B6CDFD8-8B6E-4F1F-9750-FCD9300EB585}" srcOrd="1" destOrd="0" presId="urn:microsoft.com/office/officeart/2005/8/layout/hierarchy4"/>
    <dgm:cxn modelId="{A5E53D63-2A85-6E40-B19B-780FCB6F6282}" type="presParOf" srcId="{DAC41E2B-0D62-413F-BB95-241687225DC1}" destId="{D3EE2BDD-55D2-4700-897C-60A33BFE1FEA}" srcOrd="2" destOrd="0" presId="urn:microsoft.com/office/officeart/2005/8/layout/hierarchy4"/>
    <dgm:cxn modelId="{6DC50556-5D7E-424D-A59F-BC458299783F}" type="presParOf" srcId="{D3EE2BDD-55D2-4700-897C-60A33BFE1FEA}" destId="{09A5539A-E57A-40ED-9219-9E1A1B29EE67}" srcOrd="0" destOrd="0" presId="urn:microsoft.com/office/officeart/2005/8/layout/hierarchy4"/>
    <dgm:cxn modelId="{CB019149-809D-A24F-9D14-AD943B5800A8}" type="presParOf" srcId="{D3EE2BDD-55D2-4700-897C-60A33BFE1FEA}" destId="{967DB953-7923-4865-BCE8-88E12CB5501C}" srcOrd="1" destOrd="0" presId="urn:microsoft.com/office/officeart/2005/8/layout/hierarchy4"/>
    <dgm:cxn modelId="{7955F0D3-6E0F-A346-865F-98D028DDBE6B}" type="presParOf" srcId="{D3EE2BDD-55D2-4700-897C-60A33BFE1FEA}" destId="{E6341143-CBBB-4D92-9EA0-8DE2F1904852}" srcOrd="2" destOrd="0" presId="urn:microsoft.com/office/officeart/2005/8/layout/hierarchy4"/>
    <dgm:cxn modelId="{064B642C-7A67-C546-8785-A0C16ACA8876}" type="presParOf" srcId="{E6341143-CBBB-4D92-9EA0-8DE2F1904852}" destId="{E242439A-6C87-49EF-8E2F-7ACD9C3E2B44}" srcOrd="0" destOrd="0" presId="urn:microsoft.com/office/officeart/2005/8/layout/hierarchy4"/>
    <dgm:cxn modelId="{90CCCCF0-E2DF-614B-8EB0-4319155D5DD0}" type="presParOf" srcId="{E242439A-6C87-49EF-8E2F-7ACD9C3E2B44}" destId="{AFE90703-4BBA-47AC-A600-676F2F62C6E7}" srcOrd="0" destOrd="0" presId="urn:microsoft.com/office/officeart/2005/8/layout/hierarchy4"/>
    <dgm:cxn modelId="{FC769047-7100-AD49-9495-F7C514AAD0E3}" type="presParOf" srcId="{E242439A-6C87-49EF-8E2F-7ACD9C3E2B44}" destId="{04C86D93-455C-44D3-97F0-EDAEF9DA7DE5}" srcOrd="1" destOrd="0" presId="urn:microsoft.com/office/officeart/2005/8/layout/hierarchy4"/>
    <dgm:cxn modelId="{0632F267-A079-3F46-9AE3-5CC78687F3BD}" type="presParOf" srcId="{E6341143-CBBB-4D92-9EA0-8DE2F1904852}" destId="{6CA50E9D-E348-4DE7-A298-4CED3CD4A1CC}" srcOrd="1" destOrd="0" presId="urn:microsoft.com/office/officeart/2005/8/layout/hierarchy4"/>
    <dgm:cxn modelId="{3F702B09-CB17-934F-9891-1B48F1516E7F}" type="presParOf" srcId="{E6341143-CBBB-4D92-9EA0-8DE2F1904852}" destId="{9D4C9F2C-0D4A-4845-B3C7-DF55C7DB6073}" srcOrd="2" destOrd="0" presId="urn:microsoft.com/office/officeart/2005/8/layout/hierarchy4"/>
    <dgm:cxn modelId="{92C6D0A1-EBE0-3D49-BBCC-A2F2C7418C69}" type="presParOf" srcId="{9D4C9F2C-0D4A-4845-B3C7-DF55C7DB6073}" destId="{97AE2749-3B94-455D-A3C4-FD828B44D5E5}" srcOrd="0" destOrd="0" presId="urn:microsoft.com/office/officeart/2005/8/layout/hierarchy4"/>
    <dgm:cxn modelId="{475908DD-BF3D-064C-B238-FF53F88937DB}" type="presParOf" srcId="{9D4C9F2C-0D4A-4845-B3C7-DF55C7DB6073}" destId="{F4FAF6F3-5994-4986-9A33-B4C6531511BD}" srcOrd="1" destOrd="0" presId="urn:microsoft.com/office/officeart/2005/8/layout/hierarchy4"/>
    <dgm:cxn modelId="{00402377-A3DC-7940-AD30-B46F908B2B60}" type="presParOf" srcId="{DAC41E2B-0D62-413F-BB95-241687225DC1}" destId="{7C94439D-7759-402A-ADFA-C9BF3832A7A3}" srcOrd="3" destOrd="0" presId="urn:microsoft.com/office/officeart/2005/8/layout/hierarchy4"/>
    <dgm:cxn modelId="{E34A5725-194E-D846-AF77-557A6D9D35C8}" type="presParOf" srcId="{DAC41E2B-0D62-413F-BB95-241687225DC1}" destId="{EF69A85D-B485-4717-973C-64461F8AC594}" srcOrd="4" destOrd="0" presId="urn:microsoft.com/office/officeart/2005/8/layout/hierarchy4"/>
    <dgm:cxn modelId="{4E8F8889-46CC-F14D-AD4F-7E7200F9A34D}" type="presParOf" srcId="{EF69A85D-B485-4717-973C-64461F8AC594}" destId="{EE220CE6-C259-40CC-B82B-8425C1E39B3B}" srcOrd="0" destOrd="0" presId="urn:microsoft.com/office/officeart/2005/8/layout/hierarchy4"/>
    <dgm:cxn modelId="{004BC774-5AD6-364A-8B9F-152BEC2AF439}" type="presParOf" srcId="{EF69A85D-B485-4717-973C-64461F8AC594}" destId="{130419DD-1C99-453D-91AD-8AF750D9DDB5}" srcOrd="1" destOrd="0" presId="urn:microsoft.com/office/officeart/2005/8/layout/hierarchy4"/>
    <dgm:cxn modelId="{C3226265-9555-334C-A058-8C69D9492314}" type="presParOf" srcId="{EF69A85D-B485-4717-973C-64461F8AC594}" destId="{28791A04-87DD-4AC7-AF18-07E623C98425}" srcOrd="2" destOrd="0" presId="urn:microsoft.com/office/officeart/2005/8/layout/hierarchy4"/>
    <dgm:cxn modelId="{EAC52A64-6162-7E43-85CF-EC33D242E85F}" type="presParOf" srcId="{28791A04-87DD-4AC7-AF18-07E623C98425}" destId="{ADDBDF15-25AF-451F-BDF8-260ABB6D689E}" srcOrd="0" destOrd="0" presId="urn:microsoft.com/office/officeart/2005/8/layout/hierarchy4"/>
    <dgm:cxn modelId="{C7444088-3A84-C340-A29A-6E35B4C69112}" type="presParOf" srcId="{ADDBDF15-25AF-451F-BDF8-260ABB6D689E}" destId="{1ACB0A6B-72E0-4128-834A-2FE985082991}" srcOrd="0" destOrd="0" presId="urn:microsoft.com/office/officeart/2005/8/layout/hierarchy4"/>
    <dgm:cxn modelId="{52133B7C-8BB7-0046-9732-E7A33DBF8221}" type="presParOf" srcId="{ADDBDF15-25AF-451F-BDF8-260ABB6D689E}" destId="{18189E23-8F76-4872-9D02-3187054445B7}" srcOrd="1" destOrd="0" presId="urn:microsoft.com/office/officeart/2005/8/layout/hierarchy4"/>
    <dgm:cxn modelId="{1916E48B-FBB5-C24F-AB1B-201D375E2414}" type="presParOf" srcId="{28791A04-87DD-4AC7-AF18-07E623C98425}" destId="{B57FAD8D-9937-4AA6-895E-AA2B1B72FC49}" srcOrd="1" destOrd="0" presId="urn:microsoft.com/office/officeart/2005/8/layout/hierarchy4"/>
    <dgm:cxn modelId="{0BB2D56E-245C-3340-A9ED-C885D23E829B}" type="presParOf" srcId="{28791A04-87DD-4AC7-AF18-07E623C98425}" destId="{51845A5E-2AA6-40C6-A2FE-1A73A9DDB82A}" srcOrd="2" destOrd="0" presId="urn:microsoft.com/office/officeart/2005/8/layout/hierarchy4"/>
    <dgm:cxn modelId="{68E0568E-6D82-FB48-B712-B84082D2CD55}" type="presParOf" srcId="{51845A5E-2AA6-40C6-A2FE-1A73A9DDB82A}" destId="{AB2B563D-C3EE-4093-AA1E-FD55DE1945E8}" srcOrd="0" destOrd="0" presId="urn:microsoft.com/office/officeart/2005/8/layout/hierarchy4"/>
    <dgm:cxn modelId="{A8EEB32C-CB25-884A-8F26-ECA2AFF4F4DF}" type="presParOf" srcId="{51845A5E-2AA6-40C6-A2FE-1A73A9DDB82A}" destId="{9856A58C-A26D-49DE-8585-B589DCA907B0}" srcOrd="1" destOrd="0" presId="urn:microsoft.com/office/officeart/2005/8/layout/hierarchy4"/>
    <dgm:cxn modelId="{0C41F615-CC7E-A54E-88FF-3DED0EECB4B8}" type="presParOf" srcId="{28791A04-87DD-4AC7-AF18-07E623C98425}" destId="{4959D89E-42B6-4D00-BFA9-A4D95B7B816C}" srcOrd="3" destOrd="0" presId="urn:microsoft.com/office/officeart/2005/8/layout/hierarchy4"/>
    <dgm:cxn modelId="{8FE1A6E5-FE55-AA4A-8EC9-0B2503A91016}" type="presParOf" srcId="{28791A04-87DD-4AC7-AF18-07E623C98425}" destId="{A563554F-0213-462A-91FB-F742716A2256}" srcOrd="4" destOrd="0" presId="urn:microsoft.com/office/officeart/2005/8/layout/hierarchy4"/>
    <dgm:cxn modelId="{FB398054-3DCC-B54F-A964-A86FEFFC7B7E}" type="presParOf" srcId="{A563554F-0213-462A-91FB-F742716A2256}" destId="{8A7B7A98-4821-4D00-A6CF-8BF3F2395F22}" srcOrd="0" destOrd="0" presId="urn:microsoft.com/office/officeart/2005/8/layout/hierarchy4"/>
    <dgm:cxn modelId="{1DC5ADF7-F349-214C-BA3E-022A438F7CB0}" type="presParOf" srcId="{A563554F-0213-462A-91FB-F742716A2256}" destId="{C8AA6E52-7458-4E60-B97F-B7D811FF12F7}"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CA39C373-8FE1-4598-8BEE-81D7365E88B7}" type="doc">
      <dgm:prSet loTypeId="urn:microsoft.com/office/officeart/2005/8/layout/hierarchy4" loCatId="relationship" qsTypeId="urn:microsoft.com/office/officeart/2005/8/quickstyle/3D3" qsCatId="3D" csTypeId="urn:microsoft.com/office/officeart/2005/8/colors/colorful1#1" csCatId="colorful" phldr="1"/>
      <dgm:spPr/>
      <dgm:t>
        <a:bodyPr/>
        <a:lstStyle/>
        <a:p>
          <a:endParaRPr lang="en-US"/>
        </a:p>
      </dgm:t>
    </dgm:pt>
    <dgm:pt modelId="{75528345-B79B-42B6-8229-F3C4C0B179F7}">
      <dgm:prSet phldrT="[Text]"/>
      <dgm:spPr/>
      <dgm:t>
        <a:bodyPr/>
        <a:lstStyle/>
        <a:p>
          <a:r>
            <a:rPr lang="en-US" dirty="0" smtClean="0">
              <a:solidFill>
                <a:srgbClr val="000000"/>
              </a:solidFill>
            </a:rPr>
            <a:t>Module Overview</a:t>
          </a:r>
          <a:endParaRPr lang="en-US" dirty="0">
            <a:solidFill>
              <a:srgbClr val="000000"/>
            </a:solidFill>
          </a:endParaRPr>
        </a:p>
      </dgm:t>
    </dgm:pt>
    <dgm:pt modelId="{AA97573D-C4CF-4D72-9B03-7DA214FAE17F}" type="parTrans" cxnId="{323D7DA3-57DA-49AD-B483-C7D4C29B7670}">
      <dgm:prSet/>
      <dgm:spPr/>
      <dgm:t>
        <a:bodyPr/>
        <a:lstStyle/>
        <a:p>
          <a:endParaRPr lang="en-US">
            <a:solidFill>
              <a:srgbClr val="000000"/>
            </a:solidFill>
          </a:endParaRPr>
        </a:p>
      </dgm:t>
    </dgm:pt>
    <dgm:pt modelId="{9E8A0541-AAB2-45CB-98D3-1F07684BC3BA}" type="sibTrans" cxnId="{323D7DA3-57DA-49AD-B483-C7D4C29B7670}">
      <dgm:prSet/>
      <dgm:spPr/>
      <dgm:t>
        <a:bodyPr/>
        <a:lstStyle/>
        <a:p>
          <a:endParaRPr lang="en-US">
            <a:solidFill>
              <a:srgbClr val="000000"/>
            </a:solidFill>
          </a:endParaRPr>
        </a:p>
      </dgm:t>
    </dgm:pt>
    <dgm:pt modelId="{D4DA3F4D-7295-4201-8CF3-C0C1C3FC8272}">
      <dgm:prSet phldrT="[Text]"/>
      <dgm:spPr/>
      <dgm:t>
        <a:bodyPr/>
        <a:lstStyle/>
        <a:p>
          <a:r>
            <a:rPr lang="en-US" dirty="0" smtClean="0">
              <a:solidFill>
                <a:srgbClr val="000000"/>
              </a:solidFill>
            </a:rPr>
            <a:t>Topic </a:t>
          </a:r>
          <a:endParaRPr lang="en-US" dirty="0">
            <a:solidFill>
              <a:srgbClr val="000000"/>
            </a:solidFill>
          </a:endParaRPr>
        </a:p>
      </dgm:t>
    </dgm:pt>
    <dgm:pt modelId="{4D95214B-C3C5-4748-AB20-717EF34249AE}" type="parTrans" cxnId="{4A4CFE16-CDBF-482B-8203-D7192E9147FB}">
      <dgm:prSet/>
      <dgm:spPr/>
      <dgm:t>
        <a:bodyPr/>
        <a:lstStyle/>
        <a:p>
          <a:endParaRPr lang="en-US">
            <a:solidFill>
              <a:srgbClr val="000000"/>
            </a:solidFill>
          </a:endParaRPr>
        </a:p>
      </dgm:t>
    </dgm:pt>
    <dgm:pt modelId="{27FEFCB8-3F5F-427E-9178-EC6ED960AB40}" type="sibTrans" cxnId="{4A4CFE16-CDBF-482B-8203-D7192E9147FB}">
      <dgm:prSet/>
      <dgm:spPr/>
      <dgm:t>
        <a:bodyPr/>
        <a:lstStyle/>
        <a:p>
          <a:endParaRPr lang="en-US">
            <a:solidFill>
              <a:srgbClr val="000000"/>
            </a:solidFill>
          </a:endParaRPr>
        </a:p>
      </dgm:t>
    </dgm:pt>
    <dgm:pt modelId="{A0F28CA2-A3DB-4AFC-B272-6DC5679792A1}">
      <dgm:prSet phldrT="[Text]"/>
      <dgm:spPr/>
      <dgm:t>
        <a:bodyPr/>
        <a:lstStyle/>
        <a:p>
          <a:r>
            <a:rPr lang="en-US" dirty="0" smtClean="0">
              <a:solidFill>
                <a:srgbClr val="000000"/>
              </a:solidFill>
            </a:rPr>
            <a:t>L1</a:t>
          </a:r>
          <a:endParaRPr lang="en-US" dirty="0">
            <a:solidFill>
              <a:srgbClr val="000000"/>
            </a:solidFill>
          </a:endParaRPr>
        </a:p>
      </dgm:t>
    </dgm:pt>
    <dgm:pt modelId="{92DCB14B-5B25-4723-9F00-9A92AB15411B}" type="parTrans" cxnId="{7053B983-37BA-4FC4-965F-CBF49116CB0D}">
      <dgm:prSet/>
      <dgm:spPr/>
      <dgm:t>
        <a:bodyPr/>
        <a:lstStyle/>
        <a:p>
          <a:endParaRPr lang="en-US">
            <a:solidFill>
              <a:srgbClr val="000000"/>
            </a:solidFill>
          </a:endParaRPr>
        </a:p>
      </dgm:t>
    </dgm:pt>
    <dgm:pt modelId="{642A9489-EEFA-413E-8FE3-C2305CE27197}" type="sibTrans" cxnId="{7053B983-37BA-4FC4-965F-CBF49116CB0D}">
      <dgm:prSet/>
      <dgm:spPr/>
      <dgm:t>
        <a:bodyPr/>
        <a:lstStyle/>
        <a:p>
          <a:endParaRPr lang="en-US">
            <a:solidFill>
              <a:srgbClr val="000000"/>
            </a:solidFill>
          </a:endParaRPr>
        </a:p>
      </dgm:t>
    </dgm:pt>
    <dgm:pt modelId="{C87AC90F-5C2E-45B1-8DEB-7E1961C92363}">
      <dgm:prSet phldrT="[Text]"/>
      <dgm:spPr/>
      <dgm:t>
        <a:bodyPr/>
        <a:lstStyle/>
        <a:p>
          <a:r>
            <a:rPr lang="en-US" dirty="0" smtClean="0">
              <a:solidFill>
                <a:srgbClr val="000000"/>
              </a:solidFill>
            </a:rPr>
            <a:t>Topic </a:t>
          </a:r>
          <a:endParaRPr lang="en-US" dirty="0">
            <a:solidFill>
              <a:srgbClr val="000000"/>
            </a:solidFill>
          </a:endParaRPr>
        </a:p>
      </dgm:t>
    </dgm:pt>
    <dgm:pt modelId="{E8FAA5B6-673A-4FB3-AE7A-326CAA62AF1F}" type="parTrans" cxnId="{E96F1D0E-55EF-482D-BCA9-A85E94A523E2}">
      <dgm:prSet/>
      <dgm:spPr/>
      <dgm:t>
        <a:bodyPr/>
        <a:lstStyle/>
        <a:p>
          <a:endParaRPr lang="en-US">
            <a:solidFill>
              <a:srgbClr val="000000"/>
            </a:solidFill>
          </a:endParaRPr>
        </a:p>
      </dgm:t>
    </dgm:pt>
    <dgm:pt modelId="{02421B3E-FE87-4B64-903B-63FAEDFCEE00}" type="sibTrans" cxnId="{E96F1D0E-55EF-482D-BCA9-A85E94A523E2}">
      <dgm:prSet/>
      <dgm:spPr/>
      <dgm:t>
        <a:bodyPr/>
        <a:lstStyle/>
        <a:p>
          <a:endParaRPr lang="en-US">
            <a:solidFill>
              <a:srgbClr val="000000"/>
            </a:solidFill>
          </a:endParaRPr>
        </a:p>
      </dgm:t>
    </dgm:pt>
    <dgm:pt modelId="{D772D67C-5F5D-499D-84DB-9514670B44E5}">
      <dgm:prSet phldrT="[Text]"/>
      <dgm:spPr/>
      <dgm:t>
        <a:bodyPr/>
        <a:lstStyle/>
        <a:p>
          <a:r>
            <a:rPr lang="en-US" dirty="0" smtClean="0">
              <a:solidFill>
                <a:srgbClr val="000000"/>
              </a:solidFill>
            </a:rPr>
            <a:t>L4</a:t>
          </a:r>
          <a:endParaRPr lang="en-US" dirty="0">
            <a:solidFill>
              <a:srgbClr val="000000"/>
            </a:solidFill>
          </a:endParaRPr>
        </a:p>
      </dgm:t>
    </dgm:pt>
    <dgm:pt modelId="{84F651DD-1959-46F9-A100-E5D5D7763D29}" type="parTrans" cxnId="{CEE542C1-D24A-4CAA-B89A-976286151EFE}">
      <dgm:prSet/>
      <dgm:spPr/>
      <dgm:t>
        <a:bodyPr/>
        <a:lstStyle/>
        <a:p>
          <a:endParaRPr lang="en-US">
            <a:solidFill>
              <a:srgbClr val="000000"/>
            </a:solidFill>
          </a:endParaRPr>
        </a:p>
      </dgm:t>
    </dgm:pt>
    <dgm:pt modelId="{2DCA14A8-4B01-4AA9-88E4-40A26ED42192}" type="sibTrans" cxnId="{CEE542C1-D24A-4CAA-B89A-976286151EFE}">
      <dgm:prSet/>
      <dgm:spPr/>
      <dgm:t>
        <a:bodyPr/>
        <a:lstStyle/>
        <a:p>
          <a:endParaRPr lang="en-US">
            <a:solidFill>
              <a:srgbClr val="000000"/>
            </a:solidFill>
          </a:endParaRPr>
        </a:p>
      </dgm:t>
    </dgm:pt>
    <dgm:pt modelId="{259E6580-96A4-4D7E-BECB-57B2B90CD65D}">
      <dgm:prSet/>
      <dgm:spPr/>
      <dgm:t>
        <a:bodyPr/>
        <a:lstStyle/>
        <a:p>
          <a:r>
            <a:rPr lang="en-US" dirty="0" smtClean="0">
              <a:solidFill>
                <a:srgbClr val="000000"/>
              </a:solidFill>
            </a:rPr>
            <a:t>Topic </a:t>
          </a:r>
          <a:endParaRPr lang="en-US" dirty="0">
            <a:solidFill>
              <a:srgbClr val="000000"/>
            </a:solidFill>
          </a:endParaRPr>
        </a:p>
      </dgm:t>
    </dgm:pt>
    <dgm:pt modelId="{0C0FB25E-3C5D-4861-A0D6-F9B174ABF9DA}" type="parTrans" cxnId="{941DF463-3DB6-406E-9062-C26AE1D2B7B2}">
      <dgm:prSet/>
      <dgm:spPr/>
      <dgm:t>
        <a:bodyPr/>
        <a:lstStyle/>
        <a:p>
          <a:endParaRPr lang="en-US">
            <a:solidFill>
              <a:srgbClr val="000000"/>
            </a:solidFill>
          </a:endParaRPr>
        </a:p>
      </dgm:t>
    </dgm:pt>
    <dgm:pt modelId="{ED276536-B507-41F5-977A-927B015D56E6}" type="sibTrans" cxnId="{941DF463-3DB6-406E-9062-C26AE1D2B7B2}">
      <dgm:prSet/>
      <dgm:spPr/>
      <dgm:t>
        <a:bodyPr/>
        <a:lstStyle/>
        <a:p>
          <a:endParaRPr lang="en-US">
            <a:solidFill>
              <a:srgbClr val="000000"/>
            </a:solidFill>
          </a:endParaRPr>
        </a:p>
      </dgm:t>
    </dgm:pt>
    <dgm:pt modelId="{B65CE923-72C8-4CB9-9DC0-DB0F2FA5A5E0}">
      <dgm:prSet phldrT="[Text]"/>
      <dgm:spPr/>
      <dgm:t>
        <a:bodyPr/>
        <a:lstStyle/>
        <a:p>
          <a:r>
            <a:rPr lang="en-US" dirty="0" smtClean="0">
              <a:solidFill>
                <a:srgbClr val="000000"/>
              </a:solidFill>
            </a:rPr>
            <a:t>L5</a:t>
          </a:r>
          <a:endParaRPr lang="en-US" dirty="0">
            <a:solidFill>
              <a:srgbClr val="000000"/>
            </a:solidFill>
          </a:endParaRPr>
        </a:p>
      </dgm:t>
    </dgm:pt>
    <dgm:pt modelId="{59589F79-4DDB-4AD1-BC50-28D61A7EEE86}" type="parTrans" cxnId="{892F9A44-1D4D-464B-B8D1-91E74C177A76}">
      <dgm:prSet/>
      <dgm:spPr/>
      <dgm:t>
        <a:bodyPr/>
        <a:lstStyle/>
        <a:p>
          <a:endParaRPr lang="en-US">
            <a:solidFill>
              <a:srgbClr val="000000"/>
            </a:solidFill>
          </a:endParaRPr>
        </a:p>
      </dgm:t>
    </dgm:pt>
    <dgm:pt modelId="{E5C71514-C3A5-47CE-AA9C-569FAA9824BC}" type="sibTrans" cxnId="{892F9A44-1D4D-464B-B8D1-91E74C177A76}">
      <dgm:prSet/>
      <dgm:spPr/>
      <dgm:t>
        <a:bodyPr/>
        <a:lstStyle/>
        <a:p>
          <a:endParaRPr lang="en-US">
            <a:solidFill>
              <a:srgbClr val="000000"/>
            </a:solidFill>
          </a:endParaRPr>
        </a:p>
      </dgm:t>
    </dgm:pt>
    <dgm:pt modelId="{A9AEA7B0-9211-44E8-97D1-321DC2A7F897}">
      <dgm:prSet phldrT="[Text]"/>
      <dgm:spPr/>
      <dgm:t>
        <a:bodyPr/>
        <a:lstStyle/>
        <a:p>
          <a:r>
            <a:rPr lang="en-US" dirty="0" smtClean="0">
              <a:solidFill>
                <a:srgbClr val="000000"/>
              </a:solidFill>
            </a:rPr>
            <a:t>L2</a:t>
          </a:r>
          <a:endParaRPr lang="en-US" dirty="0">
            <a:solidFill>
              <a:srgbClr val="000000"/>
            </a:solidFill>
          </a:endParaRPr>
        </a:p>
      </dgm:t>
    </dgm:pt>
    <dgm:pt modelId="{E1E656B5-B3ED-422A-A41E-68A56BF6A3B8}" type="parTrans" cxnId="{00C292E8-11AE-4A25-AE2B-AC6E84A87F5A}">
      <dgm:prSet/>
      <dgm:spPr/>
      <dgm:t>
        <a:bodyPr/>
        <a:lstStyle/>
        <a:p>
          <a:endParaRPr lang="en-US">
            <a:solidFill>
              <a:srgbClr val="000000"/>
            </a:solidFill>
          </a:endParaRPr>
        </a:p>
      </dgm:t>
    </dgm:pt>
    <dgm:pt modelId="{10887905-F4D6-473C-A91C-65862F03B1E6}" type="sibTrans" cxnId="{00C292E8-11AE-4A25-AE2B-AC6E84A87F5A}">
      <dgm:prSet/>
      <dgm:spPr/>
      <dgm:t>
        <a:bodyPr/>
        <a:lstStyle/>
        <a:p>
          <a:endParaRPr lang="en-US">
            <a:solidFill>
              <a:srgbClr val="000000"/>
            </a:solidFill>
          </a:endParaRPr>
        </a:p>
      </dgm:t>
    </dgm:pt>
    <dgm:pt modelId="{BD1379A4-5367-424B-8CC7-14A21F83155A}">
      <dgm:prSet phldrT="[Text]"/>
      <dgm:spPr/>
      <dgm:t>
        <a:bodyPr/>
        <a:lstStyle/>
        <a:p>
          <a:r>
            <a:rPr lang="en-US" dirty="0" smtClean="0">
              <a:solidFill>
                <a:srgbClr val="000000"/>
              </a:solidFill>
            </a:rPr>
            <a:t>L3</a:t>
          </a:r>
          <a:endParaRPr lang="en-US" dirty="0">
            <a:solidFill>
              <a:srgbClr val="000000"/>
            </a:solidFill>
          </a:endParaRPr>
        </a:p>
      </dgm:t>
    </dgm:pt>
    <dgm:pt modelId="{48B5BA03-6628-4184-A53F-2C17102EBBF5}" type="parTrans" cxnId="{6B65A4BF-8932-4DBD-9F10-F4B31D5AB770}">
      <dgm:prSet/>
      <dgm:spPr/>
      <dgm:t>
        <a:bodyPr/>
        <a:lstStyle/>
        <a:p>
          <a:endParaRPr lang="en-US">
            <a:solidFill>
              <a:srgbClr val="000000"/>
            </a:solidFill>
          </a:endParaRPr>
        </a:p>
      </dgm:t>
    </dgm:pt>
    <dgm:pt modelId="{40F5AAC0-88FF-4B7B-ACDC-EBC48070933C}" type="sibTrans" cxnId="{6B65A4BF-8932-4DBD-9F10-F4B31D5AB770}">
      <dgm:prSet/>
      <dgm:spPr/>
      <dgm:t>
        <a:bodyPr/>
        <a:lstStyle/>
        <a:p>
          <a:endParaRPr lang="en-US">
            <a:solidFill>
              <a:srgbClr val="000000"/>
            </a:solidFill>
          </a:endParaRPr>
        </a:p>
      </dgm:t>
    </dgm:pt>
    <dgm:pt modelId="{EB93E767-1C37-4EF1-BD4C-606270F1240A}">
      <dgm:prSet/>
      <dgm:spPr/>
      <dgm:t>
        <a:bodyPr/>
        <a:lstStyle/>
        <a:p>
          <a:r>
            <a:rPr lang="en-US" dirty="0" smtClean="0">
              <a:solidFill>
                <a:srgbClr val="000000"/>
              </a:solidFill>
            </a:rPr>
            <a:t>L6</a:t>
          </a:r>
          <a:endParaRPr lang="en-US" dirty="0">
            <a:solidFill>
              <a:srgbClr val="000000"/>
            </a:solidFill>
          </a:endParaRPr>
        </a:p>
      </dgm:t>
    </dgm:pt>
    <dgm:pt modelId="{3D083FAF-A9C5-4117-B487-8F8FEFA78351}" type="parTrans" cxnId="{C01AAE08-B1B6-47F4-98A5-825D3C850A85}">
      <dgm:prSet/>
      <dgm:spPr/>
      <dgm:t>
        <a:bodyPr/>
        <a:lstStyle/>
        <a:p>
          <a:endParaRPr lang="en-US">
            <a:solidFill>
              <a:srgbClr val="000000"/>
            </a:solidFill>
          </a:endParaRPr>
        </a:p>
      </dgm:t>
    </dgm:pt>
    <dgm:pt modelId="{D8952597-0EFB-447A-9C43-BE589C489C69}" type="sibTrans" cxnId="{C01AAE08-B1B6-47F4-98A5-825D3C850A85}">
      <dgm:prSet/>
      <dgm:spPr/>
      <dgm:t>
        <a:bodyPr/>
        <a:lstStyle/>
        <a:p>
          <a:endParaRPr lang="en-US">
            <a:solidFill>
              <a:srgbClr val="000000"/>
            </a:solidFill>
          </a:endParaRPr>
        </a:p>
      </dgm:t>
    </dgm:pt>
    <dgm:pt modelId="{06D5F995-5DDC-4079-B461-2B907C9B77E0}">
      <dgm:prSet/>
      <dgm:spPr/>
      <dgm:t>
        <a:bodyPr/>
        <a:lstStyle/>
        <a:p>
          <a:r>
            <a:rPr lang="en-US" dirty="0" smtClean="0">
              <a:solidFill>
                <a:srgbClr val="000000"/>
              </a:solidFill>
            </a:rPr>
            <a:t>L7</a:t>
          </a:r>
          <a:endParaRPr lang="en-US" dirty="0">
            <a:solidFill>
              <a:srgbClr val="000000"/>
            </a:solidFill>
          </a:endParaRPr>
        </a:p>
      </dgm:t>
    </dgm:pt>
    <dgm:pt modelId="{5554D411-CF27-47DE-A16F-8240390DC486}" type="parTrans" cxnId="{CFC4FF4F-E2FC-42B4-A909-F8A04A6C08A0}">
      <dgm:prSet/>
      <dgm:spPr/>
      <dgm:t>
        <a:bodyPr/>
        <a:lstStyle/>
        <a:p>
          <a:endParaRPr lang="en-US">
            <a:solidFill>
              <a:srgbClr val="000000"/>
            </a:solidFill>
          </a:endParaRPr>
        </a:p>
      </dgm:t>
    </dgm:pt>
    <dgm:pt modelId="{9ADCD872-67FC-413A-9885-0B5C85D1E591}" type="sibTrans" cxnId="{CFC4FF4F-E2FC-42B4-A909-F8A04A6C08A0}">
      <dgm:prSet/>
      <dgm:spPr/>
      <dgm:t>
        <a:bodyPr/>
        <a:lstStyle/>
        <a:p>
          <a:endParaRPr lang="en-US">
            <a:solidFill>
              <a:srgbClr val="000000"/>
            </a:solidFill>
          </a:endParaRPr>
        </a:p>
      </dgm:t>
    </dgm:pt>
    <dgm:pt modelId="{7AB1CAC3-B976-46F8-82EC-D064D959B6B5}">
      <dgm:prSet/>
      <dgm:spPr/>
      <dgm:t>
        <a:bodyPr/>
        <a:lstStyle/>
        <a:p>
          <a:r>
            <a:rPr lang="en-US" dirty="0" smtClean="0">
              <a:solidFill>
                <a:srgbClr val="000000"/>
              </a:solidFill>
            </a:rPr>
            <a:t>L8</a:t>
          </a:r>
          <a:endParaRPr lang="en-US" dirty="0">
            <a:solidFill>
              <a:srgbClr val="000000"/>
            </a:solidFill>
          </a:endParaRPr>
        </a:p>
      </dgm:t>
    </dgm:pt>
    <dgm:pt modelId="{D3C7AF8C-D9CA-47D6-BFCC-89D035CC13DD}" type="parTrans" cxnId="{66208711-BA50-471D-A547-AAC71AD63516}">
      <dgm:prSet/>
      <dgm:spPr/>
      <dgm:t>
        <a:bodyPr/>
        <a:lstStyle/>
        <a:p>
          <a:endParaRPr lang="en-US">
            <a:solidFill>
              <a:srgbClr val="000000"/>
            </a:solidFill>
          </a:endParaRPr>
        </a:p>
      </dgm:t>
    </dgm:pt>
    <dgm:pt modelId="{8DB081A6-A06B-4D48-A26E-0375A5B1ACA4}" type="sibTrans" cxnId="{66208711-BA50-471D-A547-AAC71AD63516}">
      <dgm:prSet/>
      <dgm:spPr/>
      <dgm:t>
        <a:bodyPr/>
        <a:lstStyle/>
        <a:p>
          <a:endParaRPr lang="en-US">
            <a:solidFill>
              <a:srgbClr val="000000"/>
            </a:solidFill>
          </a:endParaRPr>
        </a:p>
      </dgm:t>
    </dgm:pt>
    <dgm:pt modelId="{9E120815-8F00-484D-92E2-35B8A87AB197}" type="pres">
      <dgm:prSet presAssocID="{CA39C373-8FE1-4598-8BEE-81D7365E88B7}" presName="Name0" presStyleCnt="0">
        <dgm:presLayoutVars>
          <dgm:chPref val="1"/>
          <dgm:dir/>
          <dgm:animOne val="branch"/>
          <dgm:animLvl val="lvl"/>
          <dgm:resizeHandles/>
        </dgm:presLayoutVars>
      </dgm:prSet>
      <dgm:spPr/>
      <dgm:t>
        <a:bodyPr/>
        <a:lstStyle/>
        <a:p>
          <a:endParaRPr lang="en-US"/>
        </a:p>
      </dgm:t>
    </dgm:pt>
    <dgm:pt modelId="{6C791C09-5633-4453-8515-5C1BD2B90C80}" type="pres">
      <dgm:prSet presAssocID="{75528345-B79B-42B6-8229-F3C4C0B179F7}" presName="vertOne" presStyleCnt="0"/>
      <dgm:spPr/>
      <dgm:t>
        <a:bodyPr/>
        <a:lstStyle/>
        <a:p>
          <a:endParaRPr lang="en-US"/>
        </a:p>
      </dgm:t>
    </dgm:pt>
    <dgm:pt modelId="{ADEC734E-907C-46E8-8F34-B3212C1EA81D}" type="pres">
      <dgm:prSet presAssocID="{75528345-B79B-42B6-8229-F3C4C0B179F7}" presName="txOne" presStyleLbl="node0" presStyleIdx="0" presStyleCnt="1" custLinFactY="-84646" custLinFactNeighborX="41" custLinFactNeighborY="-100000">
        <dgm:presLayoutVars>
          <dgm:chPref val="3"/>
        </dgm:presLayoutVars>
      </dgm:prSet>
      <dgm:spPr/>
      <dgm:t>
        <a:bodyPr/>
        <a:lstStyle/>
        <a:p>
          <a:endParaRPr lang="en-US"/>
        </a:p>
      </dgm:t>
    </dgm:pt>
    <dgm:pt modelId="{A5309E0C-5617-4281-A5A2-281F15D40C78}" type="pres">
      <dgm:prSet presAssocID="{75528345-B79B-42B6-8229-F3C4C0B179F7}" presName="parTransOne" presStyleCnt="0"/>
      <dgm:spPr/>
      <dgm:t>
        <a:bodyPr/>
        <a:lstStyle/>
        <a:p>
          <a:endParaRPr lang="en-US"/>
        </a:p>
      </dgm:t>
    </dgm:pt>
    <dgm:pt modelId="{DAC41E2B-0D62-413F-BB95-241687225DC1}" type="pres">
      <dgm:prSet presAssocID="{75528345-B79B-42B6-8229-F3C4C0B179F7}" presName="horzOne" presStyleCnt="0"/>
      <dgm:spPr/>
      <dgm:t>
        <a:bodyPr/>
        <a:lstStyle/>
        <a:p>
          <a:endParaRPr lang="en-US"/>
        </a:p>
      </dgm:t>
    </dgm:pt>
    <dgm:pt modelId="{E138276B-E35D-40F2-8B7D-CEE6F0995A1D}" type="pres">
      <dgm:prSet presAssocID="{D4DA3F4D-7295-4201-8CF3-C0C1C3FC8272}" presName="vertTwo" presStyleCnt="0"/>
      <dgm:spPr/>
      <dgm:t>
        <a:bodyPr/>
        <a:lstStyle/>
        <a:p>
          <a:endParaRPr lang="en-US"/>
        </a:p>
      </dgm:t>
    </dgm:pt>
    <dgm:pt modelId="{E20D1D9D-5D6A-441F-9AB2-0D8835BFE076}" type="pres">
      <dgm:prSet presAssocID="{D4DA3F4D-7295-4201-8CF3-C0C1C3FC8272}" presName="txTwo" presStyleLbl="node2" presStyleIdx="0" presStyleCnt="3">
        <dgm:presLayoutVars>
          <dgm:chPref val="3"/>
        </dgm:presLayoutVars>
      </dgm:prSet>
      <dgm:spPr/>
      <dgm:t>
        <a:bodyPr/>
        <a:lstStyle/>
        <a:p>
          <a:endParaRPr lang="en-US"/>
        </a:p>
      </dgm:t>
    </dgm:pt>
    <dgm:pt modelId="{A2D2CC78-5A19-4067-93EC-A0754B234F04}" type="pres">
      <dgm:prSet presAssocID="{D4DA3F4D-7295-4201-8CF3-C0C1C3FC8272}" presName="parTransTwo" presStyleCnt="0"/>
      <dgm:spPr/>
      <dgm:t>
        <a:bodyPr/>
        <a:lstStyle/>
        <a:p>
          <a:endParaRPr lang="en-US"/>
        </a:p>
      </dgm:t>
    </dgm:pt>
    <dgm:pt modelId="{F6FA097D-6237-496D-AC30-3BBB48730A72}" type="pres">
      <dgm:prSet presAssocID="{D4DA3F4D-7295-4201-8CF3-C0C1C3FC8272}" presName="horzTwo" presStyleCnt="0"/>
      <dgm:spPr/>
      <dgm:t>
        <a:bodyPr/>
        <a:lstStyle/>
        <a:p>
          <a:endParaRPr lang="en-US"/>
        </a:p>
      </dgm:t>
    </dgm:pt>
    <dgm:pt modelId="{793E698F-BF82-4425-A9B9-BA84622AE809}" type="pres">
      <dgm:prSet presAssocID="{A0F28CA2-A3DB-4AFC-B272-6DC5679792A1}" presName="vertThree" presStyleCnt="0"/>
      <dgm:spPr/>
      <dgm:t>
        <a:bodyPr/>
        <a:lstStyle/>
        <a:p>
          <a:endParaRPr lang="en-US"/>
        </a:p>
      </dgm:t>
    </dgm:pt>
    <dgm:pt modelId="{4701BEDB-E16B-4962-97CE-457877175CF1}" type="pres">
      <dgm:prSet presAssocID="{A0F28CA2-A3DB-4AFC-B272-6DC5679792A1}" presName="txThree" presStyleLbl="node3" presStyleIdx="0" presStyleCnt="8">
        <dgm:presLayoutVars>
          <dgm:chPref val="3"/>
        </dgm:presLayoutVars>
      </dgm:prSet>
      <dgm:spPr/>
      <dgm:t>
        <a:bodyPr/>
        <a:lstStyle/>
        <a:p>
          <a:endParaRPr lang="en-US"/>
        </a:p>
      </dgm:t>
    </dgm:pt>
    <dgm:pt modelId="{3EC8551F-C0A8-4C9B-8599-24315054EF84}" type="pres">
      <dgm:prSet presAssocID="{A0F28CA2-A3DB-4AFC-B272-6DC5679792A1}" presName="horzThree" presStyleCnt="0"/>
      <dgm:spPr/>
      <dgm:t>
        <a:bodyPr/>
        <a:lstStyle/>
        <a:p>
          <a:endParaRPr lang="en-US"/>
        </a:p>
      </dgm:t>
    </dgm:pt>
    <dgm:pt modelId="{3FEE2282-ED01-4CE1-AF80-E1B05D0829C7}" type="pres">
      <dgm:prSet presAssocID="{642A9489-EEFA-413E-8FE3-C2305CE27197}" presName="sibSpaceThree" presStyleCnt="0"/>
      <dgm:spPr/>
      <dgm:t>
        <a:bodyPr/>
        <a:lstStyle/>
        <a:p>
          <a:endParaRPr lang="en-US"/>
        </a:p>
      </dgm:t>
    </dgm:pt>
    <dgm:pt modelId="{6F8679DE-3C46-485B-A659-07B5DA0E18D7}" type="pres">
      <dgm:prSet presAssocID="{A9AEA7B0-9211-44E8-97D1-321DC2A7F897}" presName="vertThree" presStyleCnt="0"/>
      <dgm:spPr/>
      <dgm:t>
        <a:bodyPr/>
        <a:lstStyle/>
        <a:p>
          <a:endParaRPr lang="en-US"/>
        </a:p>
      </dgm:t>
    </dgm:pt>
    <dgm:pt modelId="{F8943044-B58A-40E0-B25D-5171C39FCA36}" type="pres">
      <dgm:prSet presAssocID="{A9AEA7B0-9211-44E8-97D1-321DC2A7F897}" presName="txThree" presStyleLbl="node3" presStyleIdx="1" presStyleCnt="8">
        <dgm:presLayoutVars>
          <dgm:chPref val="3"/>
        </dgm:presLayoutVars>
      </dgm:prSet>
      <dgm:spPr/>
      <dgm:t>
        <a:bodyPr/>
        <a:lstStyle/>
        <a:p>
          <a:endParaRPr lang="en-US"/>
        </a:p>
      </dgm:t>
    </dgm:pt>
    <dgm:pt modelId="{74B5CA06-090F-4D36-A812-5AD5FB64E396}" type="pres">
      <dgm:prSet presAssocID="{A9AEA7B0-9211-44E8-97D1-321DC2A7F897}" presName="horzThree" presStyleCnt="0"/>
      <dgm:spPr/>
      <dgm:t>
        <a:bodyPr/>
        <a:lstStyle/>
        <a:p>
          <a:endParaRPr lang="en-US"/>
        </a:p>
      </dgm:t>
    </dgm:pt>
    <dgm:pt modelId="{5473EF9D-1CD0-4728-84C9-CF9B84AB4577}" type="pres">
      <dgm:prSet presAssocID="{10887905-F4D6-473C-A91C-65862F03B1E6}" presName="sibSpaceThree" presStyleCnt="0"/>
      <dgm:spPr/>
      <dgm:t>
        <a:bodyPr/>
        <a:lstStyle/>
        <a:p>
          <a:endParaRPr lang="en-US"/>
        </a:p>
      </dgm:t>
    </dgm:pt>
    <dgm:pt modelId="{C72FE0D3-8286-4695-87A1-35358DB9BEF5}" type="pres">
      <dgm:prSet presAssocID="{BD1379A4-5367-424B-8CC7-14A21F83155A}" presName="vertThree" presStyleCnt="0"/>
      <dgm:spPr/>
      <dgm:t>
        <a:bodyPr/>
        <a:lstStyle/>
        <a:p>
          <a:endParaRPr lang="en-US"/>
        </a:p>
      </dgm:t>
    </dgm:pt>
    <dgm:pt modelId="{9BD17F93-E592-43B5-BE92-2FE85D159128}" type="pres">
      <dgm:prSet presAssocID="{BD1379A4-5367-424B-8CC7-14A21F83155A}" presName="txThree" presStyleLbl="node3" presStyleIdx="2" presStyleCnt="8">
        <dgm:presLayoutVars>
          <dgm:chPref val="3"/>
        </dgm:presLayoutVars>
      </dgm:prSet>
      <dgm:spPr/>
      <dgm:t>
        <a:bodyPr/>
        <a:lstStyle/>
        <a:p>
          <a:endParaRPr lang="en-US"/>
        </a:p>
      </dgm:t>
    </dgm:pt>
    <dgm:pt modelId="{B1F12490-198F-4D3D-9273-BD5C64FF1688}" type="pres">
      <dgm:prSet presAssocID="{BD1379A4-5367-424B-8CC7-14A21F83155A}" presName="horzThree" presStyleCnt="0"/>
      <dgm:spPr/>
      <dgm:t>
        <a:bodyPr/>
        <a:lstStyle/>
        <a:p>
          <a:endParaRPr lang="en-US"/>
        </a:p>
      </dgm:t>
    </dgm:pt>
    <dgm:pt modelId="{4B6CDFD8-8B6E-4F1F-9750-FCD9300EB585}" type="pres">
      <dgm:prSet presAssocID="{27FEFCB8-3F5F-427E-9178-EC6ED960AB40}" presName="sibSpaceTwo" presStyleCnt="0"/>
      <dgm:spPr/>
      <dgm:t>
        <a:bodyPr/>
        <a:lstStyle/>
        <a:p>
          <a:endParaRPr lang="en-US"/>
        </a:p>
      </dgm:t>
    </dgm:pt>
    <dgm:pt modelId="{D3EE2BDD-55D2-4700-897C-60A33BFE1FEA}" type="pres">
      <dgm:prSet presAssocID="{C87AC90F-5C2E-45B1-8DEB-7E1961C92363}" presName="vertTwo" presStyleCnt="0"/>
      <dgm:spPr/>
      <dgm:t>
        <a:bodyPr/>
        <a:lstStyle/>
        <a:p>
          <a:endParaRPr lang="en-US"/>
        </a:p>
      </dgm:t>
    </dgm:pt>
    <dgm:pt modelId="{09A5539A-E57A-40ED-9219-9E1A1B29EE67}" type="pres">
      <dgm:prSet presAssocID="{C87AC90F-5C2E-45B1-8DEB-7E1961C92363}" presName="txTwo" presStyleLbl="node2" presStyleIdx="1" presStyleCnt="3">
        <dgm:presLayoutVars>
          <dgm:chPref val="3"/>
        </dgm:presLayoutVars>
      </dgm:prSet>
      <dgm:spPr/>
      <dgm:t>
        <a:bodyPr/>
        <a:lstStyle/>
        <a:p>
          <a:endParaRPr lang="en-US"/>
        </a:p>
      </dgm:t>
    </dgm:pt>
    <dgm:pt modelId="{967DB953-7923-4865-BCE8-88E12CB5501C}" type="pres">
      <dgm:prSet presAssocID="{C87AC90F-5C2E-45B1-8DEB-7E1961C92363}" presName="parTransTwo" presStyleCnt="0"/>
      <dgm:spPr/>
      <dgm:t>
        <a:bodyPr/>
        <a:lstStyle/>
        <a:p>
          <a:endParaRPr lang="en-US"/>
        </a:p>
      </dgm:t>
    </dgm:pt>
    <dgm:pt modelId="{E6341143-CBBB-4D92-9EA0-8DE2F1904852}" type="pres">
      <dgm:prSet presAssocID="{C87AC90F-5C2E-45B1-8DEB-7E1961C92363}" presName="horzTwo" presStyleCnt="0"/>
      <dgm:spPr/>
      <dgm:t>
        <a:bodyPr/>
        <a:lstStyle/>
        <a:p>
          <a:endParaRPr lang="en-US"/>
        </a:p>
      </dgm:t>
    </dgm:pt>
    <dgm:pt modelId="{E242439A-6C87-49EF-8E2F-7ACD9C3E2B44}" type="pres">
      <dgm:prSet presAssocID="{D772D67C-5F5D-499D-84DB-9514670B44E5}" presName="vertThree" presStyleCnt="0"/>
      <dgm:spPr/>
      <dgm:t>
        <a:bodyPr/>
        <a:lstStyle/>
        <a:p>
          <a:endParaRPr lang="en-US"/>
        </a:p>
      </dgm:t>
    </dgm:pt>
    <dgm:pt modelId="{AFE90703-4BBA-47AC-A600-676F2F62C6E7}" type="pres">
      <dgm:prSet presAssocID="{D772D67C-5F5D-499D-84DB-9514670B44E5}" presName="txThree" presStyleLbl="node3" presStyleIdx="3" presStyleCnt="8">
        <dgm:presLayoutVars>
          <dgm:chPref val="3"/>
        </dgm:presLayoutVars>
      </dgm:prSet>
      <dgm:spPr/>
      <dgm:t>
        <a:bodyPr/>
        <a:lstStyle/>
        <a:p>
          <a:endParaRPr lang="en-US"/>
        </a:p>
      </dgm:t>
    </dgm:pt>
    <dgm:pt modelId="{04C86D93-455C-44D3-97F0-EDAEF9DA7DE5}" type="pres">
      <dgm:prSet presAssocID="{D772D67C-5F5D-499D-84DB-9514670B44E5}" presName="horzThree" presStyleCnt="0"/>
      <dgm:spPr/>
      <dgm:t>
        <a:bodyPr/>
        <a:lstStyle/>
        <a:p>
          <a:endParaRPr lang="en-US"/>
        </a:p>
      </dgm:t>
    </dgm:pt>
    <dgm:pt modelId="{6CA50E9D-E348-4DE7-A298-4CED3CD4A1CC}" type="pres">
      <dgm:prSet presAssocID="{2DCA14A8-4B01-4AA9-88E4-40A26ED42192}" presName="sibSpaceThree" presStyleCnt="0"/>
      <dgm:spPr/>
      <dgm:t>
        <a:bodyPr/>
        <a:lstStyle/>
        <a:p>
          <a:endParaRPr lang="en-US"/>
        </a:p>
      </dgm:t>
    </dgm:pt>
    <dgm:pt modelId="{9D4C9F2C-0D4A-4845-B3C7-DF55C7DB6073}" type="pres">
      <dgm:prSet presAssocID="{B65CE923-72C8-4CB9-9DC0-DB0F2FA5A5E0}" presName="vertThree" presStyleCnt="0"/>
      <dgm:spPr/>
      <dgm:t>
        <a:bodyPr/>
        <a:lstStyle/>
        <a:p>
          <a:endParaRPr lang="en-US"/>
        </a:p>
      </dgm:t>
    </dgm:pt>
    <dgm:pt modelId="{97AE2749-3B94-455D-A3C4-FD828B44D5E5}" type="pres">
      <dgm:prSet presAssocID="{B65CE923-72C8-4CB9-9DC0-DB0F2FA5A5E0}" presName="txThree" presStyleLbl="node3" presStyleIdx="4" presStyleCnt="8">
        <dgm:presLayoutVars>
          <dgm:chPref val="3"/>
        </dgm:presLayoutVars>
      </dgm:prSet>
      <dgm:spPr/>
      <dgm:t>
        <a:bodyPr/>
        <a:lstStyle/>
        <a:p>
          <a:endParaRPr lang="en-US"/>
        </a:p>
      </dgm:t>
    </dgm:pt>
    <dgm:pt modelId="{F4FAF6F3-5994-4986-9A33-B4C6531511BD}" type="pres">
      <dgm:prSet presAssocID="{B65CE923-72C8-4CB9-9DC0-DB0F2FA5A5E0}" presName="horzThree" presStyleCnt="0"/>
      <dgm:spPr/>
      <dgm:t>
        <a:bodyPr/>
        <a:lstStyle/>
        <a:p>
          <a:endParaRPr lang="en-US"/>
        </a:p>
      </dgm:t>
    </dgm:pt>
    <dgm:pt modelId="{7C94439D-7759-402A-ADFA-C9BF3832A7A3}" type="pres">
      <dgm:prSet presAssocID="{02421B3E-FE87-4B64-903B-63FAEDFCEE00}" presName="sibSpaceTwo" presStyleCnt="0"/>
      <dgm:spPr/>
      <dgm:t>
        <a:bodyPr/>
        <a:lstStyle/>
        <a:p>
          <a:endParaRPr lang="en-US"/>
        </a:p>
      </dgm:t>
    </dgm:pt>
    <dgm:pt modelId="{EF69A85D-B485-4717-973C-64461F8AC594}" type="pres">
      <dgm:prSet presAssocID="{259E6580-96A4-4D7E-BECB-57B2B90CD65D}" presName="vertTwo" presStyleCnt="0"/>
      <dgm:spPr/>
      <dgm:t>
        <a:bodyPr/>
        <a:lstStyle/>
        <a:p>
          <a:endParaRPr lang="en-US"/>
        </a:p>
      </dgm:t>
    </dgm:pt>
    <dgm:pt modelId="{EE220CE6-C259-40CC-B82B-8425C1E39B3B}" type="pres">
      <dgm:prSet presAssocID="{259E6580-96A4-4D7E-BECB-57B2B90CD65D}" presName="txTwo" presStyleLbl="node2" presStyleIdx="2" presStyleCnt="3">
        <dgm:presLayoutVars>
          <dgm:chPref val="3"/>
        </dgm:presLayoutVars>
      </dgm:prSet>
      <dgm:spPr/>
      <dgm:t>
        <a:bodyPr/>
        <a:lstStyle/>
        <a:p>
          <a:endParaRPr lang="en-US"/>
        </a:p>
      </dgm:t>
    </dgm:pt>
    <dgm:pt modelId="{130419DD-1C99-453D-91AD-8AF750D9DDB5}" type="pres">
      <dgm:prSet presAssocID="{259E6580-96A4-4D7E-BECB-57B2B90CD65D}" presName="parTransTwo" presStyleCnt="0"/>
      <dgm:spPr/>
      <dgm:t>
        <a:bodyPr/>
        <a:lstStyle/>
        <a:p>
          <a:endParaRPr lang="en-US"/>
        </a:p>
      </dgm:t>
    </dgm:pt>
    <dgm:pt modelId="{28791A04-87DD-4AC7-AF18-07E623C98425}" type="pres">
      <dgm:prSet presAssocID="{259E6580-96A4-4D7E-BECB-57B2B90CD65D}" presName="horzTwo" presStyleCnt="0"/>
      <dgm:spPr/>
      <dgm:t>
        <a:bodyPr/>
        <a:lstStyle/>
        <a:p>
          <a:endParaRPr lang="en-US"/>
        </a:p>
      </dgm:t>
    </dgm:pt>
    <dgm:pt modelId="{ADDBDF15-25AF-451F-BDF8-260ABB6D689E}" type="pres">
      <dgm:prSet presAssocID="{EB93E767-1C37-4EF1-BD4C-606270F1240A}" presName="vertThree" presStyleCnt="0"/>
      <dgm:spPr/>
      <dgm:t>
        <a:bodyPr/>
        <a:lstStyle/>
        <a:p>
          <a:endParaRPr lang="en-US"/>
        </a:p>
      </dgm:t>
    </dgm:pt>
    <dgm:pt modelId="{1ACB0A6B-72E0-4128-834A-2FE985082991}" type="pres">
      <dgm:prSet presAssocID="{EB93E767-1C37-4EF1-BD4C-606270F1240A}" presName="txThree" presStyleLbl="node3" presStyleIdx="5" presStyleCnt="8">
        <dgm:presLayoutVars>
          <dgm:chPref val="3"/>
        </dgm:presLayoutVars>
      </dgm:prSet>
      <dgm:spPr/>
      <dgm:t>
        <a:bodyPr/>
        <a:lstStyle/>
        <a:p>
          <a:endParaRPr lang="en-US"/>
        </a:p>
      </dgm:t>
    </dgm:pt>
    <dgm:pt modelId="{18189E23-8F76-4872-9D02-3187054445B7}" type="pres">
      <dgm:prSet presAssocID="{EB93E767-1C37-4EF1-BD4C-606270F1240A}" presName="horzThree" presStyleCnt="0"/>
      <dgm:spPr/>
      <dgm:t>
        <a:bodyPr/>
        <a:lstStyle/>
        <a:p>
          <a:endParaRPr lang="en-US"/>
        </a:p>
      </dgm:t>
    </dgm:pt>
    <dgm:pt modelId="{B57FAD8D-9937-4AA6-895E-AA2B1B72FC49}" type="pres">
      <dgm:prSet presAssocID="{D8952597-0EFB-447A-9C43-BE589C489C69}" presName="sibSpaceThree" presStyleCnt="0"/>
      <dgm:spPr/>
      <dgm:t>
        <a:bodyPr/>
        <a:lstStyle/>
        <a:p>
          <a:endParaRPr lang="en-US"/>
        </a:p>
      </dgm:t>
    </dgm:pt>
    <dgm:pt modelId="{51845A5E-2AA6-40C6-A2FE-1A73A9DDB82A}" type="pres">
      <dgm:prSet presAssocID="{06D5F995-5DDC-4079-B461-2B907C9B77E0}" presName="vertThree" presStyleCnt="0"/>
      <dgm:spPr/>
      <dgm:t>
        <a:bodyPr/>
        <a:lstStyle/>
        <a:p>
          <a:endParaRPr lang="en-US"/>
        </a:p>
      </dgm:t>
    </dgm:pt>
    <dgm:pt modelId="{AB2B563D-C3EE-4093-AA1E-FD55DE1945E8}" type="pres">
      <dgm:prSet presAssocID="{06D5F995-5DDC-4079-B461-2B907C9B77E0}" presName="txThree" presStyleLbl="node3" presStyleIdx="6" presStyleCnt="8">
        <dgm:presLayoutVars>
          <dgm:chPref val="3"/>
        </dgm:presLayoutVars>
      </dgm:prSet>
      <dgm:spPr/>
      <dgm:t>
        <a:bodyPr/>
        <a:lstStyle/>
        <a:p>
          <a:endParaRPr lang="en-US"/>
        </a:p>
      </dgm:t>
    </dgm:pt>
    <dgm:pt modelId="{9856A58C-A26D-49DE-8585-B589DCA907B0}" type="pres">
      <dgm:prSet presAssocID="{06D5F995-5DDC-4079-B461-2B907C9B77E0}" presName="horzThree" presStyleCnt="0"/>
      <dgm:spPr/>
      <dgm:t>
        <a:bodyPr/>
        <a:lstStyle/>
        <a:p>
          <a:endParaRPr lang="en-US"/>
        </a:p>
      </dgm:t>
    </dgm:pt>
    <dgm:pt modelId="{4959D89E-42B6-4D00-BFA9-A4D95B7B816C}" type="pres">
      <dgm:prSet presAssocID="{9ADCD872-67FC-413A-9885-0B5C85D1E591}" presName="sibSpaceThree" presStyleCnt="0"/>
      <dgm:spPr/>
      <dgm:t>
        <a:bodyPr/>
        <a:lstStyle/>
        <a:p>
          <a:endParaRPr lang="en-US"/>
        </a:p>
      </dgm:t>
    </dgm:pt>
    <dgm:pt modelId="{A563554F-0213-462A-91FB-F742716A2256}" type="pres">
      <dgm:prSet presAssocID="{7AB1CAC3-B976-46F8-82EC-D064D959B6B5}" presName="vertThree" presStyleCnt="0"/>
      <dgm:spPr/>
      <dgm:t>
        <a:bodyPr/>
        <a:lstStyle/>
        <a:p>
          <a:endParaRPr lang="en-US"/>
        </a:p>
      </dgm:t>
    </dgm:pt>
    <dgm:pt modelId="{8A7B7A98-4821-4D00-A6CF-8BF3F2395F22}" type="pres">
      <dgm:prSet presAssocID="{7AB1CAC3-B976-46F8-82EC-D064D959B6B5}" presName="txThree" presStyleLbl="node3" presStyleIdx="7" presStyleCnt="8">
        <dgm:presLayoutVars>
          <dgm:chPref val="3"/>
        </dgm:presLayoutVars>
      </dgm:prSet>
      <dgm:spPr/>
      <dgm:t>
        <a:bodyPr/>
        <a:lstStyle/>
        <a:p>
          <a:endParaRPr lang="en-US"/>
        </a:p>
      </dgm:t>
    </dgm:pt>
    <dgm:pt modelId="{C8AA6E52-7458-4E60-B97F-B7D811FF12F7}" type="pres">
      <dgm:prSet presAssocID="{7AB1CAC3-B976-46F8-82EC-D064D959B6B5}" presName="horzThree" presStyleCnt="0"/>
      <dgm:spPr/>
      <dgm:t>
        <a:bodyPr/>
        <a:lstStyle/>
        <a:p>
          <a:endParaRPr lang="en-US"/>
        </a:p>
      </dgm:t>
    </dgm:pt>
  </dgm:ptLst>
  <dgm:cxnLst>
    <dgm:cxn modelId="{320E4902-B40C-1243-B7A2-EBE9520A5AB9}" type="presOf" srcId="{06D5F995-5DDC-4079-B461-2B907C9B77E0}" destId="{AB2B563D-C3EE-4093-AA1E-FD55DE1945E8}" srcOrd="0" destOrd="0" presId="urn:microsoft.com/office/officeart/2005/8/layout/hierarchy4"/>
    <dgm:cxn modelId="{EDBCFAE9-FF1B-2748-8BBA-FDF2EB8D6C91}" type="presOf" srcId="{A0F28CA2-A3DB-4AFC-B272-6DC5679792A1}" destId="{4701BEDB-E16B-4962-97CE-457877175CF1}" srcOrd="0" destOrd="0" presId="urn:microsoft.com/office/officeart/2005/8/layout/hierarchy4"/>
    <dgm:cxn modelId="{5EEAC030-AF5F-F545-A5E9-2120F3B3A05A}" type="presOf" srcId="{D772D67C-5F5D-499D-84DB-9514670B44E5}" destId="{AFE90703-4BBA-47AC-A600-676F2F62C6E7}" srcOrd="0" destOrd="0" presId="urn:microsoft.com/office/officeart/2005/8/layout/hierarchy4"/>
    <dgm:cxn modelId="{CFC4FF4F-E2FC-42B4-A909-F8A04A6C08A0}" srcId="{259E6580-96A4-4D7E-BECB-57B2B90CD65D}" destId="{06D5F995-5DDC-4079-B461-2B907C9B77E0}" srcOrd="1" destOrd="0" parTransId="{5554D411-CF27-47DE-A16F-8240390DC486}" sibTransId="{9ADCD872-67FC-413A-9885-0B5C85D1E591}"/>
    <dgm:cxn modelId="{B881BC07-9394-E847-A4D8-9A3F0CCF5B49}" type="presOf" srcId="{7AB1CAC3-B976-46F8-82EC-D064D959B6B5}" destId="{8A7B7A98-4821-4D00-A6CF-8BF3F2395F22}" srcOrd="0" destOrd="0" presId="urn:microsoft.com/office/officeart/2005/8/layout/hierarchy4"/>
    <dgm:cxn modelId="{7053B983-37BA-4FC4-965F-CBF49116CB0D}" srcId="{D4DA3F4D-7295-4201-8CF3-C0C1C3FC8272}" destId="{A0F28CA2-A3DB-4AFC-B272-6DC5679792A1}" srcOrd="0" destOrd="0" parTransId="{92DCB14B-5B25-4723-9F00-9A92AB15411B}" sibTransId="{642A9489-EEFA-413E-8FE3-C2305CE27197}"/>
    <dgm:cxn modelId="{6B65A4BF-8932-4DBD-9F10-F4B31D5AB770}" srcId="{D4DA3F4D-7295-4201-8CF3-C0C1C3FC8272}" destId="{BD1379A4-5367-424B-8CC7-14A21F83155A}" srcOrd="2" destOrd="0" parTransId="{48B5BA03-6628-4184-A53F-2C17102EBBF5}" sibTransId="{40F5AAC0-88FF-4B7B-ACDC-EBC48070933C}"/>
    <dgm:cxn modelId="{892F9A44-1D4D-464B-B8D1-91E74C177A76}" srcId="{C87AC90F-5C2E-45B1-8DEB-7E1961C92363}" destId="{B65CE923-72C8-4CB9-9DC0-DB0F2FA5A5E0}" srcOrd="1" destOrd="0" parTransId="{59589F79-4DDB-4AD1-BC50-28D61A7EEE86}" sibTransId="{E5C71514-C3A5-47CE-AA9C-569FAA9824BC}"/>
    <dgm:cxn modelId="{E96F1D0E-55EF-482D-BCA9-A85E94A523E2}" srcId="{75528345-B79B-42B6-8229-F3C4C0B179F7}" destId="{C87AC90F-5C2E-45B1-8DEB-7E1961C92363}" srcOrd="1" destOrd="0" parTransId="{E8FAA5B6-673A-4FB3-AE7A-326CAA62AF1F}" sibTransId="{02421B3E-FE87-4B64-903B-63FAEDFCEE00}"/>
    <dgm:cxn modelId="{4A4CFE16-CDBF-482B-8203-D7192E9147FB}" srcId="{75528345-B79B-42B6-8229-F3C4C0B179F7}" destId="{D4DA3F4D-7295-4201-8CF3-C0C1C3FC8272}" srcOrd="0" destOrd="0" parTransId="{4D95214B-C3C5-4748-AB20-717EF34249AE}" sibTransId="{27FEFCB8-3F5F-427E-9178-EC6ED960AB40}"/>
    <dgm:cxn modelId="{3E45B807-9F57-C94E-B2AA-2BCD6CB69096}" type="presOf" srcId="{CA39C373-8FE1-4598-8BEE-81D7365E88B7}" destId="{9E120815-8F00-484D-92E2-35B8A87AB197}" srcOrd="0" destOrd="0" presId="urn:microsoft.com/office/officeart/2005/8/layout/hierarchy4"/>
    <dgm:cxn modelId="{17C6B188-F660-6A47-A740-EF74BBE67ABD}" type="presOf" srcId="{BD1379A4-5367-424B-8CC7-14A21F83155A}" destId="{9BD17F93-E592-43B5-BE92-2FE85D159128}" srcOrd="0" destOrd="0" presId="urn:microsoft.com/office/officeart/2005/8/layout/hierarchy4"/>
    <dgm:cxn modelId="{6271BC2D-F0D8-AD4E-880B-0FA4819A053A}" type="presOf" srcId="{EB93E767-1C37-4EF1-BD4C-606270F1240A}" destId="{1ACB0A6B-72E0-4128-834A-2FE985082991}" srcOrd="0" destOrd="0" presId="urn:microsoft.com/office/officeart/2005/8/layout/hierarchy4"/>
    <dgm:cxn modelId="{8034E344-F314-5640-98FE-B8C45D899DCE}" type="presOf" srcId="{D4DA3F4D-7295-4201-8CF3-C0C1C3FC8272}" destId="{E20D1D9D-5D6A-441F-9AB2-0D8835BFE076}" srcOrd="0" destOrd="0" presId="urn:microsoft.com/office/officeart/2005/8/layout/hierarchy4"/>
    <dgm:cxn modelId="{66208711-BA50-471D-A547-AAC71AD63516}" srcId="{259E6580-96A4-4D7E-BECB-57B2B90CD65D}" destId="{7AB1CAC3-B976-46F8-82EC-D064D959B6B5}" srcOrd="2" destOrd="0" parTransId="{D3C7AF8C-D9CA-47D6-BFCC-89D035CC13DD}" sibTransId="{8DB081A6-A06B-4D48-A26E-0375A5B1ACA4}"/>
    <dgm:cxn modelId="{941DF463-3DB6-406E-9062-C26AE1D2B7B2}" srcId="{75528345-B79B-42B6-8229-F3C4C0B179F7}" destId="{259E6580-96A4-4D7E-BECB-57B2B90CD65D}" srcOrd="2" destOrd="0" parTransId="{0C0FB25E-3C5D-4861-A0D6-F9B174ABF9DA}" sibTransId="{ED276536-B507-41F5-977A-927B015D56E6}"/>
    <dgm:cxn modelId="{9867CE1C-7C5E-AE43-96DE-1F1E44D74BCE}" type="presOf" srcId="{A9AEA7B0-9211-44E8-97D1-321DC2A7F897}" destId="{F8943044-B58A-40E0-B25D-5171C39FCA36}" srcOrd="0" destOrd="0" presId="urn:microsoft.com/office/officeart/2005/8/layout/hierarchy4"/>
    <dgm:cxn modelId="{CEE542C1-D24A-4CAA-B89A-976286151EFE}" srcId="{C87AC90F-5C2E-45B1-8DEB-7E1961C92363}" destId="{D772D67C-5F5D-499D-84DB-9514670B44E5}" srcOrd="0" destOrd="0" parTransId="{84F651DD-1959-46F9-A100-E5D5D7763D29}" sibTransId="{2DCA14A8-4B01-4AA9-88E4-40A26ED42192}"/>
    <dgm:cxn modelId="{00C292E8-11AE-4A25-AE2B-AC6E84A87F5A}" srcId="{D4DA3F4D-7295-4201-8CF3-C0C1C3FC8272}" destId="{A9AEA7B0-9211-44E8-97D1-321DC2A7F897}" srcOrd="1" destOrd="0" parTransId="{E1E656B5-B3ED-422A-A41E-68A56BF6A3B8}" sibTransId="{10887905-F4D6-473C-A91C-65862F03B1E6}"/>
    <dgm:cxn modelId="{9432C29F-C92D-8448-B3A1-D96A20B73B9C}" type="presOf" srcId="{75528345-B79B-42B6-8229-F3C4C0B179F7}" destId="{ADEC734E-907C-46E8-8F34-B3212C1EA81D}" srcOrd="0" destOrd="0" presId="urn:microsoft.com/office/officeart/2005/8/layout/hierarchy4"/>
    <dgm:cxn modelId="{5368E4AE-172C-8D40-AA97-34F0CC19008D}" type="presOf" srcId="{259E6580-96A4-4D7E-BECB-57B2B90CD65D}" destId="{EE220CE6-C259-40CC-B82B-8425C1E39B3B}" srcOrd="0" destOrd="0" presId="urn:microsoft.com/office/officeart/2005/8/layout/hierarchy4"/>
    <dgm:cxn modelId="{323D7DA3-57DA-49AD-B483-C7D4C29B7670}" srcId="{CA39C373-8FE1-4598-8BEE-81D7365E88B7}" destId="{75528345-B79B-42B6-8229-F3C4C0B179F7}" srcOrd="0" destOrd="0" parTransId="{AA97573D-C4CF-4D72-9B03-7DA214FAE17F}" sibTransId="{9E8A0541-AAB2-45CB-98D3-1F07684BC3BA}"/>
    <dgm:cxn modelId="{13491232-F4EC-7A46-A482-340342CA8ED3}" type="presOf" srcId="{B65CE923-72C8-4CB9-9DC0-DB0F2FA5A5E0}" destId="{97AE2749-3B94-455D-A3C4-FD828B44D5E5}" srcOrd="0" destOrd="0" presId="urn:microsoft.com/office/officeart/2005/8/layout/hierarchy4"/>
    <dgm:cxn modelId="{0C6299F8-2173-2141-A867-6C7D7BE43C1A}" type="presOf" srcId="{C87AC90F-5C2E-45B1-8DEB-7E1961C92363}" destId="{09A5539A-E57A-40ED-9219-9E1A1B29EE67}" srcOrd="0" destOrd="0" presId="urn:microsoft.com/office/officeart/2005/8/layout/hierarchy4"/>
    <dgm:cxn modelId="{C01AAE08-B1B6-47F4-98A5-825D3C850A85}" srcId="{259E6580-96A4-4D7E-BECB-57B2B90CD65D}" destId="{EB93E767-1C37-4EF1-BD4C-606270F1240A}" srcOrd="0" destOrd="0" parTransId="{3D083FAF-A9C5-4117-B487-8F8FEFA78351}" sibTransId="{D8952597-0EFB-447A-9C43-BE589C489C69}"/>
    <dgm:cxn modelId="{0FAA48DD-49C6-DE4E-8CB3-1E0D380E8EBD}" type="presParOf" srcId="{9E120815-8F00-484D-92E2-35B8A87AB197}" destId="{6C791C09-5633-4453-8515-5C1BD2B90C80}" srcOrd="0" destOrd="0" presId="urn:microsoft.com/office/officeart/2005/8/layout/hierarchy4"/>
    <dgm:cxn modelId="{59CA06A0-C446-F348-8B20-E7BC7EEA399B}" type="presParOf" srcId="{6C791C09-5633-4453-8515-5C1BD2B90C80}" destId="{ADEC734E-907C-46E8-8F34-B3212C1EA81D}" srcOrd="0" destOrd="0" presId="urn:microsoft.com/office/officeart/2005/8/layout/hierarchy4"/>
    <dgm:cxn modelId="{022D1898-61F6-F24E-B873-3CC8791A6A08}" type="presParOf" srcId="{6C791C09-5633-4453-8515-5C1BD2B90C80}" destId="{A5309E0C-5617-4281-A5A2-281F15D40C78}" srcOrd="1" destOrd="0" presId="urn:microsoft.com/office/officeart/2005/8/layout/hierarchy4"/>
    <dgm:cxn modelId="{456280D5-C68A-3F4D-9340-26ABF8B1B2EB}" type="presParOf" srcId="{6C791C09-5633-4453-8515-5C1BD2B90C80}" destId="{DAC41E2B-0D62-413F-BB95-241687225DC1}" srcOrd="2" destOrd="0" presId="urn:microsoft.com/office/officeart/2005/8/layout/hierarchy4"/>
    <dgm:cxn modelId="{67B6E03D-C11B-364D-A031-ACF55C0B2A18}" type="presParOf" srcId="{DAC41E2B-0D62-413F-BB95-241687225DC1}" destId="{E138276B-E35D-40F2-8B7D-CEE6F0995A1D}" srcOrd="0" destOrd="0" presId="urn:microsoft.com/office/officeart/2005/8/layout/hierarchy4"/>
    <dgm:cxn modelId="{752BBE88-01FD-B44A-A7EA-4BE22C70F948}" type="presParOf" srcId="{E138276B-E35D-40F2-8B7D-CEE6F0995A1D}" destId="{E20D1D9D-5D6A-441F-9AB2-0D8835BFE076}" srcOrd="0" destOrd="0" presId="urn:microsoft.com/office/officeart/2005/8/layout/hierarchy4"/>
    <dgm:cxn modelId="{B42674EB-3A73-C84E-9E5A-96875A769052}" type="presParOf" srcId="{E138276B-E35D-40F2-8B7D-CEE6F0995A1D}" destId="{A2D2CC78-5A19-4067-93EC-A0754B234F04}" srcOrd="1" destOrd="0" presId="urn:microsoft.com/office/officeart/2005/8/layout/hierarchy4"/>
    <dgm:cxn modelId="{08E1B627-D91E-FD48-8D03-CCA46ADC8F4A}" type="presParOf" srcId="{E138276B-E35D-40F2-8B7D-CEE6F0995A1D}" destId="{F6FA097D-6237-496D-AC30-3BBB48730A72}" srcOrd="2" destOrd="0" presId="urn:microsoft.com/office/officeart/2005/8/layout/hierarchy4"/>
    <dgm:cxn modelId="{A86D74A7-DA98-FE41-B469-A8F8B004BC7A}" type="presParOf" srcId="{F6FA097D-6237-496D-AC30-3BBB48730A72}" destId="{793E698F-BF82-4425-A9B9-BA84622AE809}" srcOrd="0" destOrd="0" presId="urn:microsoft.com/office/officeart/2005/8/layout/hierarchy4"/>
    <dgm:cxn modelId="{0B0D860A-7AA6-7F43-8630-A1F9C56C0484}" type="presParOf" srcId="{793E698F-BF82-4425-A9B9-BA84622AE809}" destId="{4701BEDB-E16B-4962-97CE-457877175CF1}" srcOrd="0" destOrd="0" presId="urn:microsoft.com/office/officeart/2005/8/layout/hierarchy4"/>
    <dgm:cxn modelId="{8059BD6B-A62B-9444-ADEF-592B9695484B}" type="presParOf" srcId="{793E698F-BF82-4425-A9B9-BA84622AE809}" destId="{3EC8551F-C0A8-4C9B-8599-24315054EF84}" srcOrd="1" destOrd="0" presId="urn:microsoft.com/office/officeart/2005/8/layout/hierarchy4"/>
    <dgm:cxn modelId="{E09FF9E2-71AF-064C-A013-9E1FDE36F29E}" type="presParOf" srcId="{F6FA097D-6237-496D-AC30-3BBB48730A72}" destId="{3FEE2282-ED01-4CE1-AF80-E1B05D0829C7}" srcOrd="1" destOrd="0" presId="urn:microsoft.com/office/officeart/2005/8/layout/hierarchy4"/>
    <dgm:cxn modelId="{DFD93C89-5AE9-8141-9CD8-DD46843BE42D}" type="presParOf" srcId="{F6FA097D-6237-496D-AC30-3BBB48730A72}" destId="{6F8679DE-3C46-485B-A659-07B5DA0E18D7}" srcOrd="2" destOrd="0" presId="urn:microsoft.com/office/officeart/2005/8/layout/hierarchy4"/>
    <dgm:cxn modelId="{AB86DE48-3B48-4047-ABD9-7DD6EB45F22C}" type="presParOf" srcId="{6F8679DE-3C46-485B-A659-07B5DA0E18D7}" destId="{F8943044-B58A-40E0-B25D-5171C39FCA36}" srcOrd="0" destOrd="0" presId="urn:microsoft.com/office/officeart/2005/8/layout/hierarchy4"/>
    <dgm:cxn modelId="{4DDA27A1-C2E6-6C4C-A6FA-A53D676CBB25}" type="presParOf" srcId="{6F8679DE-3C46-485B-A659-07B5DA0E18D7}" destId="{74B5CA06-090F-4D36-A812-5AD5FB64E396}" srcOrd="1" destOrd="0" presId="urn:microsoft.com/office/officeart/2005/8/layout/hierarchy4"/>
    <dgm:cxn modelId="{6C70C37B-591F-3D47-9F07-3A5F185C2F32}" type="presParOf" srcId="{F6FA097D-6237-496D-AC30-3BBB48730A72}" destId="{5473EF9D-1CD0-4728-84C9-CF9B84AB4577}" srcOrd="3" destOrd="0" presId="urn:microsoft.com/office/officeart/2005/8/layout/hierarchy4"/>
    <dgm:cxn modelId="{CACB270E-521F-3A4A-89B6-EC233D49BB20}" type="presParOf" srcId="{F6FA097D-6237-496D-AC30-3BBB48730A72}" destId="{C72FE0D3-8286-4695-87A1-35358DB9BEF5}" srcOrd="4" destOrd="0" presId="urn:microsoft.com/office/officeart/2005/8/layout/hierarchy4"/>
    <dgm:cxn modelId="{2976A05D-92FB-824A-8589-8B3B271ECE68}" type="presParOf" srcId="{C72FE0D3-8286-4695-87A1-35358DB9BEF5}" destId="{9BD17F93-E592-43B5-BE92-2FE85D159128}" srcOrd="0" destOrd="0" presId="urn:microsoft.com/office/officeart/2005/8/layout/hierarchy4"/>
    <dgm:cxn modelId="{C85B57A8-10E3-A84C-8AB8-83235305E2A6}" type="presParOf" srcId="{C72FE0D3-8286-4695-87A1-35358DB9BEF5}" destId="{B1F12490-198F-4D3D-9273-BD5C64FF1688}" srcOrd="1" destOrd="0" presId="urn:microsoft.com/office/officeart/2005/8/layout/hierarchy4"/>
    <dgm:cxn modelId="{47C59D4F-6894-3D40-A910-A80687B0AEBC}" type="presParOf" srcId="{DAC41E2B-0D62-413F-BB95-241687225DC1}" destId="{4B6CDFD8-8B6E-4F1F-9750-FCD9300EB585}" srcOrd="1" destOrd="0" presId="urn:microsoft.com/office/officeart/2005/8/layout/hierarchy4"/>
    <dgm:cxn modelId="{102E85A0-1950-4F42-B962-C9A17E691BD8}" type="presParOf" srcId="{DAC41E2B-0D62-413F-BB95-241687225DC1}" destId="{D3EE2BDD-55D2-4700-897C-60A33BFE1FEA}" srcOrd="2" destOrd="0" presId="urn:microsoft.com/office/officeart/2005/8/layout/hierarchy4"/>
    <dgm:cxn modelId="{AD9BCB1C-0049-5540-982E-FE47976512DD}" type="presParOf" srcId="{D3EE2BDD-55D2-4700-897C-60A33BFE1FEA}" destId="{09A5539A-E57A-40ED-9219-9E1A1B29EE67}" srcOrd="0" destOrd="0" presId="urn:microsoft.com/office/officeart/2005/8/layout/hierarchy4"/>
    <dgm:cxn modelId="{5B911973-817A-E54F-8B4E-91CC4BC10900}" type="presParOf" srcId="{D3EE2BDD-55D2-4700-897C-60A33BFE1FEA}" destId="{967DB953-7923-4865-BCE8-88E12CB5501C}" srcOrd="1" destOrd="0" presId="urn:microsoft.com/office/officeart/2005/8/layout/hierarchy4"/>
    <dgm:cxn modelId="{0C420E42-BB97-9F4C-9653-4E6C2929888D}" type="presParOf" srcId="{D3EE2BDD-55D2-4700-897C-60A33BFE1FEA}" destId="{E6341143-CBBB-4D92-9EA0-8DE2F1904852}" srcOrd="2" destOrd="0" presId="urn:microsoft.com/office/officeart/2005/8/layout/hierarchy4"/>
    <dgm:cxn modelId="{9B3861C7-3D74-3343-A080-CFF988E9658B}" type="presParOf" srcId="{E6341143-CBBB-4D92-9EA0-8DE2F1904852}" destId="{E242439A-6C87-49EF-8E2F-7ACD9C3E2B44}" srcOrd="0" destOrd="0" presId="urn:microsoft.com/office/officeart/2005/8/layout/hierarchy4"/>
    <dgm:cxn modelId="{3162591C-E3B4-B947-BCBC-B091BC948802}" type="presParOf" srcId="{E242439A-6C87-49EF-8E2F-7ACD9C3E2B44}" destId="{AFE90703-4BBA-47AC-A600-676F2F62C6E7}" srcOrd="0" destOrd="0" presId="urn:microsoft.com/office/officeart/2005/8/layout/hierarchy4"/>
    <dgm:cxn modelId="{85B00A2D-A54B-D145-8A72-A9E3AF4DC63C}" type="presParOf" srcId="{E242439A-6C87-49EF-8E2F-7ACD9C3E2B44}" destId="{04C86D93-455C-44D3-97F0-EDAEF9DA7DE5}" srcOrd="1" destOrd="0" presId="urn:microsoft.com/office/officeart/2005/8/layout/hierarchy4"/>
    <dgm:cxn modelId="{B63032F6-BF9C-E045-8EC3-100B22C6E769}" type="presParOf" srcId="{E6341143-CBBB-4D92-9EA0-8DE2F1904852}" destId="{6CA50E9D-E348-4DE7-A298-4CED3CD4A1CC}" srcOrd="1" destOrd="0" presId="urn:microsoft.com/office/officeart/2005/8/layout/hierarchy4"/>
    <dgm:cxn modelId="{CE599CE1-38F7-704A-B4EF-F30879F6C251}" type="presParOf" srcId="{E6341143-CBBB-4D92-9EA0-8DE2F1904852}" destId="{9D4C9F2C-0D4A-4845-B3C7-DF55C7DB6073}" srcOrd="2" destOrd="0" presId="urn:microsoft.com/office/officeart/2005/8/layout/hierarchy4"/>
    <dgm:cxn modelId="{46BA1A0E-C070-9944-958A-B2D400D297B0}" type="presParOf" srcId="{9D4C9F2C-0D4A-4845-B3C7-DF55C7DB6073}" destId="{97AE2749-3B94-455D-A3C4-FD828B44D5E5}" srcOrd="0" destOrd="0" presId="urn:microsoft.com/office/officeart/2005/8/layout/hierarchy4"/>
    <dgm:cxn modelId="{6FF8D7BE-BBB6-7943-8552-D499643A044C}" type="presParOf" srcId="{9D4C9F2C-0D4A-4845-B3C7-DF55C7DB6073}" destId="{F4FAF6F3-5994-4986-9A33-B4C6531511BD}" srcOrd="1" destOrd="0" presId="urn:microsoft.com/office/officeart/2005/8/layout/hierarchy4"/>
    <dgm:cxn modelId="{0C27ECF5-560A-7343-8344-D0EF3B7DB586}" type="presParOf" srcId="{DAC41E2B-0D62-413F-BB95-241687225DC1}" destId="{7C94439D-7759-402A-ADFA-C9BF3832A7A3}" srcOrd="3" destOrd="0" presId="urn:microsoft.com/office/officeart/2005/8/layout/hierarchy4"/>
    <dgm:cxn modelId="{BF6BC277-E42A-EE46-9D40-C07D8DB2BBEF}" type="presParOf" srcId="{DAC41E2B-0D62-413F-BB95-241687225DC1}" destId="{EF69A85D-B485-4717-973C-64461F8AC594}" srcOrd="4" destOrd="0" presId="urn:microsoft.com/office/officeart/2005/8/layout/hierarchy4"/>
    <dgm:cxn modelId="{7ED54A81-98D9-EF4D-A01D-550A5C139494}" type="presParOf" srcId="{EF69A85D-B485-4717-973C-64461F8AC594}" destId="{EE220CE6-C259-40CC-B82B-8425C1E39B3B}" srcOrd="0" destOrd="0" presId="urn:microsoft.com/office/officeart/2005/8/layout/hierarchy4"/>
    <dgm:cxn modelId="{E5A9CE3A-2365-5946-A206-15C647BC55FF}" type="presParOf" srcId="{EF69A85D-B485-4717-973C-64461F8AC594}" destId="{130419DD-1C99-453D-91AD-8AF750D9DDB5}" srcOrd="1" destOrd="0" presId="urn:microsoft.com/office/officeart/2005/8/layout/hierarchy4"/>
    <dgm:cxn modelId="{9C9F28C4-FEA3-A34A-9C33-AA1F753A0C13}" type="presParOf" srcId="{EF69A85D-B485-4717-973C-64461F8AC594}" destId="{28791A04-87DD-4AC7-AF18-07E623C98425}" srcOrd="2" destOrd="0" presId="urn:microsoft.com/office/officeart/2005/8/layout/hierarchy4"/>
    <dgm:cxn modelId="{5979AE2B-4EA5-DD44-9198-956CAD7F0B8D}" type="presParOf" srcId="{28791A04-87DD-4AC7-AF18-07E623C98425}" destId="{ADDBDF15-25AF-451F-BDF8-260ABB6D689E}" srcOrd="0" destOrd="0" presId="urn:microsoft.com/office/officeart/2005/8/layout/hierarchy4"/>
    <dgm:cxn modelId="{8CD4EA90-1F89-5E4B-8F86-2A29099F2921}" type="presParOf" srcId="{ADDBDF15-25AF-451F-BDF8-260ABB6D689E}" destId="{1ACB0A6B-72E0-4128-834A-2FE985082991}" srcOrd="0" destOrd="0" presId="urn:microsoft.com/office/officeart/2005/8/layout/hierarchy4"/>
    <dgm:cxn modelId="{A90DF0E1-11E0-1E47-AA43-E7597CC86841}" type="presParOf" srcId="{ADDBDF15-25AF-451F-BDF8-260ABB6D689E}" destId="{18189E23-8F76-4872-9D02-3187054445B7}" srcOrd="1" destOrd="0" presId="urn:microsoft.com/office/officeart/2005/8/layout/hierarchy4"/>
    <dgm:cxn modelId="{8D442DF8-E1CA-8A4F-BAEE-C2C539B62666}" type="presParOf" srcId="{28791A04-87DD-4AC7-AF18-07E623C98425}" destId="{B57FAD8D-9937-4AA6-895E-AA2B1B72FC49}" srcOrd="1" destOrd="0" presId="urn:microsoft.com/office/officeart/2005/8/layout/hierarchy4"/>
    <dgm:cxn modelId="{7C8467B4-C929-7C4E-B778-1DB278437254}" type="presParOf" srcId="{28791A04-87DD-4AC7-AF18-07E623C98425}" destId="{51845A5E-2AA6-40C6-A2FE-1A73A9DDB82A}" srcOrd="2" destOrd="0" presId="urn:microsoft.com/office/officeart/2005/8/layout/hierarchy4"/>
    <dgm:cxn modelId="{5803A7CD-861D-CE4E-81DA-5059EE887B30}" type="presParOf" srcId="{51845A5E-2AA6-40C6-A2FE-1A73A9DDB82A}" destId="{AB2B563D-C3EE-4093-AA1E-FD55DE1945E8}" srcOrd="0" destOrd="0" presId="urn:microsoft.com/office/officeart/2005/8/layout/hierarchy4"/>
    <dgm:cxn modelId="{C1495ED5-2405-5F40-A926-CEE84F1066AC}" type="presParOf" srcId="{51845A5E-2AA6-40C6-A2FE-1A73A9DDB82A}" destId="{9856A58C-A26D-49DE-8585-B589DCA907B0}" srcOrd="1" destOrd="0" presId="urn:microsoft.com/office/officeart/2005/8/layout/hierarchy4"/>
    <dgm:cxn modelId="{9C0235CA-4661-E944-89A1-6CB4E47DF513}" type="presParOf" srcId="{28791A04-87DD-4AC7-AF18-07E623C98425}" destId="{4959D89E-42B6-4D00-BFA9-A4D95B7B816C}" srcOrd="3" destOrd="0" presId="urn:microsoft.com/office/officeart/2005/8/layout/hierarchy4"/>
    <dgm:cxn modelId="{DB00FD75-372D-2C46-9F11-539D84B8F6E4}" type="presParOf" srcId="{28791A04-87DD-4AC7-AF18-07E623C98425}" destId="{A563554F-0213-462A-91FB-F742716A2256}" srcOrd="4" destOrd="0" presId="urn:microsoft.com/office/officeart/2005/8/layout/hierarchy4"/>
    <dgm:cxn modelId="{02E9111E-B9A8-274D-A310-6C6F24B8F1EB}" type="presParOf" srcId="{A563554F-0213-462A-91FB-F742716A2256}" destId="{8A7B7A98-4821-4D00-A6CF-8BF3F2395F22}" srcOrd="0" destOrd="0" presId="urn:microsoft.com/office/officeart/2005/8/layout/hierarchy4"/>
    <dgm:cxn modelId="{23590C09-D08C-C147-8CCB-17E69F7A98AB}" type="presParOf" srcId="{A563554F-0213-462A-91FB-F742716A2256}" destId="{C8AA6E52-7458-4E60-B97F-B7D811FF12F7}"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CA39C373-8FE1-4598-8BEE-81D7365E88B7}" type="doc">
      <dgm:prSet loTypeId="urn:microsoft.com/office/officeart/2005/8/layout/hierarchy4" loCatId="relationship" qsTypeId="urn:microsoft.com/office/officeart/2005/8/quickstyle/3D3" qsCatId="3D" csTypeId="urn:microsoft.com/office/officeart/2005/8/colors/colorful1#1" csCatId="colorful" phldr="1"/>
      <dgm:spPr/>
      <dgm:t>
        <a:bodyPr/>
        <a:lstStyle/>
        <a:p>
          <a:endParaRPr lang="en-US"/>
        </a:p>
      </dgm:t>
    </dgm:pt>
    <dgm:pt modelId="{75528345-B79B-42B6-8229-F3C4C0B179F7}">
      <dgm:prSet phldrT="[Text]"/>
      <dgm:spPr/>
      <dgm:t>
        <a:bodyPr/>
        <a:lstStyle/>
        <a:p>
          <a:r>
            <a:rPr lang="en-US" dirty="0" smtClean="0">
              <a:solidFill>
                <a:srgbClr val="000000"/>
              </a:solidFill>
            </a:rPr>
            <a:t>Module Overview</a:t>
          </a:r>
          <a:endParaRPr lang="en-US" dirty="0">
            <a:solidFill>
              <a:srgbClr val="000000"/>
            </a:solidFill>
          </a:endParaRPr>
        </a:p>
      </dgm:t>
    </dgm:pt>
    <dgm:pt modelId="{AA97573D-C4CF-4D72-9B03-7DA214FAE17F}" type="parTrans" cxnId="{323D7DA3-57DA-49AD-B483-C7D4C29B7670}">
      <dgm:prSet/>
      <dgm:spPr/>
      <dgm:t>
        <a:bodyPr/>
        <a:lstStyle/>
        <a:p>
          <a:endParaRPr lang="en-US">
            <a:solidFill>
              <a:srgbClr val="000000"/>
            </a:solidFill>
          </a:endParaRPr>
        </a:p>
      </dgm:t>
    </dgm:pt>
    <dgm:pt modelId="{9E8A0541-AAB2-45CB-98D3-1F07684BC3BA}" type="sibTrans" cxnId="{323D7DA3-57DA-49AD-B483-C7D4C29B7670}">
      <dgm:prSet/>
      <dgm:spPr/>
      <dgm:t>
        <a:bodyPr/>
        <a:lstStyle/>
        <a:p>
          <a:endParaRPr lang="en-US">
            <a:solidFill>
              <a:srgbClr val="000000"/>
            </a:solidFill>
          </a:endParaRPr>
        </a:p>
      </dgm:t>
    </dgm:pt>
    <dgm:pt modelId="{D4DA3F4D-7295-4201-8CF3-C0C1C3FC8272}">
      <dgm:prSet phldrT="[Text]"/>
      <dgm:spPr/>
      <dgm:t>
        <a:bodyPr/>
        <a:lstStyle/>
        <a:p>
          <a:r>
            <a:rPr lang="en-US" dirty="0" smtClean="0">
              <a:solidFill>
                <a:srgbClr val="000000"/>
              </a:solidFill>
            </a:rPr>
            <a:t>Topic </a:t>
          </a:r>
          <a:endParaRPr lang="en-US" dirty="0">
            <a:solidFill>
              <a:srgbClr val="000000"/>
            </a:solidFill>
          </a:endParaRPr>
        </a:p>
      </dgm:t>
    </dgm:pt>
    <dgm:pt modelId="{4D95214B-C3C5-4748-AB20-717EF34249AE}" type="parTrans" cxnId="{4A4CFE16-CDBF-482B-8203-D7192E9147FB}">
      <dgm:prSet/>
      <dgm:spPr/>
      <dgm:t>
        <a:bodyPr/>
        <a:lstStyle/>
        <a:p>
          <a:endParaRPr lang="en-US">
            <a:solidFill>
              <a:srgbClr val="000000"/>
            </a:solidFill>
          </a:endParaRPr>
        </a:p>
      </dgm:t>
    </dgm:pt>
    <dgm:pt modelId="{27FEFCB8-3F5F-427E-9178-EC6ED960AB40}" type="sibTrans" cxnId="{4A4CFE16-CDBF-482B-8203-D7192E9147FB}">
      <dgm:prSet/>
      <dgm:spPr/>
      <dgm:t>
        <a:bodyPr/>
        <a:lstStyle/>
        <a:p>
          <a:endParaRPr lang="en-US">
            <a:solidFill>
              <a:srgbClr val="000000"/>
            </a:solidFill>
          </a:endParaRPr>
        </a:p>
      </dgm:t>
    </dgm:pt>
    <dgm:pt modelId="{A0F28CA2-A3DB-4AFC-B272-6DC5679792A1}">
      <dgm:prSet phldrT="[Text]"/>
      <dgm:spPr/>
      <dgm:t>
        <a:bodyPr/>
        <a:lstStyle/>
        <a:p>
          <a:r>
            <a:rPr lang="en-US" dirty="0" smtClean="0">
              <a:solidFill>
                <a:srgbClr val="000000"/>
              </a:solidFill>
            </a:rPr>
            <a:t>L1</a:t>
          </a:r>
          <a:endParaRPr lang="en-US" dirty="0">
            <a:solidFill>
              <a:srgbClr val="000000"/>
            </a:solidFill>
          </a:endParaRPr>
        </a:p>
      </dgm:t>
    </dgm:pt>
    <dgm:pt modelId="{92DCB14B-5B25-4723-9F00-9A92AB15411B}" type="parTrans" cxnId="{7053B983-37BA-4FC4-965F-CBF49116CB0D}">
      <dgm:prSet/>
      <dgm:spPr/>
      <dgm:t>
        <a:bodyPr/>
        <a:lstStyle/>
        <a:p>
          <a:endParaRPr lang="en-US">
            <a:solidFill>
              <a:srgbClr val="000000"/>
            </a:solidFill>
          </a:endParaRPr>
        </a:p>
      </dgm:t>
    </dgm:pt>
    <dgm:pt modelId="{642A9489-EEFA-413E-8FE3-C2305CE27197}" type="sibTrans" cxnId="{7053B983-37BA-4FC4-965F-CBF49116CB0D}">
      <dgm:prSet/>
      <dgm:spPr/>
      <dgm:t>
        <a:bodyPr/>
        <a:lstStyle/>
        <a:p>
          <a:endParaRPr lang="en-US">
            <a:solidFill>
              <a:srgbClr val="000000"/>
            </a:solidFill>
          </a:endParaRPr>
        </a:p>
      </dgm:t>
    </dgm:pt>
    <dgm:pt modelId="{C87AC90F-5C2E-45B1-8DEB-7E1961C92363}">
      <dgm:prSet phldrT="[Text]"/>
      <dgm:spPr/>
      <dgm:t>
        <a:bodyPr/>
        <a:lstStyle/>
        <a:p>
          <a:r>
            <a:rPr lang="en-US" dirty="0" smtClean="0">
              <a:solidFill>
                <a:srgbClr val="000000"/>
              </a:solidFill>
            </a:rPr>
            <a:t>Topic </a:t>
          </a:r>
          <a:endParaRPr lang="en-US" dirty="0">
            <a:solidFill>
              <a:srgbClr val="000000"/>
            </a:solidFill>
          </a:endParaRPr>
        </a:p>
      </dgm:t>
    </dgm:pt>
    <dgm:pt modelId="{E8FAA5B6-673A-4FB3-AE7A-326CAA62AF1F}" type="parTrans" cxnId="{E96F1D0E-55EF-482D-BCA9-A85E94A523E2}">
      <dgm:prSet/>
      <dgm:spPr/>
      <dgm:t>
        <a:bodyPr/>
        <a:lstStyle/>
        <a:p>
          <a:endParaRPr lang="en-US">
            <a:solidFill>
              <a:srgbClr val="000000"/>
            </a:solidFill>
          </a:endParaRPr>
        </a:p>
      </dgm:t>
    </dgm:pt>
    <dgm:pt modelId="{02421B3E-FE87-4B64-903B-63FAEDFCEE00}" type="sibTrans" cxnId="{E96F1D0E-55EF-482D-BCA9-A85E94A523E2}">
      <dgm:prSet/>
      <dgm:spPr/>
      <dgm:t>
        <a:bodyPr/>
        <a:lstStyle/>
        <a:p>
          <a:endParaRPr lang="en-US">
            <a:solidFill>
              <a:srgbClr val="000000"/>
            </a:solidFill>
          </a:endParaRPr>
        </a:p>
      </dgm:t>
    </dgm:pt>
    <dgm:pt modelId="{D772D67C-5F5D-499D-84DB-9514670B44E5}">
      <dgm:prSet phldrT="[Text]"/>
      <dgm:spPr/>
      <dgm:t>
        <a:bodyPr/>
        <a:lstStyle/>
        <a:p>
          <a:r>
            <a:rPr lang="en-US" dirty="0" smtClean="0">
              <a:solidFill>
                <a:srgbClr val="000000"/>
              </a:solidFill>
            </a:rPr>
            <a:t>L4</a:t>
          </a:r>
          <a:endParaRPr lang="en-US" dirty="0">
            <a:solidFill>
              <a:srgbClr val="000000"/>
            </a:solidFill>
          </a:endParaRPr>
        </a:p>
      </dgm:t>
    </dgm:pt>
    <dgm:pt modelId="{84F651DD-1959-46F9-A100-E5D5D7763D29}" type="parTrans" cxnId="{CEE542C1-D24A-4CAA-B89A-976286151EFE}">
      <dgm:prSet/>
      <dgm:spPr/>
      <dgm:t>
        <a:bodyPr/>
        <a:lstStyle/>
        <a:p>
          <a:endParaRPr lang="en-US">
            <a:solidFill>
              <a:srgbClr val="000000"/>
            </a:solidFill>
          </a:endParaRPr>
        </a:p>
      </dgm:t>
    </dgm:pt>
    <dgm:pt modelId="{2DCA14A8-4B01-4AA9-88E4-40A26ED42192}" type="sibTrans" cxnId="{CEE542C1-D24A-4CAA-B89A-976286151EFE}">
      <dgm:prSet/>
      <dgm:spPr/>
      <dgm:t>
        <a:bodyPr/>
        <a:lstStyle/>
        <a:p>
          <a:endParaRPr lang="en-US">
            <a:solidFill>
              <a:srgbClr val="000000"/>
            </a:solidFill>
          </a:endParaRPr>
        </a:p>
      </dgm:t>
    </dgm:pt>
    <dgm:pt modelId="{259E6580-96A4-4D7E-BECB-57B2B90CD65D}">
      <dgm:prSet/>
      <dgm:spPr/>
      <dgm:t>
        <a:bodyPr/>
        <a:lstStyle/>
        <a:p>
          <a:r>
            <a:rPr lang="en-US" dirty="0" smtClean="0">
              <a:solidFill>
                <a:srgbClr val="000000"/>
              </a:solidFill>
            </a:rPr>
            <a:t>Topic </a:t>
          </a:r>
          <a:endParaRPr lang="en-US" dirty="0">
            <a:solidFill>
              <a:srgbClr val="000000"/>
            </a:solidFill>
          </a:endParaRPr>
        </a:p>
      </dgm:t>
    </dgm:pt>
    <dgm:pt modelId="{0C0FB25E-3C5D-4861-A0D6-F9B174ABF9DA}" type="parTrans" cxnId="{941DF463-3DB6-406E-9062-C26AE1D2B7B2}">
      <dgm:prSet/>
      <dgm:spPr/>
      <dgm:t>
        <a:bodyPr/>
        <a:lstStyle/>
        <a:p>
          <a:endParaRPr lang="en-US">
            <a:solidFill>
              <a:srgbClr val="000000"/>
            </a:solidFill>
          </a:endParaRPr>
        </a:p>
      </dgm:t>
    </dgm:pt>
    <dgm:pt modelId="{ED276536-B507-41F5-977A-927B015D56E6}" type="sibTrans" cxnId="{941DF463-3DB6-406E-9062-C26AE1D2B7B2}">
      <dgm:prSet/>
      <dgm:spPr/>
      <dgm:t>
        <a:bodyPr/>
        <a:lstStyle/>
        <a:p>
          <a:endParaRPr lang="en-US">
            <a:solidFill>
              <a:srgbClr val="000000"/>
            </a:solidFill>
          </a:endParaRPr>
        </a:p>
      </dgm:t>
    </dgm:pt>
    <dgm:pt modelId="{B65CE923-72C8-4CB9-9DC0-DB0F2FA5A5E0}">
      <dgm:prSet phldrT="[Text]"/>
      <dgm:spPr/>
      <dgm:t>
        <a:bodyPr/>
        <a:lstStyle/>
        <a:p>
          <a:r>
            <a:rPr lang="en-US" dirty="0" smtClean="0">
              <a:solidFill>
                <a:srgbClr val="000000"/>
              </a:solidFill>
            </a:rPr>
            <a:t>L5</a:t>
          </a:r>
          <a:endParaRPr lang="en-US" dirty="0">
            <a:solidFill>
              <a:srgbClr val="000000"/>
            </a:solidFill>
          </a:endParaRPr>
        </a:p>
      </dgm:t>
    </dgm:pt>
    <dgm:pt modelId="{59589F79-4DDB-4AD1-BC50-28D61A7EEE86}" type="parTrans" cxnId="{892F9A44-1D4D-464B-B8D1-91E74C177A76}">
      <dgm:prSet/>
      <dgm:spPr/>
      <dgm:t>
        <a:bodyPr/>
        <a:lstStyle/>
        <a:p>
          <a:endParaRPr lang="en-US">
            <a:solidFill>
              <a:srgbClr val="000000"/>
            </a:solidFill>
          </a:endParaRPr>
        </a:p>
      </dgm:t>
    </dgm:pt>
    <dgm:pt modelId="{E5C71514-C3A5-47CE-AA9C-569FAA9824BC}" type="sibTrans" cxnId="{892F9A44-1D4D-464B-B8D1-91E74C177A76}">
      <dgm:prSet/>
      <dgm:spPr/>
      <dgm:t>
        <a:bodyPr/>
        <a:lstStyle/>
        <a:p>
          <a:endParaRPr lang="en-US">
            <a:solidFill>
              <a:srgbClr val="000000"/>
            </a:solidFill>
          </a:endParaRPr>
        </a:p>
      </dgm:t>
    </dgm:pt>
    <dgm:pt modelId="{A9AEA7B0-9211-44E8-97D1-321DC2A7F897}">
      <dgm:prSet phldrT="[Text]"/>
      <dgm:spPr/>
      <dgm:t>
        <a:bodyPr/>
        <a:lstStyle/>
        <a:p>
          <a:r>
            <a:rPr lang="en-US" dirty="0" smtClean="0">
              <a:solidFill>
                <a:srgbClr val="000000"/>
              </a:solidFill>
            </a:rPr>
            <a:t>L2</a:t>
          </a:r>
          <a:endParaRPr lang="en-US" dirty="0">
            <a:solidFill>
              <a:srgbClr val="000000"/>
            </a:solidFill>
          </a:endParaRPr>
        </a:p>
      </dgm:t>
    </dgm:pt>
    <dgm:pt modelId="{E1E656B5-B3ED-422A-A41E-68A56BF6A3B8}" type="parTrans" cxnId="{00C292E8-11AE-4A25-AE2B-AC6E84A87F5A}">
      <dgm:prSet/>
      <dgm:spPr/>
      <dgm:t>
        <a:bodyPr/>
        <a:lstStyle/>
        <a:p>
          <a:endParaRPr lang="en-US">
            <a:solidFill>
              <a:srgbClr val="000000"/>
            </a:solidFill>
          </a:endParaRPr>
        </a:p>
      </dgm:t>
    </dgm:pt>
    <dgm:pt modelId="{10887905-F4D6-473C-A91C-65862F03B1E6}" type="sibTrans" cxnId="{00C292E8-11AE-4A25-AE2B-AC6E84A87F5A}">
      <dgm:prSet/>
      <dgm:spPr/>
      <dgm:t>
        <a:bodyPr/>
        <a:lstStyle/>
        <a:p>
          <a:endParaRPr lang="en-US">
            <a:solidFill>
              <a:srgbClr val="000000"/>
            </a:solidFill>
          </a:endParaRPr>
        </a:p>
      </dgm:t>
    </dgm:pt>
    <dgm:pt modelId="{BD1379A4-5367-424B-8CC7-14A21F83155A}">
      <dgm:prSet phldrT="[Text]"/>
      <dgm:spPr/>
      <dgm:t>
        <a:bodyPr/>
        <a:lstStyle/>
        <a:p>
          <a:r>
            <a:rPr lang="en-US" dirty="0" smtClean="0">
              <a:solidFill>
                <a:srgbClr val="000000"/>
              </a:solidFill>
            </a:rPr>
            <a:t>L3</a:t>
          </a:r>
          <a:endParaRPr lang="en-US" dirty="0">
            <a:solidFill>
              <a:srgbClr val="000000"/>
            </a:solidFill>
          </a:endParaRPr>
        </a:p>
      </dgm:t>
    </dgm:pt>
    <dgm:pt modelId="{48B5BA03-6628-4184-A53F-2C17102EBBF5}" type="parTrans" cxnId="{6B65A4BF-8932-4DBD-9F10-F4B31D5AB770}">
      <dgm:prSet/>
      <dgm:spPr/>
      <dgm:t>
        <a:bodyPr/>
        <a:lstStyle/>
        <a:p>
          <a:endParaRPr lang="en-US">
            <a:solidFill>
              <a:srgbClr val="000000"/>
            </a:solidFill>
          </a:endParaRPr>
        </a:p>
      </dgm:t>
    </dgm:pt>
    <dgm:pt modelId="{40F5AAC0-88FF-4B7B-ACDC-EBC48070933C}" type="sibTrans" cxnId="{6B65A4BF-8932-4DBD-9F10-F4B31D5AB770}">
      <dgm:prSet/>
      <dgm:spPr/>
      <dgm:t>
        <a:bodyPr/>
        <a:lstStyle/>
        <a:p>
          <a:endParaRPr lang="en-US">
            <a:solidFill>
              <a:srgbClr val="000000"/>
            </a:solidFill>
          </a:endParaRPr>
        </a:p>
      </dgm:t>
    </dgm:pt>
    <dgm:pt modelId="{EB93E767-1C37-4EF1-BD4C-606270F1240A}">
      <dgm:prSet/>
      <dgm:spPr/>
      <dgm:t>
        <a:bodyPr/>
        <a:lstStyle/>
        <a:p>
          <a:r>
            <a:rPr lang="en-US" dirty="0" smtClean="0">
              <a:solidFill>
                <a:srgbClr val="000000"/>
              </a:solidFill>
            </a:rPr>
            <a:t>L6</a:t>
          </a:r>
          <a:endParaRPr lang="en-US" dirty="0">
            <a:solidFill>
              <a:srgbClr val="000000"/>
            </a:solidFill>
          </a:endParaRPr>
        </a:p>
      </dgm:t>
    </dgm:pt>
    <dgm:pt modelId="{3D083FAF-A9C5-4117-B487-8F8FEFA78351}" type="parTrans" cxnId="{C01AAE08-B1B6-47F4-98A5-825D3C850A85}">
      <dgm:prSet/>
      <dgm:spPr/>
      <dgm:t>
        <a:bodyPr/>
        <a:lstStyle/>
        <a:p>
          <a:endParaRPr lang="en-US">
            <a:solidFill>
              <a:srgbClr val="000000"/>
            </a:solidFill>
          </a:endParaRPr>
        </a:p>
      </dgm:t>
    </dgm:pt>
    <dgm:pt modelId="{D8952597-0EFB-447A-9C43-BE589C489C69}" type="sibTrans" cxnId="{C01AAE08-B1B6-47F4-98A5-825D3C850A85}">
      <dgm:prSet/>
      <dgm:spPr/>
      <dgm:t>
        <a:bodyPr/>
        <a:lstStyle/>
        <a:p>
          <a:endParaRPr lang="en-US">
            <a:solidFill>
              <a:srgbClr val="000000"/>
            </a:solidFill>
          </a:endParaRPr>
        </a:p>
      </dgm:t>
    </dgm:pt>
    <dgm:pt modelId="{06D5F995-5DDC-4079-B461-2B907C9B77E0}">
      <dgm:prSet/>
      <dgm:spPr/>
      <dgm:t>
        <a:bodyPr/>
        <a:lstStyle/>
        <a:p>
          <a:r>
            <a:rPr lang="en-US" dirty="0" smtClean="0">
              <a:solidFill>
                <a:srgbClr val="000000"/>
              </a:solidFill>
            </a:rPr>
            <a:t>L7</a:t>
          </a:r>
          <a:endParaRPr lang="en-US" dirty="0">
            <a:solidFill>
              <a:srgbClr val="000000"/>
            </a:solidFill>
          </a:endParaRPr>
        </a:p>
      </dgm:t>
    </dgm:pt>
    <dgm:pt modelId="{5554D411-CF27-47DE-A16F-8240390DC486}" type="parTrans" cxnId="{CFC4FF4F-E2FC-42B4-A909-F8A04A6C08A0}">
      <dgm:prSet/>
      <dgm:spPr/>
      <dgm:t>
        <a:bodyPr/>
        <a:lstStyle/>
        <a:p>
          <a:endParaRPr lang="en-US">
            <a:solidFill>
              <a:srgbClr val="000000"/>
            </a:solidFill>
          </a:endParaRPr>
        </a:p>
      </dgm:t>
    </dgm:pt>
    <dgm:pt modelId="{9ADCD872-67FC-413A-9885-0B5C85D1E591}" type="sibTrans" cxnId="{CFC4FF4F-E2FC-42B4-A909-F8A04A6C08A0}">
      <dgm:prSet/>
      <dgm:spPr/>
      <dgm:t>
        <a:bodyPr/>
        <a:lstStyle/>
        <a:p>
          <a:endParaRPr lang="en-US">
            <a:solidFill>
              <a:srgbClr val="000000"/>
            </a:solidFill>
          </a:endParaRPr>
        </a:p>
      </dgm:t>
    </dgm:pt>
    <dgm:pt modelId="{7AB1CAC3-B976-46F8-82EC-D064D959B6B5}">
      <dgm:prSet/>
      <dgm:spPr/>
      <dgm:t>
        <a:bodyPr/>
        <a:lstStyle/>
        <a:p>
          <a:r>
            <a:rPr lang="en-US" dirty="0" smtClean="0">
              <a:solidFill>
                <a:srgbClr val="000000"/>
              </a:solidFill>
            </a:rPr>
            <a:t>L8</a:t>
          </a:r>
          <a:endParaRPr lang="en-US" dirty="0">
            <a:solidFill>
              <a:srgbClr val="000000"/>
            </a:solidFill>
          </a:endParaRPr>
        </a:p>
      </dgm:t>
    </dgm:pt>
    <dgm:pt modelId="{D3C7AF8C-D9CA-47D6-BFCC-89D035CC13DD}" type="parTrans" cxnId="{66208711-BA50-471D-A547-AAC71AD63516}">
      <dgm:prSet/>
      <dgm:spPr/>
      <dgm:t>
        <a:bodyPr/>
        <a:lstStyle/>
        <a:p>
          <a:endParaRPr lang="en-US">
            <a:solidFill>
              <a:srgbClr val="000000"/>
            </a:solidFill>
          </a:endParaRPr>
        </a:p>
      </dgm:t>
    </dgm:pt>
    <dgm:pt modelId="{8DB081A6-A06B-4D48-A26E-0375A5B1ACA4}" type="sibTrans" cxnId="{66208711-BA50-471D-A547-AAC71AD63516}">
      <dgm:prSet/>
      <dgm:spPr/>
      <dgm:t>
        <a:bodyPr/>
        <a:lstStyle/>
        <a:p>
          <a:endParaRPr lang="en-US">
            <a:solidFill>
              <a:srgbClr val="000000"/>
            </a:solidFill>
          </a:endParaRPr>
        </a:p>
      </dgm:t>
    </dgm:pt>
    <dgm:pt modelId="{9E120815-8F00-484D-92E2-35B8A87AB197}" type="pres">
      <dgm:prSet presAssocID="{CA39C373-8FE1-4598-8BEE-81D7365E88B7}" presName="Name0" presStyleCnt="0">
        <dgm:presLayoutVars>
          <dgm:chPref val="1"/>
          <dgm:dir/>
          <dgm:animOne val="branch"/>
          <dgm:animLvl val="lvl"/>
          <dgm:resizeHandles/>
        </dgm:presLayoutVars>
      </dgm:prSet>
      <dgm:spPr/>
      <dgm:t>
        <a:bodyPr/>
        <a:lstStyle/>
        <a:p>
          <a:endParaRPr lang="en-US"/>
        </a:p>
      </dgm:t>
    </dgm:pt>
    <dgm:pt modelId="{6C791C09-5633-4453-8515-5C1BD2B90C80}" type="pres">
      <dgm:prSet presAssocID="{75528345-B79B-42B6-8229-F3C4C0B179F7}" presName="vertOne" presStyleCnt="0"/>
      <dgm:spPr/>
      <dgm:t>
        <a:bodyPr/>
        <a:lstStyle/>
        <a:p>
          <a:endParaRPr lang="en-US"/>
        </a:p>
      </dgm:t>
    </dgm:pt>
    <dgm:pt modelId="{ADEC734E-907C-46E8-8F34-B3212C1EA81D}" type="pres">
      <dgm:prSet presAssocID="{75528345-B79B-42B6-8229-F3C4C0B179F7}" presName="txOne" presStyleLbl="node0" presStyleIdx="0" presStyleCnt="1" custLinFactY="-84646" custLinFactNeighborX="41" custLinFactNeighborY="-100000">
        <dgm:presLayoutVars>
          <dgm:chPref val="3"/>
        </dgm:presLayoutVars>
      </dgm:prSet>
      <dgm:spPr/>
      <dgm:t>
        <a:bodyPr/>
        <a:lstStyle/>
        <a:p>
          <a:endParaRPr lang="en-US"/>
        </a:p>
      </dgm:t>
    </dgm:pt>
    <dgm:pt modelId="{A5309E0C-5617-4281-A5A2-281F15D40C78}" type="pres">
      <dgm:prSet presAssocID="{75528345-B79B-42B6-8229-F3C4C0B179F7}" presName="parTransOne" presStyleCnt="0"/>
      <dgm:spPr/>
      <dgm:t>
        <a:bodyPr/>
        <a:lstStyle/>
        <a:p>
          <a:endParaRPr lang="en-US"/>
        </a:p>
      </dgm:t>
    </dgm:pt>
    <dgm:pt modelId="{DAC41E2B-0D62-413F-BB95-241687225DC1}" type="pres">
      <dgm:prSet presAssocID="{75528345-B79B-42B6-8229-F3C4C0B179F7}" presName="horzOne" presStyleCnt="0"/>
      <dgm:spPr/>
      <dgm:t>
        <a:bodyPr/>
        <a:lstStyle/>
        <a:p>
          <a:endParaRPr lang="en-US"/>
        </a:p>
      </dgm:t>
    </dgm:pt>
    <dgm:pt modelId="{E138276B-E35D-40F2-8B7D-CEE6F0995A1D}" type="pres">
      <dgm:prSet presAssocID="{D4DA3F4D-7295-4201-8CF3-C0C1C3FC8272}" presName="vertTwo" presStyleCnt="0"/>
      <dgm:spPr/>
      <dgm:t>
        <a:bodyPr/>
        <a:lstStyle/>
        <a:p>
          <a:endParaRPr lang="en-US"/>
        </a:p>
      </dgm:t>
    </dgm:pt>
    <dgm:pt modelId="{E20D1D9D-5D6A-441F-9AB2-0D8835BFE076}" type="pres">
      <dgm:prSet presAssocID="{D4DA3F4D-7295-4201-8CF3-C0C1C3FC8272}" presName="txTwo" presStyleLbl="node2" presStyleIdx="0" presStyleCnt="3">
        <dgm:presLayoutVars>
          <dgm:chPref val="3"/>
        </dgm:presLayoutVars>
      </dgm:prSet>
      <dgm:spPr/>
      <dgm:t>
        <a:bodyPr/>
        <a:lstStyle/>
        <a:p>
          <a:endParaRPr lang="en-US"/>
        </a:p>
      </dgm:t>
    </dgm:pt>
    <dgm:pt modelId="{A2D2CC78-5A19-4067-93EC-A0754B234F04}" type="pres">
      <dgm:prSet presAssocID="{D4DA3F4D-7295-4201-8CF3-C0C1C3FC8272}" presName="parTransTwo" presStyleCnt="0"/>
      <dgm:spPr/>
      <dgm:t>
        <a:bodyPr/>
        <a:lstStyle/>
        <a:p>
          <a:endParaRPr lang="en-US"/>
        </a:p>
      </dgm:t>
    </dgm:pt>
    <dgm:pt modelId="{F6FA097D-6237-496D-AC30-3BBB48730A72}" type="pres">
      <dgm:prSet presAssocID="{D4DA3F4D-7295-4201-8CF3-C0C1C3FC8272}" presName="horzTwo" presStyleCnt="0"/>
      <dgm:spPr/>
      <dgm:t>
        <a:bodyPr/>
        <a:lstStyle/>
        <a:p>
          <a:endParaRPr lang="en-US"/>
        </a:p>
      </dgm:t>
    </dgm:pt>
    <dgm:pt modelId="{793E698F-BF82-4425-A9B9-BA84622AE809}" type="pres">
      <dgm:prSet presAssocID="{A0F28CA2-A3DB-4AFC-B272-6DC5679792A1}" presName="vertThree" presStyleCnt="0"/>
      <dgm:spPr/>
      <dgm:t>
        <a:bodyPr/>
        <a:lstStyle/>
        <a:p>
          <a:endParaRPr lang="en-US"/>
        </a:p>
      </dgm:t>
    </dgm:pt>
    <dgm:pt modelId="{4701BEDB-E16B-4962-97CE-457877175CF1}" type="pres">
      <dgm:prSet presAssocID="{A0F28CA2-A3DB-4AFC-B272-6DC5679792A1}" presName="txThree" presStyleLbl="node3" presStyleIdx="0" presStyleCnt="8">
        <dgm:presLayoutVars>
          <dgm:chPref val="3"/>
        </dgm:presLayoutVars>
      </dgm:prSet>
      <dgm:spPr/>
      <dgm:t>
        <a:bodyPr/>
        <a:lstStyle/>
        <a:p>
          <a:endParaRPr lang="en-US"/>
        </a:p>
      </dgm:t>
    </dgm:pt>
    <dgm:pt modelId="{3EC8551F-C0A8-4C9B-8599-24315054EF84}" type="pres">
      <dgm:prSet presAssocID="{A0F28CA2-A3DB-4AFC-B272-6DC5679792A1}" presName="horzThree" presStyleCnt="0"/>
      <dgm:spPr/>
      <dgm:t>
        <a:bodyPr/>
        <a:lstStyle/>
        <a:p>
          <a:endParaRPr lang="en-US"/>
        </a:p>
      </dgm:t>
    </dgm:pt>
    <dgm:pt modelId="{3FEE2282-ED01-4CE1-AF80-E1B05D0829C7}" type="pres">
      <dgm:prSet presAssocID="{642A9489-EEFA-413E-8FE3-C2305CE27197}" presName="sibSpaceThree" presStyleCnt="0"/>
      <dgm:spPr/>
      <dgm:t>
        <a:bodyPr/>
        <a:lstStyle/>
        <a:p>
          <a:endParaRPr lang="en-US"/>
        </a:p>
      </dgm:t>
    </dgm:pt>
    <dgm:pt modelId="{6F8679DE-3C46-485B-A659-07B5DA0E18D7}" type="pres">
      <dgm:prSet presAssocID="{A9AEA7B0-9211-44E8-97D1-321DC2A7F897}" presName="vertThree" presStyleCnt="0"/>
      <dgm:spPr/>
      <dgm:t>
        <a:bodyPr/>
        <a:lstStyle/>
        <a:p>
          <a:endParaRPr lang="en-US"/>
        </a:p>
      </dgm:t>
    </dgm:pt>
    <dgm:pt modelId="{F8943044-B58A-40E0-B25D-5171C39FCA36}" type="pres">
      <dgm:prSet presAssocID="{A9AEA7B0-9211-44E8-97D1-321DC2A7F897}" presName="txThree" presStyleLbl="node3" presStyleIdx="1" presStyleCnt="8">
        <dgm:presLayoutVars>
          <dgm:chPref val="3"/>
        </dgm:presLayoutVars>
      </dgm:prSet>
      <dgm:spPr/>
      <dgm:t>
        <a:bodyPr/>
        <a:lstStyle/>
        <a:p>
          <a:endParaRPr lang="en-US"/>
        </a:p>
      </dgm:t>
    </dgm:pt>
    <dgm:pt modelId="{74B5CA06-090F-4D36-A812-5AD5FB64E396}" type="pres">
      <dgm:prSet presAssocID="{A9AEA7B0-9211-44E8-97D1-321DC2A7F897}" presName="horzThree" presStyleCnt="0"/>
      <dgm:spPr/>
      <dgm:t>
        <a:bodyPr/>
        <a:lstStyle/>
        <a:p>
          <a:endParaRPr lang="en-US"/>
        </a:p>
      </dgm:t>
    </dgm:pt>
    <dgm:pt modelId="{5473EF9D-1CD0-4728-84C9-CF9B84AB4577}" type="pres">
      <dgm:prSet presAssocID="{10887905-F4D6-473C-A91C-65862F03B1E6}" presName="sibSpaceThree" presStyleCnt="0"/>
      <dgm:spPr/>
      <dgm:t>
        <a:bodyPr/>
        <a:lstStyle/>
        <a:p>
          <a:endParaRPr lang="en-US"/>
        </a:p>
      </dgm:t>
    </dgm:pt>
    <dgm:pt modelId="{C72FE0D3-8286-4695-87A1-35358DB9BEF5}" type="pres">
      <dgm:prSet presAssocID="{BD1379A4-5367-424B-8CC7-14A21F83155A}" presName="vertThree" presStyleCnt="0"/>
      <dgm:spPr/>
      <dgm:t>
        <a:bodyPr/>
        <a:lstStyle/>
        <a:p>
          <a:endParaRPr lang="en-US"/>
        </a:p>
      </dgm:t>
    </dgm:pt>
    <dgm:pt modelId="{9BD17F93-E592-43B5-BE92-2FE85D159128}" type="pres">
      <dgm:prSet presAssocID="{BD1379A4-5367-424B-8CC7-14A21F83155A}" presName="txThree" presStyleLbl="node3" presStyleIdx="2" presStyleCnt="8">
        <dgm:presLayoutVars>
          <dgm:chPref val="3"/>
        </dgm:presLayoutVars>
      </dgm:prSet>
      <dgm:spPr/>
      <dgm:t>
        <a:bodyPr/>
        <a:lstStyle/>
        <a:p>
          <a:endParaRPr lang="en-US"/>
        </a:p>
      </dgm:t>
    </dgm:pt>
    <dgm:pt modelId="{B1F12490-198F-4D3D-9273-BD5C64FF1688}" type="pres">
      <dgm:prSet presAssocID="{BD1379A4-5367-424B-8CC7-14A21F83155A}" presName="horzThree" presStyleCnt="0"/>
      <dgm:spPr/>
      <dgm:t>
        <a:bodyPr/>
        <a:lstStyle/>
        <a:p>
          <a:endParaRPr lang="en-US"/>
        </a:p>
      </dgm:t>
    </dgm:pt>
    <dgm:pt modelId="{4B6CDFD8-8B6E-4F1F-9750-FCD9300EB585}" type="pres">
      <dgm:prSet presAssocID="{27FEFCB8-3F5F-427E-9178-EC6ED960AB40}" presName="sibSpaceTwo" presStyleCnt="0"/>
      <dgm:spPr/>
      <dgm:t>
        <a:bodyPr/>
        <a:lstStyle/>
        <a:p>
          <a:endParaRPr lang="en-US"/>
        </a:p>
      </dgm:t>
    </dgm:pt>
    <dgm:pt modelId="{D3EE2BDD-55D2-4700-897C-60A33BFE1FEA}" type="pres">
      <dgm:prSet presAssocID="{C87AC90F-5C2E-45B1-8DEB-7E1961C92363}" presName="vertTwo" presStyleCnt="0"/>
      <dgm:spPr/>
      <dgm:t>
        <a:bodyPr/>
        <a:lstStyle/>
        <a:p>
          <a:endParaRPr lang="en-US"/>
        </a:p>
      </dgm:t>
    </dgm:pt>
    <dgm:pt modelId="{09A5539A-E57A-40ED-9219-9E1A1B29EE67}" type="pres">
      <dgm:prSet presAssocID="{C87AC90F-5C2E-45B1-8DEB-7E1961C92363}" presName="txTwo" presStyleLbl="node2" presStyleIdx="1" presStyleCnt="3">
        <dgm:presLayoutVars>
          <dgm:chPref val="3"/>
        </dgm:presLayoutVars>
      </dgm:prSet>
      <dgm:spPr/>
      <dgm:t>
        <a:bodyPr/>
        <a:lstStyle/>
        <a:p>
          <a:endParaRPr lang="en-US"/>
        </a:p>
      </dgm:t>
    </dgm:pt>
    <dgm:pt modelId="{967DB953-7923-4865-BCE8-88E12CB5501C}" type="pres">
      <dgm:prSet presAssocID="{C87AC90F-5C2E-45B1-8DEB-7E1961C92363}" presName="parTransTwo" presStyleCnt="0"/>
      <dgm:spPr/>
      <dgm:t>
        <a:bodyPr/>
        <a:lstStyle/>
        <a:p>
          <a:endParaRPr lang="en-US"/>
        </a:p>
      </dgm:t>
    </dgm:pt>
    <dgm:pt modelId="{E6341143-CBBB-4D92-9EA0-8DE2F1904852}" type="pres">
      <dgm:prSet presAssocID="{C87AC90F-5C2E-45B1-8DEB-7E1961C92363}" presName="horzTwo" presStyleCnt="0"/>
      <dgm:spPr/>
      <dgm:t>
        <a:bodyPr/>
        <a:lstStyle/>
        <a:p>
          <a:endParaRPr lang="en-US"/>
        </a:p>
      </dgm:t>
    </dgm:pt>
    <dgm:pt modelId="{E242439A-6C87-49EF-8E2F-7ACD9C3E2B44}" type="pres">
      <dgm:prSet presAssocID="{D772D67C-5F5D-499D-84DB-9514670B44E5}" presName="vertThree" presStyleCnt="0"/>
      <dgm:spPr/>
      <dgm:t>
        <a:bodyPr/>
        <a:lstStyle/>
        <a:p>
          <a:endParaRPr lang="en-US"/>
        </a:p>
      </dgm:t>
    </dgm:pt>
    <dgm:pt modelId="{AFE90703-4BBA-47AC-A600-676F2F62C6E7}" type="pres">
      <dgm:prSet presAssocID="{D772D67C-5F5D-499D-84DB-9514670B44E5}" presName="txThree" presStyleLbl="node3" presStyleIdx="3" presStyleCnt="8">
        <dgm:presLayoutVars>
          <dgm:chPref val="3"/>
        </dgm:presLayoutVars>
      </dgm:prSet>
      <dgm:spPr/>
      <dgm:t>
        <a:bodyPr/>
        <a:lstStyle/>
        <a:p>
          <a:endParaRPr lang="en-US"/>
        </a:p>
      </dgm:t>
    </dgm:pt>
    <dgm:pt modelId="{04C86D93-455C-44D3-97F0-EDAEF9DA7DE5}" type="pres">
      <dgm:prSet presAssocID="{D772D67C-5F5D-499D-84DB-9514670B44E5}" presName="horzThree" presStyleCnt="0"/>
      <dgm:spPr/>
      <dgm:t>
        <a:bodyPr/>
        <a:lstStyle/>
        <a:p>
          <a:endParaRPr lang="en-US"/>
        </a:p>
      </dgm:t>
    </dgm:pt>
    <dgm:pt modelId="{6CA50E9D-E348-4DE7-A298-4CED3CD4A1CC}" type="pres">
      <dgm:prSet presAssocID="{2DCA14A8-4B01-4AA9-88E4-40A26ED42192}" presName="sibSpaceThree" presStyleCnt="0"/>
      <dgm:spPr/>
      <dgm:t>
        <a:bodyPr/>
        <a:lstStyle/>
        <a:p>
          <a:endParaRPr lang="en-US"/>
        </a:p>
      </dgm:t>
    </dgm:pt>
    <dgm:pt modelId="{9D4C9F2C-0D4A-4845-B3C7-DF55C7DB6073}" type="pres">
      <dgm:prSet presAssocID="{B65CE923-72C8-4CB9-9DC0-DB0F2FA5A5E0}" presName="vertThree" presStyleCnt="0"/>
      <dgm:spPr/>
      <dgm:t>
        <a:bodyPr/>
        <a:lstStyle/>
        <a:p>
          <a:endParaRPr lang="en-US"/>
        </a:p>
      </dgm:t>
    </dgm:pt>
    <dgm:pt modelId="{97AE2749-3B94-455D-A3C4-FD828B44D5E5}" type="pres">
      <dgm:prSet presAssocID="{B65CE923-72C8-4CB9-9DC0-DB0F2FA5A5E0}" presName="txThree" presStyleLbl="node3" presStyleIdx="4" presStyleCnt="8">
        <dgm:presLayoutVars>
          <dgm:chPref val="3"/>
        </dgm:presLayoutVars>
      </dgm:prSet>
      <dgm:spPr/>
      <dgm:t>
        <a:bodyPr/>
        <a:lstStyle/>
        <a:p>
          <a:endParaRPr lang="en-US"/>
        </a:p>
      </dgm:t>
    </dgm:pt>
    <dgm:pt modelId="{F4FAF6F3-5994-4986-9A33-B4C6531511BD}" type="pres">
      <dgm:prSet presAssocID="{B65CE923-72C8-4CB9-9DC0-DB0F2FA5A5E0}" presName="horzThree" presStyleCnt="0"/>
      <dgm:spPr/>
      <dgm:t>
        <a:bodyPr/>
        <a:lstStyle/>
        <a:p>
          <a:endParaRPr lang="en-US"/>
        </a:p>
      </dgm:t>
    </dgm:pt>
    <dgm:pt modelId="{7C94439D-7759-402A-ADFA-C9BF3832A7A3}" type="pres">
      <dgm:prSet presAssocID="{02421B3E-FE87-4B64-903B-63FAEDFCEE00}" presName="sibSpaceTwo" presStyleCnt="0"/>
      <dgm:spPr/>
      <dgm:t>
        <a:bodyPr/>
        <a:lstStyle/>
        <a:p>
          <a:endParaRPr lang="en-US"/>
        </a:p>
      </dgm:t>
    </dgm:pt>
    <dgm:pt modelId="{EF69A85D-B485-4717-973C-64461F8AC594}" type="pres">
      <dgm:prSet presAssocID="{259E6580-96A4-4D7E-BECB-57B2B90CD65D}" presName="vertTwo" presStyleCnt="0"/>
      <dgm:spPr/>
      <dgm:t>
        <a:bodyPr/>
        <a:lstStyle/>
        <a:p>
          <a:endParaRPr lang="en-US"/>
        </a:p>
      </dgm:t>
    </dgm:pt>
    <dgm:pt modelId="{EE220CE6-C259-40CC-B82B-8425C1E39B3B}" type="pres">
      <dgm:prSet presAssocID="{259E6580-96A4-4D7E-BECB-57B2B90CD65D}" presName="txTwo" presStyleLbl="node2" presStyleIdx="2" presStyleCnt="3">
        <dgm:presLayoutVars>
          <dgm:chPref val="3"/>
        </dgm:presLayoutVars>
      </dgm:prSet>
      <dgm:spPr/>
      <dgm:t>
        <a:bodyPr/>
        <a:lstStyle/>
        <a:p>
          <a:endParaRPr lang="en-US"/>
        </a:p>
      </dgm:t>
    </dgm:pt>
    <dgm:pt modelId="{130419DD-1C99-453D-91AD-8AF750D9DDB5}" type="pres">
      <dgm:prSet presAssocID="{259E6580-96A4-4D7E-BECB-57B2B90CD65D}" presName="parTransTwo" presStyleCnt="0"/>
      <dgm:spPr/>
      <dgm:t>
        <a:bodyPr/>
        <a:lstStyle/>
        <a:p>
          <a:endParaRPr lang="en-US"/>
        </a:p>
      </dgm:t>
    </dgm:pt>
    <dgm:pt modelId="{28791A04-87DD-4AC7-AF18-07E623C98425}" type="pres">
      <dgm:prSet presAssocID="{259E6580-96A4-4D7E-BECB-57B2B90CD65D}" presName="horzTwo" presStyleCnt="0"/>
      <dgm:spPr/>
      <dgm:t>
        <a:bodyPr/>
        <a:lstStyle/>
        <a:p>
          <a:endParaRPr lang="en-US"/>
        </a:p>
      </dgm:t>
    </dgm:pt>
    <dgm:pt modelId="{ADDBDF15-25AF-451F-BDF8-260ABB6D689E}" type="pres">
      <dgm:prSet presAssocID="{EB93E767-1C37-4EF1-BD4C-606270F1240A}" presName="vertThree" presStyleCnt="0"/>
      <dgm:spPr/>
      <dgm:t>
        <a:bodyPr/>
        <a:lstStyle/>
        <a:p>
          <a:endParaRPr lang="en-US"/>
        </a:p>
      </dgm:t>
    </dgm:pt>
    <dgm:pt modelId="{1ACB0A6B-72E0-4128-834A-2FE985082991}" type="pres">
      <dgm:prSet presAssocID="{EB93E767-1C37-4EF1-BD4C-606270F1240A}" presName="txThree" presStyleLbl="node3" presStyleIdx="5" presStyleCnt="8">
        <dgm:presLayoutVars>
          <dgm:chPref val="3"/>
        </dgm:presLayoutVars>
      </dgm:prSet>
      <dgm:spPr/>
      <dgm:t>
        <a:bodyPr/>
        <a:lstStyle/>
        <a:p>
          <a:endParaRPr lang="en-US"/>
        </a:p>
      </dgm:t>
    </dgm:pt>
    <dgm:pt modelId="{18189E23-8F76-4872-9D02-3187054445B7}" type="pres">
      <dgm:prSet presAssocID="{EB93E767-1C37-4EF1-BD4C-606270F1240A}" presName="horzThree" presStyleCnt="0"/>
      <dgm:spPr/>
      <dgm:t>
        <a:bodyPr/>
        <a:lstStyle/>
        <a:p>
          <a:endParaRPr lang="en-US"/>
        </a:p>
      </dgm:t>
    </dgm:pt>
    <dgm:pt modelId="{B57FAD8D-9937-4AA6-895E-AA2B1B72FC49}" type="pres">
      <dgm:prSet presAssocID="{D8952597-0EFB-447A-9C43-BE589C489C69}" presName="sibSpaceThree" presStyleCnt="0"/>
      <dgm:spPr/>
      <dgm:t>
        <a:bodyPr/>
        <a:lstStyle/>
        <a:p>
          <a:endParaRPr lang="en-US"/>
        </a:p>
      </dgm:t>
    </dgm:pt>
    <dgm:pt modelId="{51845A5E-2AA6-40C6-A2FE-1A73A9DDB82A}" type="pres">
      <dgm:prSet presAssocID="{06D5F995-5DDC-4079-B461-2B907C9B77E0}" presName="vertThree" presStyleCnt="0"/>
      <dgm:spPr/>
      <dgm:t>
        <a:bodyPr/>
        <a:lstStyle/>
        <a:p>
          <a:endParaRPr lang="en-US"/>
        </a:p>
      </dgm:t>
    </dgm:pt>
    <dgm:pt modelId="{AB2B563D-C3EE-4093-AA1E-FD55DE1945E8}" type="pres">
      <dgm:prSet presAssocID="{06D5F995-5DDC-4079-B461-2B907C9B77E0}" presName="txThree" presStyleLbl="node3" presStyleIdx="6" presStyleCnt="8">
        <dgm:presLayoutVars>
          <dgm:chPref val="3"/>
        </dgm:presLayoutVars>
      </dgm:prSet>
      <dgm:spPr/>
      <dgm:t>
        <a:bodyPr/>
        <a:lstStyle/>
        <a:p>
          <a:endParaRPr lang="en-US"/>
        </a:p>
      </dgm:t>
    </dgm:pt>
    <dgm:pt modelId="{9856A58C-A26D-49DE-8585-B589DCA907B0}" type="pres">
      <dgm:prSet presAssocID="{06D5F995-5DDC-4079-B461-2B907C9B77E0}" presName="horzThree" presStyleCnt="0"/>
      <dgm:spPr/>
      <dgm:t>
        <a:bodyPr/>
        <a:lstStyle/>
        <a:p>
          <a:endParaRPr lang="en-US"/>
        </a:p>
      </dgm:t>
    </dgm:pt>
    <dgm:pt modelId="{4959D89E-42B6-4D00-BFA9-A4D95B7B816C}" type="pres">
      <dgm:prSet presAssocID="{9ADCD872-67FC-413A-9885-0B5C85D1E591}" presName="sibSpaceThree" presStyleCnt="0"/>
      <dgm:spPr/>
      <dgm:t>
        <a:bodyPr/>
        <a:lstStyle/>
        <a:p>
          <a:endParaRPr lang="en-US"/>
        </a:p>
      </dgm:t>
    </dgm:pt>
    <dgm:pt modelId="{A563554F-0213-462A-91FB-F742716A2256}" type="pres">
      <dgm:prSet presAssocID="{7AB1CAC3-B976-46F8-82EC-D064D959B6B5}" presName="vertThree" presStyleCnt="0"/>
      <dgm:spPr/>
      <dgm:t>
        <a:bodyPr/>
        <a:lstStyle/>
        <a:p>
          <a:endParaRPr lang="en-US"/>
        </a:p>
      </dgm:t>
    </dgm:pt>
    <dgm:pt modelId="{8A7B7A98-4821-4D00-A6CF-8BF3F2395F22}" type="pres">
      <dgm:prSet presAssocID="{7AB1CAC3-B976-46F8-82EC-D064D959B6B5}" presName="txThree" presStyleLbl="node3" presStyleIdx="7" presStyleCnt="8">
        <dgm:presLayoutVars>
          <dgm:chPref val="3"/>
        </dgm:presLayoutVars>
      </dgm:prSet>
      <dgm:spPr/>
      <dgm:t>
        <a:bodyPr/>
        <a:lstStyle/>
        <a:p>
          <a:endParaRPr lang="en-US"/>
        </a:p>
      </dgm:t>
    </dgm:pt>
    <dgm:pt modelId="{C8AA6E52-7458-4E60-B97F-B7D811FF12F7}" type="pres">
      <dgm:prSet presAssocID="{7AB1CAC3-B976-46F8-82EC-D064D959B6B5}" presName="horzThree" presStyleCnt="0"/>
      <dgm:spPr/>
      <dgm:t>
        <a:bodyPr/>
        <a:lstStyle/>
        <a:p>
          <a:endParaRPr lang="en-US"/>
        </a:p>
      </dgm:t>
    </dgm:pt>
  </dgm:ptLst>
  <dgm:cxnLst>
    <dgm:cxn modelId="{D1CB1005-A737-6340-A866-6B6CCC220299}" type="presOf" srcId="{7AB1CAC3-B976-46F8-82EC-D064D959B6B5}" destId="{8A7B7A98-4821-4D00-A6CF-8BF3F2395F22}" srcOrd="0" destOrd="0" presId="urn:microsoft.com/office/officeart/2005/8/layout/hierarchy4"/>
    <dgm:cxn modelId="{1DC64792-DB96-4141-B554-DFBE067B90C3}" type="presOf" srcId="{B65CE923-72C8-4CB9-9DC0-DB0F2FA5A5E0}" destId="{97AE2749-3B94-455D-A3C4-FD828B44D5E5}" srcOrd="0" destOrd="0" presId="urn:microsoft.com/office/officeart/2005/8/layout/hierarchy4"/>
    <dgm:cxn modelId="{892F9A44-1D4D-464B-B8D1-91E74C177A76}" srcId="{C87AC90F-5C2E-45B1-8DEB-7E1961C92363}" destId="{B65CE923-72C8-4CB9-9DC0-DB0F2FA5A5E0}" srcOrd="1" destOrd="0" parTransId="{59589F79-4DDB-4AD1-BC50-28D61A7EEE86}" sibTransId="{E5C71514-C3A5-47CE-AA9C-569FAA9824BC}"/>
    <dgm:cxn modelId="{941DF463-3DB6-406E-9062-C26AE1D2B7B2}" srcId="{75528345-B79B-42B6-8229-F3C4C0B179F7}" destId="{259E6580-96A4-4D7E-BECB-57B2B90CD65D}" srcOrd="2" destOrd="0" parTransId="{0C0FB25E-3C5D-4861-A0D6-F9B174ABF9DA}" sibTransId="{ED276536-B507-41F5-977A-927B015D56E6}"/>
    <dgm:cxn modelId="{A6276E25-FED2-6643-A686-2F585E627F19}" type="presOf" srcId="{A9AEA7B0-9211-44E8-97D1-321DC2A7F897}" destId="{F8943044-B58A-40E0-B25D-5171C39FCA36}" srcOrd="0" destOrd="0" presId="urn:microsoft.com/office/officeart/2005/8/layout/hierarchy4"/>
    <dgm:cxn modelId="{323D7DA3-57DA-49AD-B483-C7D4C29B7670}" srcId="{CA39C373-8FE1-4598-8BEE-81D7365E88B7}" destId="{75528345-B79B-42B6-8229-F3C4C0B179F7}" srcOrd="0" destOrd="0" parTransId="{AA97573D-C4CF-4D72-9B03-7DA214FAE17F}" sibTransId="{9E8A0541-AAB2-45CB-98D3-1F07684BC3BA}"/>
    <dgm:cxn modelId="{E7E13289-4860-FD4F-8159-E5872D22C796}" type="presOf" srcId="{75528345-B79B-42B6-8229-F3C4C0B179F7}" destId="{ADEC734E-907C-46E8-8F34-B3212C1EA81D}" srcOrd="0" destOrd="0" presId="urn:microsoft.com/office/officeart/2005/8/layout/hierarchy4"/>
    <dgm:cxn modelId="{C01AAE08-B1B6-47F4-98A5-825D3C850A85}" srcId="{259E6580-96A4-4D7E-BECB-57B2B90CD65D}" destId="{EB93E767-1C37-4EF1-BD4C-606270F1240A}" srcOrd="0" destOrd="0" parTransId="{3D083FAF-A9C5-4117-B487-8F8FEFA78351}" sibTransId="{D8952597-0EFB-447A-9C43-BE589C489C69}"/>
    <dgm:cxn modelId="{F43FE847-92AB-1E44-A6EC-3AA31D32C977}" type="presOf" srcId="{D772D67C-5F5D-499D-84DB-9514670B44E5}" destId="{AFE90703-4BBA-47AC-A600-676F2F62C6E7}" srcOrd="0" destOrd="0" presId="urn:microsoft.com/office/officeart/2005/8/layout/hierarchy4"/>
    <dgm:cxn modelId="{DFF4089C-8587-1742-90A7-EE6B49668247}" type="presOf" srcId="{A0F28CA2-A3DB-4AFC-B272-6DC5679792A1}" destId="{4701BEDB-E16B-4962-97CE-457877175CF1}" srcOrd="0" destOrd="0" presId="urn:microsoft.com/office/officeart/2005/8/layout/hierarchy4"/>
    <dgm:cxn modelId="{BD6461A0-86D9-EC40-8E58-944E2A9791F0}" type="presOf" srcId="{D4DA3F4D-7295-4201-8CF3-C0C1C3FC8272}" destId="{E20D1D9D-5D6A-441F-9AB2-0D8835BFE076}" srcOrd="0" destOrd="0" presId="urn:microsoft.com/office/officeart/2005/8/layout/hierarchy4"/>
    <dgm:cxn modelId="{CEE542C1-D24A-4CAA-B89A-976286151EFE}" srcId="{C87AC90F-5C2E-45B1-8DEB-7E1961C92363}" destId="{D772D67C-5F5D-499D-84DB-9514670B44E5}" srcOrd="0" destOrd="0" parTransId="{84F651DD-1959-46F9-A100-E5D5D7763D29}" sibTransId="{2DCA14A8-4B01-4AA9-88E4-40A26ED42192}"/>
    <dgm:cxn modelId="{66208711-BA50-471D-A547-AAC71AD63516}" srcId="{259E6580-96A4-4D7E-BECB-57B2B90CD65D}" destId="{7AB1CAC3-B976-46F8-82EC-D064D959B6B5}" srcOrd="2" destOrd="0" parTransId="{D3C7AF8C-D9CA-47D6-BFCC-89D035CC13DD}" sibTransId="{8DB081A6-A06B-4D48-A26E-0375A5B1ACA4}"/>
    <dgm:cxn modelId="{5A3013BA-CC72-1744-BAA5-1562E62BA1D4}" type="presOf" srcId="{06D5F995-5DDC-4079-B461-2B907C9B77E0}" destId="{AB2B563D-C3EE-4093-AA1E-FD55DE1945E8}" srcOrd="0" destOrd="0" presId="urn:microsoft.com/office/officeart/2005/8/layout/hierarchy4"/>
    <dgm:cxn modelId="{6B65A4BF-8932-4DBD-9F10-F4B31D5AB770}" srcId="{D4DA3F4D-7295-4201-8CF3-C0C1C3FC8272}" destId="{BD1379A4-5367-424B-8CC7-14A21F83155A}" srcOrd="2" destOrd="0" parTransId="{48B5BA03-6628-4184-A53F-2C17102EBBF5}" sibTransId="{40F5AAC0-88FF-4B7B-ACDC-EBC48070933C}"/>
    <dgm:cxn modelId="{F49F6522-686E-384E-A34A-F2309CAA2D83}" type="presOf" srcId="{EB93E767-1C37-4EF1-BD4C-606270F1240A}" destId="{1ACB0A6B-72E0-4128-834A-2FE985082991}" srcOrd="0" destOrd="0" presId="urn:microsoft.com/office/officeart/2005/8/layout/hierarchy4"/>
    <dgm:cxn modelId="{BE6F85A1-B8EE-EE46-8A05-EBF97CAF8481}" type="presOf" srcId="{CA39C373-8FE1-4598-8BEE-81D7365E88B7}" destId="{9E120815-8F00-484D-92E2-35B8A87AB197}" srcOrd="0" destOrd="0" presId="urn:microsoft.com/office/officeart/2005/8/layout/hierarchy4"/>
    <dgm:cxn modelId="{E96F1D0E-55EF-482D-BCA9-A85E94A523E2}" srcId="{75528345-B79B-42B6-8229-F3C4C0B179F7}" destId="{C87AC90F-5C2E-45B1-8DEB-7E1961C92363}" srcOrd="1" destOrd="0" parTransId="{E8FAA5B6-673A-4FB3-AE7A-326CAA62AF1F}" sibTransId="{02421B3E-FE87-4B64-903B-63FAEDFCEE00}"/>
    <dgm:cxn modelId="{4A4CFE16-CDBF-482B-8203-D7192E9147FB}" srcId="{75528345-B79B-42B6-8229-F3C4C0B179F7}" destId="{D4DA3F4D-7295-4201-8CF3-C0C1C3FC8272}" srcOrd="0" destOrd="0" parTransId="{4D95214B-C3C5-4748-AB20-717EF34249AE}" sibTransId="{27FEFCB8-3F5F-427E-9178-EC6ED960AB40}"/>
    <dgm:cxn modelId="{C1B72E70-8D83-F646-ABD7-032471D32E90}" type="presOf" srcId="{BD1379A4-5367-424B-8CC7-14A21F83155A}" destId="{9BD17F93-E592-43B5-BE92-2FE85D159128}" srcOrd="0" destOrd="0" presId="urn:microsoft.com/office/officeart/2005/8/layout/hierarchy4"/>
    <dgm:cxn modelId="{7053B983-37BA-4FC4-965F-CBF49116CB0D}" srcId="{D4DA3F4D-7295-4201-8CF3-C0C1C3FC8272}" destId="{A0F28CA2-A3DB-4AFC-B272-6DC5679792A1}" srcOrd="0" destOrd="0" parTransId="{92DCB14B-5B25-4723-9F00-9A92AB15411B}" sibTransId="{642A9489-EEFA-413E-8FE3-C2305CE27197}"/>
    <dgm:cxn modelId="{00C292E8-11AE-4A25-AE2B-AC6E84A87F5A}" srcId="{D4DA3F4D-7295-4201-8CF3-C0C1C3FC8272}" destId="{A9AEA7B0-9211-44E8-97D1-321DC2A7F897}" srcOrd="1" destOrd="0" parTransId="{E1E656B5-B3ED-422A-A41E-68A56BF6A3B8}" sibTransId="{10887905-F4D6-473C-A91C-65862F03B1E6}"/>
    <dgm:cxn modelId="{E78DE2A9-866F-244E-B4D4-56591D956E30}" type="presOf" srcId="{259E6580-96A4-4D7E-BECB-57B2B90CD65D}" destId="{EE220CE6-C259-40CC-B82B-8425C1E39B3B}" srcOrd="0" destOrd="0" presId="urn:microsoft.com/office/officeart/2005/8/layout/hierarchy4"/>
    <dgm:cxn modelId="{CFC4FF4F-E2FC-42B4-A909-F8A04A6C08A0}" srcId="{259E6580-96A4-4D7E-BECB-57B2B90CD65D}" destId="{06D5F995-5DDC-4079-B461-2B907C9B77E0}" srcOrd="1" destOrd="0" parTransId="{5554D411-CF27-47DE-A16F-8240390DC486}" sibTransId="{9ADCD872-67FC-413A-9885-0B5C85D1E591}"/>
    <dgm:cxn modelId="{2276595B-412F-D745-906D-4E62CAA78E8B}" type="presOf" srcId="{C87AC90F-5C2E-45B1-8DEB-7E1961C92363}" destId="{09A5539A-E57A-40ED-9219-9E1A1B29EE67}" srcOrd="0" destOrd="0" presId="urn:microsoft.com/office/officeart/2005/8/layout/hierarchy4"/>
    <dgm:cxn modelId="{80F124C5-DC08-DD45-BE35-FF85935634E4}" type="presParOf" srcId="{9E120815-8F00-484D-92E2-35B8A87AB197}" destId="{6C791C09-5633-4453-8515-5C1BD2B90C80}" srcOrd="0" destOrd="0" presId="urn:microsoft.com/office/officeart/2005/8/layout/hierarchy4"/>
    <dgm:cxn modelId="{E001475B-0048-6C4A-9BFB-1CEB833E0686}" type="presParOf" srcId="{6C791C09-5633-4453-8515-5C1BD2B90C80}" destId="{ADEC734E-907C-46E8-8F34-B3212C1EA81D}" srcOrd="0" destOrd="0" presId="urn:microsoft.com/office/officeart/2005/8/layout/hierarchy4"/>
    <dgm:cxn modelId="{FACCD024-AA66-8F45-B289-DE36E0654C83}" type="presParOf" srcId="{6C791C09-5633-4453-8515-5C1BD2B90C80}" destId="{A5309E0C-5617-4281-A5A2-281F15D40C78}" srcOrd="1" destOrd="0" presId="urn:microsoft.com/office/officeart/2005/8/layout/hierarchy4"/>
    <dgm:cxn modelId="{B97E8395-9095-9147-A1DC-A27431CB38A5}" type="presParOf" srcId="{6C791C09-5633-4453-8515-5C1BD2B90C80}" destId="{DAC41E2B-0D62-413F-BB95-241687225DC1}" srcOrd="2" destOrd="0" presId="urn:microsoft.com/office/officeart/2005/8/layout/hierarchy4"/>
    <dgm:cxn modelId="{87BCC874-4458-0741-86A1-45D12356B11C}" type="presParOf" srcId="{DAC41E2B-0D62-413F-BB95-241687225DC1}" destId="{E138276B-E35D-40F2-8B7D-CEE6F0995A1D}" srcOrd="0" destOrd="0" presId="urn:microsoft.com/office/officeart/2005/8/layout/hierarchy4"/>
    <dgm:cxn modelId="{B82B28E5-375A-2941-92E9-FFEF568DC6A9}" type="presParOf" srcId="{E138276B-E35D-40F2-8B7D-CEE6F0995A1D}" destId="{E20D1D9D-5D6A-441F-9AB2-0D8835BFE076}" srcOrd="0" destOrd="0" presId="urn:microsoft.com/office/officeart/2005/8/layout/hierarchy4"/>
    <dgm:cxn modelId="{E5FAC431-2F90-574D-974A-1B109CC688BC}" type="presParOf" srcId="{E138276B-E35D-40F2-8B7D-CEE6F0995A1D}" destId="{A2D2CC78-5A19-4067-93EC-A0754B234F04}" srcOrd="1" destOrd="0" presId="urn:microsoft.com/office/officeart/2005/8/layout/hierarchy4"/>
    <dgm:cxn modelId="{4F983132-17CC-2E42-9897-FC7F2092C4B0}" type="presParOf" srcId="{E138276B-E35D-40F2-8B7D-CEE6F0995A1D}" destId="{F6FA097D-6237-496D-AC30-3BBB48730A72}" srcOrd="2" destOrd="0" presId="urn:microsoft.com/office/officeart/2005/8/layout/hierarchy4"/>
    <dgm:cxn modelId="{3D1987EF-03E7-BD43-A317-DACDC467A336}" type="presParOf" srcId="{F6FA097D-6237-496D-AC30-3BBB48730A72}" destId="{793E698F-BF82-4425-A9B9-BA84622AE809}" srcOrd="0" destOrd="0" presId="urn:microsoft.com/office/officeart/2005/8/layout/hierarchy4"/>
    <dgm:cxn modelId="{96D52A6A-5484-9444-92DD-651D4A210A0C}" type="presParOf" srcId="{793E698F-BF82-4425-A9B9-BA84622AE809}" destId="{4701BEDB-E16B-4962-97CE-457877175CF1}" srcOrd="0" destOrd="0" presId="urn:microsoft.com/office/officeart/2005/8/layout/hierarchy4"/>
    <dgm:cxn modelId="{F5E3F463-2A69-AA46-BDBB-BF622537860A}" type="presParOf" srcId="{793E698F-BF82-4425-A9B9-BA84622AE809}" destId="{3EC8551F-C0A8-4C9B-8599-24315054EF84}" srcOrd="1" destOrd="0" presId="urn:microsoft.com/office/officeart/2005/8/layout/hierarchy4"/>
    <dgm:cxn modelId="{0F522FAB-8B71-014D-8E7E-E9A4017DA6D4}" type="presParOf" srcId="{F6FA097D-6237-496D-AC30-3BBB48730A72}" destId="{3FEE2282-ED01-4CE1-AF80-E1B05D0829C7}" srcOrd="1" destOrd="0" presId="urn:microsoft.com/office/officeart/2005/8/layout/hierarchy4"/>
    <dgm:cxn modelId="{EF47FDCA-BA7D-A744-AC3C-C4CDA3766BFB}" type="presParOf" srcId="{F6FA097D-6237-496D-AC30-3BBB48730A72}" destId="{6F8679DE-3C46-485B-A659-07B5DA0E18D7}" srcOrd="2" destOrd="0" presId="urn:microsoft.com/office/officeart/2005/8/layout/hierarchy4"/>
    <dgm:cxn modelId="{9BB24F2D-FE16-8E49-AE8A-444B61B94BD2}" type="presParOf" srcId="{6F8679DE-3C46-485B-A659-07B5DA0E18D7}" destId="{F8943044-B58A-40E0-B25D-5171C39FCA36}" srcOrd="0" destOrd="0" presId="urn:microsoft.com/office/officeart/2005/8/layout/hierarchy4"/>
    <dgm:cxn modelId="{135718DD-32F3-874E-8A1B-A6D9D21B5B62}" type="presParOf" srcId="{6F8679DE-3C46-485B-A659-07B5DA0E18D7}" destId="{74B5CA06-090F-4D36-A812-5AD5FB64E396}" srcOrd="1" destOrd="0" presId="urn:microsoft.com/office/officeart/2005/8/layout/hierarchy4"/>
    <dgm:cxn modelId="{4C150A68-A127-8440-90D7-43E74ABD0A6C}" type="presParOf" srcId="{F6FA097D-6237-496D-AC30-3BBB48730A72}" destId="{5473EF9D-1CD0-4728-84C9-CF9B84AB4577}" srcOrd="3" destOrd="0" presId="urn:microsoft.com/office/officeart/2005/8/layout/hierarchy4"/>
    <dgm:cxn modelId="{B1E161C3-2130-4749-BC6D-39A38A5D2928}" type="presParOf" srcId="{F6FA097D-6237-496D-AC30-3BBB48730A72}" destId="{C72FE0D3-8286-4695-87A1-35358DB9BEF5}" srcOrd="4" destOrd="0" presId="urn:microsoft.com/office/officeart/2005/8/layout/hierarchy4"/>
    <dgm:cxn modelId="{DDB0BF1E-C156-1344-816D-E844D54D2EB5}" type="presParOf" srcId="{C72FE0D3-8286-4695-87A1-35358DB9BEF5}" destId="{9BD17F93-E592-43B5-BE92-2FE85D159128}" srcOrd="0" destOrd="0" presId="urn:microsoft.com/office/officeart/2005/8/layout/hierarchy4"/>
    <dgm:cxn modelId="{D3FA67BF-D994-844C-BCC9-CFB9E7604499}" type="presParOf" srcId="{C72FE0D3-8286-4695-87A1-35358DB9BEF5}" destId="{B1F12490-198F-4D3D-9273-BD5C64FF1688}" srcOrd="1" destOrd="0" presId="urn:microsoft.com/office/officeart/2005/8/layout/hierarchy4"/>
    <dgm:cxn modelId="{8FEBFDD6-7249-4F4E-AD4D-8F2525376677}" type="presParOf" srcId="{DAC41E2B-0D62-413F-BB95-241687225DC1}" destId="{4B6CDFD8-8B6E-4F1F-9750-FCD9300EB585}" srcOrd="1" destOrd="0" presId="urn:microsoft.com/office/officeart/2005/8/layout/hierarchy4"/>
    <dgm:cxn modelId="{AABFF831-A2E2-764F-A88E-F674D0B59620}" type="presParOf" srcId="{DAC41E2B-0D62-413F-BB95-241687225DC1}" destId="{D3EE2BDD-55D2-4700-897C-60A33BFE1FEA}" srcOrd="2" destOrd="0" presId="urn:microsoft.com/office/officeart/2005/8/layout/hierarchy4"/>
    <dgm:cxn modelId="{4D98F11F-1472-D841-8269-30219AFDE482}" type="presParOf" srcId="{D3EE2BDD-55D2-4700-897C-60A33BFE1FEA}" destId="{09A5539A-E57A-40ED-9219-9E1A1B29EE67}" srcOrd="0" destOrd="0" presId="urn:microsoft.com/office/officeart/2005/8/layout/hierarchy4"/>
    <dgm:cxn modelId="{B7576678-E543-1A4E-A34D-3F5F74A5FDC9}" type="presParOf" srcId="{D3EE2BDD-55D2-4700-897C-60A33BFE1FEA}" destId="{967DB953-7923-4865-BCE8-88E12CB5501C}" srcOrd="1" destOrd="0" presId="urn:microsoft.com/office/officeart/2005/8/layout/hierarchy4"/>
    <dgm:cxn modelId="{096D9813-2731-6C46-87F6-9001A1B602AB}" type="presParOf" srcId="{D3EE2BDD-55D2-4700-897C-60A33BFE1FEA}" destId="{E6341143-CBBB-4D92-9EA0-8DE2F1904852}" srcOrd="2" destOrd="0" presId="urn:microsoft.com/office/officeart/2005/8/layout/hierarchy4"/>
    <dgm:cxn modelId="{B8C9E08B-81CB-BB4D-9418-5FEE7521F6F9}" type="presParOf" srcId="{E6341143-CBBB-4D92-9EA0-8DE2F1904852}" destId="{E242439A-6C87-49EF-8E2F-7ACD9C3E2B44}" srcOrd="0" destOrd="0" presId="urn:microsoft.com/office/officeart/2005/8/layout/hierarchy4"/>
    <dgm:cxn modelId="{90FFC134-A602-D64E-BD54-A0FC17C36008}" type="presParOf" srcId="{E242439A-6C87-49EF-8E2F-7ACD9C3E2B44}" destId="{AFE90703-4BBA-47AC-A600-676F2F62C6E7}" srcOrd="0" destOrd="0" presId="urn:microsoft.com/office/officeart/2005/8/layout/hierarchy4"/>
    <dgm:cxn modelId="{85D64E42-8C2A-764D-9970-B97B15D4D3E7}" type="presParOf" srcId="{E242439A-6C87-49EF-8E2F-7ACD9C3E2B44}" destId="{04C86D93-455C-44D3-97F0-EDAEF9DA7DE5}" srcOrd="1" destOrd="0" presId="urn:microsoft.com/office/officeart/2005/8/layout/hierarchy4"/>
    <dgm:cxn modelId="{DE9056F4-CA76-E24A-ADD3-F0CCE479427E}" type="presParOf" srcId="{E6341143-CBBB-4D92-9EA0-8DE2F1904852}" destId="{6CA50E9D-E348-4DE7-A298-4CED3CD4A1CC}" srcOrd="1" destOrd="0" presId="urn:microsoft.com/office/officeart/2005/8/layout/hierarchy4"/>
    <dgm:cxn modelId="{1962D400-D14F-B44B-ADEF-4B9284F738E2}" type="presParOf" srcId="{E6341143-CBBB-4D92-9EA0-8DE2F1904852}" destId="{9D4C9F2C-0D4A-4845-B3C7-DF55C7DB6073}" srcOrd="2" destOrd="0" presId="urn:microsoft.com/office/officeart/2005/8/layout/hierarchy4"/>
    <dgm:cxn modelId="{E491985A-A8ED-094B-B40A-700938CB8B24}" type="presParOf" srcId="{9D4C9F2C-0D4A-4845-B3C7-DF55C7DB6073}" destId="{97AE2749-3B94-455D-A3C4-FD828B44D5E5}" srcOrd="0" destOrd="0" presId="urn:microsoft.com/office/officeart/2005/8/layout/hierarchy4"/>
    <dgm:cxn modelId="{6714ABD9-0B62-3440-9635-AB6C0F0756BD}" type="presParOf" srcId="{9D4C9F2C-0D4A-4845-B3C7-DF55C7DB6073}" destId="{F4FAF6F3-5994-4986-9A33-B4C6531511BD}" srcOrd="1" destOrd="0" presId="urn:microsoft.com/office/officeart/2005/8/layout/hierarchy4"/>
    <dgm:cxn modelId="{0BE20FC9-B30F-5F4A-BDBE-0C170072869E}" type="presParOf" srcId="{DAC41E2B-0D62-413F-BB95-241687225DC1}" destId="{7C94439D-7759-402A-ADFA-C9BF3832A7A3}" srcOrd="3" destOrd="0" presId="urn:microsoft.com/office/officeart/2005/8/layout/hierarchy4"/>
    <dgm:cxn modelId="{D9B56E25-E703-1943-80FF-D06810FAA82A}" type="presParOf" srcId="{DAC41E2B-0D62-413F-BB95-241687225DC1}" destId="{EF69A85D-B485-4717-973C-64461F8AC594}" srcOrd="4" destOrd="0" presId="urn:microsoft.com/office/officeart/2005/8/layout/hierarchy4"/>
    <dgm:cxn modelId="{E23A6553-3BDE-A348-B93E-88347D3D7116}" type="presParOf" srcId="{EF69A85D-B485-4717-973C-64461F8AC594}" destId="{EE220CE6-C259-40CC-B82B-8425C1E39B3B}" srcOrd="0" destOrd="0" presId="urn:microsoft.com/office/officeart/2005/8/layout/hierarchy4"/>
    <dgm:cxn modelId="{A5D96BA7-489D-CC45-B284-DCE665E9389F}" type="presParOf" srcId="{EF69A85D-B485-4717-973C-64461F8AC594}" destId="{130419DD-1C99-453D-91AD-8AF750D9DDB5}" srcOrd="1" destOrd="0" presId="urn:microsoft.com/office/officeart/2005/8/layout/hierarchy4"/>
    <dgm:cxn modelId="{8E96C273-B1BF-374B-8830-2311C52D7464}" type="presParOf" srcId="{EF69A85D-B485-4717-973C-64461F8AC594}" destId="{28791A04-87DD-4AC7-AF18-07E623C98425}" srcOrd="2" destOrd="0" presId="urn:microsoft.com/office/officeart/2005/8/layout/hierarchy4"/>
    <dgm:cxn modelId="{27E65A22-9AAC-294C-9192-F9C8E858142C}" type="presParOf" srcId="{28791A04-87DD-4AC7-AF18-07E623C98425}" destId="{ADDBDF15-25AF-451F-BDF8-260ABB6D689E}" srcOrd="0" destOrd="0" presId="urn:microsoft.com/office/officeart/2005/8/layout/hierarchy4"/>
    <dgm:cxn modelId="{CD6EFF39-3910-EE40-88C0-F0788D298760}" type="presParOf" srcId="{ADDBDF15-25AF-451F-BDF8-260ABB6D689E}" destId="{1ACB0A6B-72E0-4128-834A-2FE985082991}" srcOrd="0" destOrd="0" presId="urn:microsoft.com/office/officeart/2005/8/layout/hierarchy4"/>
    <dgm:cxn modelId="{DAA19764-2EE2-E54A-9F5A-817FCCF31080}" type="presParOf" srcId="{ADDBDF15-25AF-451F-BDF8-260ABB6D689E}" destId="{18189E23-8F76-4872-9D02-3187054445B7}" srcOrd="1" destOrd="0" presId="urn:microsoft.com/office/officeart/2005/8/layout/hierarchy4"/>
    <dgm:cxn modelId="{521E551E-FE70-0746-9FA5-1AE40A694273}" type="presParOf" srcId="{28791A04-87DD-4AC7-AF18-07E623C98425}" destId="{B57FAD8D-9937-4AA6-895E-AA2B1B72FC49}" srcOrd="1" destOrd="0" presId="urn:microsoft.com/office/officeart/2005/8/layout/hierarchy4"/>
    <dgm:cxn modelId="{2E5AEBCF-E06F-994E-947A-1CFA4E0976C0}" type="presParOf" srcId="{28791A04-87DD-4AC7-AF18-07E623C98425}" destId="{51845A5E-2AA6-40C6-A2FE-1A73A9DDB82A}" srcOrd="2" destOrd="0" presId="urn:microsoft.com/office/officeart/2005/8/layout/hierarchy4"/>
    <dgm:cxn modelId="{FFB0C201-8F36-D444-9B7E-88451B67D7B9}" type="presParOf" srcId="{51845A5E-2AA6-40C6-A2FE-1A73A9DDB82A}" destId="{AB2B563D-C3EE-4093-AA1E-FD55DE1945E8}" srcOrd="0" destOrd="0" presId="urn:microsoft.com/office/officeart/2005/8/layout/hierarchy4"/>
    <dgm:cxn modelId="{10C3D343-18AA-7445-A3B7-2B3AAFD0FF0F}" type="presParOf" srcId="{51845A5E-2AA6-40C6-A2FE-1A73A9DDB82A}" destId="{9856A58C-A26D-49DE-8585-B589DCA907B0}" srcOrd="1" destOrd="0" presId="urn:microsoft.com/office/officeart/2005/8/layout/hierarchy4"/>
    <dgm:cxn modelId="{8C4F38C4-91FC-A84E-81DC-239EEFE5225B}" type="presParOf" srcId="{28791A04-87DD-4AC7-AF18-07E623C98425}" destId="{4959D89E-42B6-4D00-BFA9-A4D95B7B816C}" srcOrd="3" destOrd="0" presId="urn:microsoft.com/office/officeart/2005/8/layout/hierarchy4"/>
    <dgm:cxn modelId="{FEE4CAEC-3076-B049-B2F8-6966847E050B}" type="presParOf" srcId="{28791A04-87DD-4AC7-AF18-07E623C98425}" destId="{A563554F-0213-462A-91FB-F742716A2256}" srcOrd="4" destOrd="0" presId="urn:microsoft.com/office/officeart/2005/8/layout/hierarchy4"/>
    <dgm:cxn modelId="{EA58E68F-749A-AE40-94E2-8D47F9964DF9}" type="presParOf" srcId="{A563554F-0213-462A-91FB-F742716A2256}" destId="{8A7B7A98-4821-4D00-A6CF-8BF3F2395F22}" srcOrd="0" destOrd="0" presId="urn:microsoft.com/office/officeart/2005/8/layout/hierarchy4"/>
    <dgm:cxn modelId="{230774D8-F8B7-E342-9920-CCC73E43F5A1}" type="presParOf" srcId="{A563554F-0213-462A-91FB-F742716A2256}" destId="{C8AA6E52-7458-4E60-B97F-B7D811FF12F7}"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2DE7D5-1B7B-004E-9840-168F09735E37}">
      <dsp:nvSpPr>
        <dsp:cNvPr id="0" name=""/>
        <dsp:cNvSpPr/>
      </dsp:nvSpPr>
      <dsp:spPr>
        <a:xfrm>
          <a:off x="0" y="967222"/>
          <a:ext cx="8229600" cy="2591517"/>
        </a:xfrm>
        <a:prstGeom prst="rightArrow">
          <a:avLst>
            <a:gd name="adj1" fmla="val 50000"/>
            <a:gd name="adj2" fmla="val 50000"/>
          </a:avLst>
        </a:prstGeom>
        <a:gradFill flip="none" rotWithShape="1">
          <a:gsLst>
            <a:gs pos="0">
              <a:srgbClr val="FFFF00"/>
            </a:gs>
            <a:gs pos="100000">
              <a:srgbClr val="FFFFFF"/>
            </a:gs>
          </a:gsLst>
          <a:path path="circle">
            <a:fillToRect l="100000" t="100000"/>
          </a:path>
          <a:tileRect r="-100000" b="-100000"/>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8590" tIns="148590" rIns="254000" bIns="190272" numCol="1" spcCol="1270" anchor="ctr" anchorCtr="0">
          <a:noAutofit/>
        </a:bodyPr>
        <a:lstStyle/>
        <a:p>
          <a:pPr lvl="0" algn="l" defTabSz="1733550">
            <a:lnSpc>
              <a:spcPct val="90000"/>
            </a:lnSpc>
            <a:spcBef>
              <a:spcPct val="0"/>
            </a:spcBef>
            <a:spcAft>
              <a:spcPct val="35000"/>
            </a:spcAft>
          </a:pPr>
          <a:r>
            <a:rPr lang="en-US" sz="3900" kern="1200" dirty="0" smtClean="0">
              <a:solidFill>
                <a:schemeClr val="tx2">
                  <a:lumMod val="50000"/>
                </a:schemeClr>
              </a:solidFill>
            </a:rPr>
            <a:t>Number and Operations – Base Ten</a:t>
          </a:r>
          <a:endParaRPr lang="en-US" sz="3900" kern="1200" dirty="0">
            <a:solidFill>
              <a:schemeClr val="tx2">
                <a:lumMod val="50000"/>
              </a:schemeClr>
            </a:solidFill>
          </a:endParaRPr>
        </a:p>
      </dsp:txBody>
      <dsp:txXfrm>
        <a:off x="0" y="1615101"/>
        <a:ext cx="7581721" cy="12957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2DE7D5-1B7B-004E-9840-168F09735E37}">
      <dsp:nvSpPr>
        <dsp:cNvPr id="0" name=""/>
        <dsp:cNvSpPr/>
      </dsp:nvSpPr>
      <dsp:spPr>
        <a:xfrm>
          <a:off x="0" y="0"/>
          <a:ext cx="8229600" cy="1635804"/>
        </a:xfrm>
        <a:prstGeom prst="rightArrow">
          <a:avLst>
            <a:gd name="adj1" fmla="val 50000"/>
            <a:gd name="adj2" fmla="val 50000"/>
          </a:avLst>
        </a:prstGeom>
        <a:gradFill flip="none" rotWithShape="1">
          <a:gsLst>
            <a:gs pos="0">
              <a:srgbClr val="FFFF00"/>
            </a:gs>
            <a:gs pos="100000">
              <a:srgbClr val="FFFFFF"/>
            </a:gs>
          </a:gsLst>
          <a:path path="circle">
            <a:fillToRect l="100000" t="100000"/>
          </a:path>
          <a:tileRect r="-100000" b="-100000"/>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3350" tIns="133350" rIns="254000" bIns="190272" numCol="1" spcCol="1270" anchor="ctr" anchorCtr="0">
          <a:noAutofit/>
        </a:bodyPr>
        <a:lstStyle/>
        <a:p>
          <a:pPr lvl="0" algn="l" defTabSz="1555750">
            <a:lnSpc>
              <a:spcPct val="90000"/>
            </a:lnSpc>
            <a:spcBef>
              <a:spcPct val="0"/>
            </a:spcBef>
            <a:spcAft>
              <a:spcPct val="35000"/>
            </a:spcAft>
          </a:pPr>
          <a:r>
            <a:rPr lang="en-US" sz="3500" kern="1200" dirty="0" smtClean="0">
              <a:solidFill>
                <a:schemeClr val="tx2">
                  <a:lumMod val="50000"/>
                </a:schemeClr>
              </a:solidFill>
            </a:rPr>
            <a:t>Number and Operations – Base Ten</a:t>
          </a:r>
          <a:endParaRPr lang="en-US" sz="3500" kern="1200" dirty="0">
            <a:solidFill>
              <a:schemeClr val="tx2">
                <a:lumMod val="50000"/>
              </a:schemeClr>
            </a:solidFill>
          </a:endParaRPr>
        </a:p>
      </dsp:txBody>
      <dsp:txXfrm>
        <a:off x="0" y="408951"/>
        <a:ext cx="7820649" cy="8179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014DAC-E52D-524B-81C0-E33F558E3DB3}">
      <dsp:nvSpPr>
        <dsp:cNvPr id="0" name=""/>
        <dsp:cNvSpPr/>
      </dsp:nvSpPr>
      <dsp:spPr>
        <a:xfrm>
          <a:off x="0" y="0"/>
          <a:ext cx="8229600" cy="1635804"/>
        </a:xfrm>
        <a:prstGeom prst="rightArrow">
          <a:avLst>
            <a:gd name="adj1" fmla="val 50000"/>
            <a:gd name="adj2" fmla="val 50000"/>
          </a:avLst>
        </a:prstGeom>
        <a:gradFill flip="none" rotWithShape="1">
          <a:gsLst>
            <a:gs pos="0">
              <a:srgbClr val="FFFF00"/>
            </a:gs>
            <a:gs pos="100000">
              <a:srgbClr val="FFFFFF"/>
            </a:gs>
          </a:gsLst>
          <a:path path="circle">
            <a:fillToRect l="100000" t="100000"/>
          </a:path>
          <a:tileRect r="-100000" b="-100000"/>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3350" tIns="133350" rIns="254000" bIns="190272" numCol="1" spcCol="1270" anchor="ctr" anchorCtr="0">
          <a:noAutofit/>
        </a:bodyPr>
        <a:lstStyle/>
        <a:p>
          <a:pPr lvl="0" algn="l" defTabSz="1555750">
            <a:lnSpc>
              <a:spcPct val="90000"/>
            </a:lnSpc>
            <a:spcBef>
              <a:spcPct val="0"/>
            </a:spcBef>
            <a:spcAft>
              <a:spcPct val="35000"/>
            </a:spcAft>
          </a:pPr>
          <a:r>
            <a:rPr lang="en-US" sz="3500" kern="1200" dirty="0" smtClean="0">
              <a:solidFill>
                <a:schemeClr val="tx2">
                  <a:lumMod val="50000"/>
                </a:schemeClr>
              </a:solidFill>
            </a:rPr>
            <a:t>Number and Operations – Base Ten</a:t>
          </a:r>
          <a:endParaRPr lang="en-US" sz="3500" kern="1200" dirty="0">
            <a:solidFill>
              <a:schemeClr val="tx2">
                <a:lumMod val="50000"/>
              </a:schemeClr>
            </a:solidFill>
          </a:endParaRPr>
        </a:p>
      </dsp:txBody>
      <dsp:txXfrm>
        <a:off x="0" y="408951"/>
        <a:ext cx="7820649" cy="8179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EC946E-6B39-E34F-AC2A-2986F10DF622}">
      <dsp:nvSpPr>
        <dsp:cNvPr id="0" name=""/>
        <dsp:cNvSpPr/>
      </dsp:nvSpPr>
      <dsp:spPr>
        <a:xfrm>
          <a:off x="0" y="0"/>
          <a:ext cx="8229600" cy="1635804"/>
        </a:xfrm>
        <a:prstGeom prst="rightArrow">
          <a:avLst>
            <a:gd name="adj1" fmla="val 50000"/>
            <a:gd name="adj2" fmla="val 50000"/>
          </a:avLst>
        </a:prstGeom>
        <a:gradFill flip="none" rotWithShape="1">
          <a:gsLst>
            <a:gs pos="0">
              <a:srgbClr val="FFFF00"/>
            </a:gs>
            <a:gs pos="100000">
              <a:srgbClr val="FFFFFF"/>
            </a:gs>
          </a:gsLst>
          <a:path path="circle">
            <a:fillToRect l="100000" t="100000"/>
          </a:path>
          <a:tileRect r="-100000" b="-100000"/>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3350" tIns="133350" rIns="254000" bIns="190272" numCol="1" spcCol="1270" anchor="ctr" anchorCtr="0">
          <a:noAutofit/>
        </a:bodyPr>
        <a:lstStyle/>
        <a:p>
          <a:pPr lvl="0" algn="l" defTabSz="1555750">
            <a:lnSpc>
              <a:spcPct val="90000"/>
            </a:lnSpc>
            <a:spcBef>
              <a:spcPct val="0"/>
            </a:spcBef>
            <a:spcAft>
              <a:spcPct val="35000"/>
            </a:spcAft>
          </a:pPr>
          <a:r>
            <a:rPr lang="en-US" sz="3500" kern="1200" dirty="0" smtClean="0">
              <a:solidFill>
                <a:schemeClr val="tx2">
                  <a:lumMod val="50000"/>
                </a:schemeClr>
              </a:solidFill>
            </a:rPr>
            <a:t>Number and Operations – Base Ten</a:t>
          </a:r>
          <a:endParaRPr lang="en-US" sz="3500" kern="1200" dirty="0">
            <a:solidFill>
              <a:schemeClr val="tx2">
                <a:lumMod val="50000"/>
              </a:schemeClr>
            </a:solidFill>
          </a:endParaRPr>
        </a:p>
      </dsp:txBody>
      <dsp:txXfrm>
        <a:off x="0" y="408951"/>
        <a:ext cx="7820649" cy="8179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EC734E-907C-46E8-8F34-B3212C1EA81D}">
      <dsp:nvSpPr>
        <dsp:cNvPr id="0" name=""/>
        <dsp:cNvSpPr/>
      </dsp:nvSpPr>
      <dsp:spPr>
        <a:xfrm>
          <a:off x="6164" y="0"/>
          <a:ext cx="7537635" cy="829601"/>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Module Overview</a:t>
          </a:r>
          <a:endParaRPr lang="en-US" sz="3600" kern="1200" dirty="0">
            <a:solidFill>
              <a:srgbClr val="000000"/>
            </a:solidFill>
          </a:endParaRPr>
        </a:p>
      </dsp:txBody>
      <dsp:txXfrm>
        <a:off x="30462" y="24298"/>
        <a:ext cx="7489039" cy="781005"/>
      </dsp:txXfrm>
    </dsp:sp>
    <dsp:sp modelId="{E20D1D9D-5D6A-441F-9AB2-0D8835BFE076}">
      <dsp:nvSpPr>
        <dsp:cNvPr id="0" name=""/>
        <dsp:cNvSpPr/>
      </dsp:nvSpPr>
      <dsp:spPr>
        <a:xfrm>
          <a:off x="3082" y="957593"/>
          <a:ext cx="2774656"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27380" y="981891"/>
        <a:ext cx="2726060" cy="781005"/>
      </dsp:txXfrm>
    </dsp:sp>
    <dsp:sp modelId="{4701BEDB-E16B-4962-97CE-457877175CF1}">
      <dsp:nvSpPr>
        <dsp:cNvPr id="0" name=""/>
        <dsp:cNvSpPr/>
      </dsp:nvSpPr>
      <dsp:spPr>
        <a:xfrm>
          <a:off x="308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L1</a:t>
          </a:r>
          <a:endParaRPr lang="en-US" sz="3600" kern="1200" dirty="0">
            <a:solidFill>
              <a:srgbClr val="000000"/>
            </a:solidFill>
          </a:endParaRPr>
        </a:p>
      </dsp:txBody>
      <dsp:txXfrm>
        <a:off x="27380" y="1939177"/>
        <a:ext cx="851097" cy="781005"/>
      </dsp:txXfrm>
    </dsp:sp>
    <dsp:sp modelId="{F8943044-B58A-40E0-B25D-5171C39FCA36}">
      <dsp:nvSpPr>
        <dsp:cNvPr id="0" name=""/>
        <dsp:cNvSpPr/>
      </dsp:nvSpPr>
      <dsp:spPr>
        <a:xfrm>
          <a:off x="94056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L2</a:t>
          </a:r>
          <a:endParaRPr lang="en-US" sz="3600" kern="1200" dirty="0">
            <a:solidFill>
              <a:srgbClr val="000000"/>
            </a:solidFill>
          </a:endParaRPr>
        </a:p>
      </dsp:txBody>
      <dsp:txXfrm>
        <a:off x="964861" y="1939177"/>
        <a:ext cx="851097" cy="781005"/>
      </dsp:txXfrm>
    </dsp:sp>
    <dsp:sp modelId="{9BD17F93-E592-43B5-BE92-2FE85D159128}">
      <dsp:nvSpPr>
        <dsp:cNvPr id="0" name=""/>
        <dsp:cNvSpPr/>
      </dsp:nvSpPr>
      <dsp:spPr>
        <a:xfrm>
          <a:off x="1878044"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L3</a:t>
          </a:r>
          <a:endParaRPr lang="en-US" sz="3600" kern="1200" dirty="0">
            <a:solidFill>
              <a:srgbClr val="000000"/>
            </a:solidFill>
          </a:endParaRPr>
        </a:p>
      </dsp:txBody>
      <dsp:txXfrm>
        <a:off x="1902342" y="1939177"/>
        <a:ext cx="851097" cy="781005"/>
      </dsp:txXfrm>
    </dsp:sp>
    <dsp:sp modelId="{09A5539A-E57A-40ED-9219-9E1A1B29EE67}">
      <dsp:nvSpPr>
        <dsp:cNvPr id="0" name=""/>
        <dsp:cNvSpPr/>
      </dsp:nvSpPr>
      <dsp:spPr>
        <a:xfrm>
          <a:off x="2853312" y="957593"/>
          <a:ext cx="1837174"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2877610" y="981891"/>
        <a:ext cx="1788578" cy="781005"/>
      </dsp:txXfrm>
    </dsp:sp>
    <dsp:sp modelId="{AFE90703-4BBA-47AC-A600-676F2F62C6E7}">
      <dsp:nvSpPr>
        <dsp:cNvPr id="0" name=""/>
        <dsp:cNvSpPr/>
      </dsp:nvSpPr>
      <dsp:spPr>
        <a:xfrm>
          <a:off x="285331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L4</a:t>
          </a:r>
          <a:endParaRPr lang="en-US" sz="3600" kern="1200" dirty="0">
            <a:solidFill>
              <a:srgbClr val="000000"/>
            </a:solidFill>
          </a:endParaRPr>
        </a:p>
      </dsp:txBody>
      <dsp:txXfrm>
        <a:off x="2877610" y="1939177"/>
        <a:ext cx="851097" cy="781005"/>
      </dsp:txXfrm>
    </dsp:sp>
    <dsp:sp modelId="{97AE2749-3B94-455D-A3C4-FD828B44D5E5}">
      <dsp:nvSpPr>
        <dsp:cNvPr id="0" name=""/>
        <dsp:cNvSpPr/>
      </dsp:nvSpPr>
      <dsp:spPr>
        <a:xfrm>
          <a:off x="379079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L5</a:t>
          </a:r>
          <a:endParaRPr lang="en-US" sz="3600" kern="1200" dirty="0">
            <a:solidFill>
              <a:srgbClr val="000000"/>
            </a:solidFill>
          </a:endParaRPr>
        </a:p>
      </dsp:txBody>
      <dsp:txXfrm>
        <a:off x="3815091" y="1939177"/>
        <a:ext cx="851097" cy="781005"/>
      </dsp:txXfrm>
    </dsp:sp>
    <dsp:sp modelId="{EE220CE6-C259-40CC-B82B-8425C1E39B3B}">
      <dsp:nvSpPr>
        <dsp:cNvPr id="0" name=""/>
        <dsp:cNvSpPr/>
      </dsp:nvSpPr>
      <dsp:spPr>
        <a:xfrm>
          <a:off x="4766061" y="957593"/>
          <a:ext cx="2774656"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4790359" y="981891"/>
        <a:ext cx="2726060" cy="781005"/>
      </dsp:txXfrm>
    </dsp:sp>
    <dsp:sp modelId="{1ACB0A6B-72E0-4128-834A-2FE985082991}">
      <dsp:nvSpPr>
        <dsp:cNvPr id="0" name=""/>
        <dsp:cNvSpPr/>
      </dsp:nvSpPr>
      <dsp:spPr>
        <a:xfrm>
          <a:off x="4766061"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L6</a:t>
          </a:r>
          <a:endParaRPr lang="en-US" sz="3600" kern="1200" dirty="0">
            <a:solidFill>
              <a:srgbClr val="000000"/>
            </a:solidFill>
          </a:endParaRPr>
        </a:p>
      </dsp:txBody>
      <dsp:txXfrm>
        <a:off x="4790359" y="1939177"/>
        <a:ext cx="851097" cy="781005"/>
      </dsp:txXfrm>
    </dsp:sp>
    <dsp:sp modelId="{AB2B563D-C3EE-4093-AA1E-FD55DE1945E8}">
      <dsp:nvSpPr>
        <dsp:cNvPr id="0" name=""/>
        <dsp:cNvSpPr/>
      </dsp:nvSpPr>
      <dsp:spPr>
        <a:xfrm>
          <a:off x="570354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L7</a:t>
          </a:r>
          <a:endParaRPr lang="en-US" sz="3600" kern="1200" dirty="0">
            <a:solidFill>
              <a:srgbClr val="000000"/>
            </a:solidFill>
          </a:endParaRPr>
        </a:p>
      </dsp:txBody>
      <dsp:txXfrm>
        <a:off x="5727840" y="1939177"/>
        <a:ext cx="851097" cy="781005"/>
      </dsp:txXfrm>
    </dsp:sp>
    <dsp:sp modelId="{8A7B7A98-4821-4D00-A6CF-8BF3F2395F22}">
      <dsp:nvSpPr>
        <dsp:cNvPr id="0" name=""/>
        <dsp:cNvSpPr/>
      </dsp:nvSpPr>
      <dsp:spPr>
        <a:xfrm>
          <a:off x="664102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L8</a:t>
          </a:r>
          <a:endParaRPr lang="en-US" sz="3600" kern="1200" dirty="0">
            <a:solidFill>
              <a:srgbClr val="000000"/>
            </a:solidFill>
          </a:endParaRPr>
        </a:p>
      </dsp:txBody>
      <dsp:txXfrm>
        <a:off x="6665321" y="1939177"/>
        <a:ext cx="851097" cy="78100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EC734E-907C-46E8-8F34-B3212C1EA81D}">
      <dsp:nvSpPr>
        <dsp:cNvPr id="0" name=""/>
        <dsp:cNvSpPr/>
      </dsp:nvSpPr>
      <dsp:spPr>
        <a:xfrm>
          <a:off x="6164" y="0"/>
          <a:ext cx="7537635" cy="829601"/>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Module Overview</a:t>
          </a:r>
          <a:endParaRPr lang="en-US" sz="3600" kern="1200" dirty="0">
            <a:solidFill>
              <a:srgbClr val="000000"/>
            </a:solidFill>
          </a:endParaRPr>
        </a:p>
      </dsp:txBody>
      <dsp:txXfrm>
        <a:off x="30462" y="24298"/>
        <a:ext cx="7489039" cy="781005"/>
      </dsp:txXfrm>
    </dsp:sp>
    <dsp:sp modelId="{E20D1D9D-5D6A-441F-9AB2-0D8835BFE076}">
      <dsp:nvSpPr>
        <dsp:cNvPr id="0" name=""/>
        <dsp:cNvSpPr/>
      </dsp:nvSpPr>
      <dsp:spPr>
        <a:xfrm>
          <a:off x="3082" y="957593"/>
          <a:ext cx="2774656"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27380" y="981891"/>
        <a:ext cx="2726060" cy="781005"/>
      </dsp:txXfrm>
    </dsp:sp>
    <dsp:sp modelId="{4701BEDB-E16B-4962-97CE-457877175CF1}">
      <dsp:nvSpPr>
        <dsp:cNvPr id="0" name=""/>
        <dsp:cNvSpPr/>
      </dsp:nvSpPr>
      <dsp:spPr>
        <a:xfrm>
          <a:off x="308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L1</a:t>
          </a:r>
          <a:endParaRPr lang="en-US" sz="3600" kern="1200" dirty="0">
            <a:solidFill>
              <a:srgbClr val="000000"/>
            </a:solidFill>
          </a:endParaRPr>
        </a:p>
      </dsp:txBody>
      <dsp:txXfrm>
        <a:off x="27380" y="1939177"/>
        <a:ext cx="851097" cy="781005"/>
      </dsp:txXfrm>
    </dsp:sp>
    <dsp:sp modelId="{F8943044-B58A-40E0-B25D-5171C39FCA36}">
      <dsp:nvSpPr>
        <dsp:cNvPr id="0" name=""/>
        <dsp:cNvSpPr/>
      </dsp:nvSpPr>
      <dsp:spPr>
        <a:xfrm>
          <a:off x="94056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L2</a:t>
          </a:r>
          <a:endParaRPr lang="en-US" sz="3600" kern="1200" dirty="0">
            <a:solidFill>
              <a:srgbClr val="000000"/>
            </a:solidFill>
          </a:endParaRPr>
        </a:p>
      </dsp:txBody>
      <dsp:txXfrm>
        <a:off x="964861" y="1939177"/>
        <a:ext cx="851097" cy="781005"/>
      </dsp:txXfrm>
    </dsp:sp>
    <dsp:sp modelId="{9BD17F93-E592-43B5-BE92-2FE85D159128}">
      <dsp:nvSpPr>
        <dsp:cNvPr id="0" name=""/>
        <dsp:cNvSpPr/>
      </dsp:nvSpPr>
      <dsp:spPr>
        <a:xfrm>
          <a:off x="1878044"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L3</a:t>
          </a:r>
          <a:endParaRPr lang="en-US" sz="3600" kern="1200" dirty="0">
            <a:solidFill>
              <a:srgbClr val="000000"/>
            </a:solidFill>
          </a:endParaRPr>
        </a:p>
      </dsp:txBody>
      <dsp:txXfrm>
        <a:off x="1902342" y="1939177"/>
        <a:ext cx="851097" cy="781005"/>
      </dsp:txXfrm>
    </dsp:sp>
    <dsp:sp modelId="{09A5539A-E57A-40ED-9219-9E1A1B29EE67}">
      <dsp:nvSpPr>
        <dsp:cNvPr id="0" name=""/>
        <dsp:cNvSpPr/>
      </dsp:nvSpPr>
      <dsp:spPr>
        <a:xfrm>
          <a:off x="2853312" y="957593"/>
          <a:ext cx="1837174"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2877610" y="981891"/>
        <a:ext cx="1788578" cy="781005"/>
      </dsp:txXfrm>
    </dsp:sp>
    <dsp:sp modelId="{AFE90703-4BBA-47AC-A600-676F2F62C6E7}">
      <dsp:nvSpPr>
        <dsp:cNvPr id="0" name=""/>
        <dsp:cNvSpPr/>
      </dsp:nvSpPr>
      <dsp:spPr>
        <a:xfrm>
          <a:off x="285331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L4</a:t>
          </a:r>
          <a:endParaRPr lang="en-US" sz="3600" kern="1200" dirty="0">
            <a:solidFill>
              <a:srgbClr val="000000"/>
            </a:solidFill>
          </a:endParaRPr>
        </a:p>
      </dsp:txBody>
      <dsp:txXfrm>
        <a:off x="2877610" y="1939177"/>
        <a:ext cx="851097" cy="781005"/>
      </dsp:txXfrm>
    </dsp:sp>
    <dsp:sp modelId="{97AE2749-3B94-455D-A3C4-FD828B44D5E5}">
      <dsp:nvSpPr>
        <dsp:cNvPr id="0" name=""/>
        <dsp:cNvSpPr/>
      </dsp:nvSpPr>
      <dsp:spPr>
        <a:xfrm>
          <a:off x="379079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L5</a:t>
          </a:r>
          <a:endParaRPr lang="en-US" sz="3600" kern="1200" dirty="0">
            <a:solidFill>
              <a:srgbClr val="000000"/>
            </a:solidFill>
          </a:endParaRPr>
        </a:p>
      </dsp:txBody>
      <dsp:txXfrm>
        <a:off x="3815091" y="1939177"/>
        <a:ext cx="851097" cy="781005"/>
      </dsp:txXfrm>
    </dsp:sp>
    <dsp:sp modelId="{EE220CE6-C259-40CC-B82B-8425C1E39B3B}">
      <dsp:nvSpPr>
        <dsp:cNvPr id="0" name=""/>
        <dsp:cNvSpPr/>
      </dsp:nvSpPr>
      <dsp:spPr>
        <a:xfrm>
          <a:off x="4766061" y="957593"/>
          <a:ext cx="2774656"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4790359" y="981891"/>
        <a:ext cx="2726060" cy="781005"/>
      </dsp:txXfrm>
    </dsp:sp>
    <dsp:sp modelId="{1ACB0A6B-72E0-4128-834A-2FE985082991}">
      <dsp:nvSpPr>
        <dsp:cNvPr id="0" name=""/>
        <dsp:cNvSpPr/>
      </dsp:nvSpPr>
      <dsp:spPr>
        <a:xfrm>
          <a:off x="4766061"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L6</a:t>
          </a:r>
          <a:endParaRPr lang="en-US" sz="3600" kern="1200" dirty="0">
            <a:solidFill>
              <a:srgbClr val="000000"/>
            </a:solidFill>
          </a:endParaRPr>
        </a:p>
      </dsp:txBody>
      <dsp:txXfrm>
        <a:off x="4790359" y="1939177"/>
        <a:ext cx="851097" cy="781005"/>
      </dsp:txXfrm>
    </dsp:sp>
    <dsp:sp modelId="{AB2B563D-C3EE-4093-AA1E-FD55DE1945E8}">
      <dsp:nvSpPr>
        <dsp:cNvPr id="0" name=""/>
        <dsp:cNvSpPr/>
      </dsp:nvSpPr>
      <dsp:spPr>
        <a:xfrm>
          <a:off x="570354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L7</a:t>
          </a:r>
          <a:endParaRPr lang="en-US" sz="3600" kern="1200" dirty="0">
            <a:solidFill>
              <a:srgbClr val="000000"/>
            </a:solidFill>
          </a:endParaRPr>
        </a:p>
      </dsp:txBody>
      <dsp:txXfrm>
        <a:off x="5727840" y="1939177"/>
        <a:ext cx="851097" cy="781005"/>
      </dsp:txXfrm>
    </dsp:sp>
    <dsp:sp modelId="{8A7B7A98-4821-4D00-A6CF-8BF3F2395F22}">
      <dsp:nvSpPr>
        <dsp:cNvPr id="0" name=""/>
        <dsp:cNvSpPr/>
      </dsp:nvSpPr>
      <dsp:spPr>
        <a:xfrm>
          <a:off x="664102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L8</a:t>
          </a:r>
          <a:endParaRPr lang="en-US" sz="3600" kern="1200" dirty="0">
            <a:solidFill>
              <a:srgbClr val="000000"/>
            </a:solidFill>
          </a:endParaRPr>
        </a:p>
      </dsp:txBody>
      <dsp:txXfrm>
        <a:off x="6665321" y="1939177"/>
        <a:ext cx="851097" cy="78100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EC734E-907C-46E8-8F34-B3212C1EA81D}">
      <dsp:nvSpPr>
        <dsp:cNvPr id="0" name=""/>
        <dsp:cNvSpPr/>
      </dsp:nvSpPr>
      <dsp:spPr>
        <a:xfrm>
          <a:off x="6164" y="0"/>
          <a:ext cx="7537635" cy="829601"/>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Module Overview</a:t>
          </a:r>
          <a:endParaRPr lang="en-US" sz="3600" kern="1200" dirty="0">
            <a:solidFill>
              <a:srgbClr val="000000"/>
            </a:solidFill>
          </a:endParaRPr>
        </a:p>
      </dsp:txBody>
      <dsp:txXfrm>
        <a:off x="30462" y="24298"/>
        <a:ext cx="7489039" cy="781005"/>
      </dsp:txXfrm>
    </dsp:sp>
    <dsp:sp modelId="{E20D1D9D-5D6A-441F-9AB2-0D8835BFE076}">
      <dsp:nvSpPr>
        <dsp:cNvPr id="0" name=""/>
        <dsp:cNvSpPr/>
      </dsp:nvSpPr>
      <dsp:spPr>
        <a:xfrm>
          <a:off x="3082" y="957593"/>
          <a:ext cx="2774656"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27380" y="981891"/>
        <a:ext cx="2726060" cy="781005"/>
      </dsp:txXfrm>
    </dsp:sp>
    <dsp:sp modelId="{4701BEDB-E16B-4962-97CE-457877175CF1}">
      <dsp:nvSpPr>
        <dsp:cNvPr id="0" name=""/>
        <dsp:cNvSpPr/>
      </dsp:nvSpPr>
      <dsp:spPr>
        <a:xfrm>
          <a:off x="308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L1</a:t>
          </a:r>
          <a:endParaRPr lang="en-US" sz="3600" kern="1200" dirty="0">
            <a:solidFill>
              <a:srgbClr val="000000"/>
            </a:solidFill>
          </a:endParaRPr>
        </a:p>
      </dsp:txBody>
      <dsp:txXfrm>
        <a:off x="27380" y="1939177"/>
        <a:ext cx="851097" cy="781005"/>
      </dsp:txXfrm>
    </dsp:sp>
    <dsp:sp modelId="{F8943044-B58A-40E0-B25D-5171C39FCA36}">
      <dsp:nvSpPr>
        <dsp:cNvPr id="0" name=""/>
        <dsp:cNvSpPr/>
      </dsp:nvSpPr>
      <dsp:spPr>
        <a:xfrm>
          <a:off x="94056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L2</a:t>
          </a:r>
          <a:endParaRPr lang="en-US" sz="3600" kern="1200" dirty="0">
            <a:solidFill>
              <a:srgbClr val="000000"/>
            </a:solidFill>
          </a:endParaRPr>
        </a:p>
      </dsp:txBody>
      <dsp:txXfrm>
        <a:off x="964861" y="1939177"/>
        <a:ext cx="851097" cy="781005"/>
      </dsp:txXfrm>
    </dsp:sp>
    <dsp:sp modelId="{9BD17F93-E592-43B5-BE92-2FE85D159128}">
      <dsp:nvSpPr>
        <dsp:cNvPr id="0" name=""/>
        <dsp:cNvSpPr/>
      </dsp:nvSpPr>
      <dsp:spPr>
        <a:xfrm>
          <a:off x="1878044"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L3</a:t>
          </a:r>
          <a:endParaRPr lang="en-US" sz="3600" kern="1200" dirty="0">
            <a:solidFill>
              <a:srgbClr val="000000"/>
            </a:solidFill>
          </a:endParaRPr>
        </a:p>
      </dsp:txBody>
      <dsp:txXfrm>
        <a:off x="1902342" y="1939177"/>
        <a:ext cx="851097" cy="781005"/>
      </dsp:txXfrm>
    </dsp:sp>
    <dsp:sp modelId="{09A5539A-E57A-40ED-9219-9E1A1B29EE67}">
      <dsp:nvSpPr>
        <dsp:cNvPr id="0" name=""/>
        <dsp:cNvSpPr/>
      </dsp:nvSpPr>
      <dsp:spPr>
        <a:xfrm>
          <a:off x="2853312" y="957593"/>
          <a:ext cx="1837174"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2877610" y="981891"/>
        <a:ext cx="1788578" cy="781005"/>
      </dsp:txXfrm>
    </dsp:sp>
    <dsp:sp modelId="{AFE90703-4BBA-47AC-A600-676F2F62C6E7}">
      <dsp:nvSpPr>
        <dsp:cNvPr id="0" name=""/>
        <dsp:cNvSpPr/>
      </dsp:nvSpPr>
      <dsp:spPr>
        <a:xfrm>
          <a:off x="285331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L4</a:t>
          </a:r>
          <a:endParaRPr lang="en-US" sz="3600" kern="1200" dirty="0">
            <a:solidFill>
              <a:srgbClr val="000000"/>
            </a:solidFill>
          </a:endParaRPr>
        </a:p>
      </dsp:txBody>
      <dsp:txXfrm>
        <a:off x="2877610" y="1939177"/>
        <a:ext cx="851097" cy="781005"/>
      </dsp:txXfrm>
    </dsp:sp>
    <dsp:sp modelId="{97AE2749-3B94-455D-A3C4-FD828B44D5E5}">
      <dsp:nvSpPr>
        <dsp:cNvPr id="0" name=""/>
        <dsp:cNvSpPr/>
      </dsp:nvSpPr>
      <dsp:spPr>
        <a:xfrm>
          <a:off x="379079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L5</a:t>
          </a:r>
          <a:endParaRPr lang="en-US" sz="3600" kern="1200" dirty="0">
            <a:solidFill>
              <a:srgbClr val="000000"/>
            </a:solidFill>
          </a:endParaRPr>
        </a:p>
      </dsp:txBody>
      <dsp:txXfrm>
        <a:off x="3815091" y="1939177"/>
        <a:ext cx="851097" cy="781005"/>
      </dsp:txXfrm>
    </dsp:sp>
    <dsp:sp modelId="{EE220CE6-C259-40CC-B82B-8425C1E39B3B}">
      <dsp:nvSpPr>
        <dsp:cNvPr id="0" name=""/>
        <dsp:cNvSpPr/>
      </dsp:nvSpPr>
      <dsp:spPr>
        <a:xfrm>
          <a:off x="4766061" y="957593"/>
          <a:ext cx="2774656" cy="829601"/>
        </a:xfrm>
        <a:prstGeom prst="roundRect">
          <a:avLst>
            <a:gd name="adj" fmla="val 1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Topic </a:t>
          </a:r>
          <a:endParaRPr lang="en-US" sz="3600" kern="1200" dirty="0">
            <a:solidFill>
              <a:srgbClr val="000000"/>
            </a:solidFill>
          </a:endParaRPr>
        </a:p>
      </dsp:txBody>
      <dsp:txXfrm>
        <a:off x="4790359" y="981891"/>
        <a:ext cx="2726060" cy="781005"/>
      </dsp:txXfrm>
    </dsp:sp>
    <dsp:sp modelId="{1ACB0A6B-72E0-4128-834A-2FE985082991}">
      <dsp:nvSpPr>
        <dsp:cNvPr id="0" name=""/>
        <dsp:cNvSpPr/>
      </dsp:nvSpPr>
      <dsp:spPr>
        <a:xfrm>
          <a:off x="4766061"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L6</a:t>
          </a:r>
          <a:endParaRPr lang="en-US" sz="3600" kern="1200" dirty="0">
            <a:solidFill>
              <a:srgbClr val="000000"/>
            </a:solidFill>
          </a:endParaRPr>
        </a:p>
      </dsp:txBody>
      <dsp:txXfrm>
        <a:off x="4790359" y="1939177"/>
        <a:ext cx="851097" cy="781005"/>
      </dsp:txXfrm>
    </dsp:sp>
    <dsp:sp modelId="{AB2B563D-C3EE-4093-AA1E-FD55DE1945E8}">
      <dsp:nvSpPr>
        <dsp:cNvPr id="0" name=""/>
        <dsp:cNvSpPr/>
      </dsp:nvSpPr>
      <dsp:spPr>
        <a:xfrm>
          <a:off x="5703542"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L7</a:t>
          </a:r>
          <a:endParaRPr lang="en-US" sz="3600" kern="1200" dirty="0">
            <a:solidFill>
              <a:srgbClr val="000000"/>
            </a:solidFill>
          </a:endParaRPr>
        </a:p>
      </dsp:txBody>
      <dsp:txXfrm>
        <a:off x="5727840" y="1939177"/>
        <a:ext cx="851097" cy="781005"/>
      </dsp:txXfrm>
    </dsp:sp>
    <dsp:sp modelId="{8A7B7A98-4821-4D00-A6CF-8BF3F2395F22}">
      <dsp:nvSpPr>
        <dsp:cNvPr id="0" name=""/>
        <dsp:cNvSpPr/>
      </dsp:nvSpPr>
      <dsp:spPr>
        <a:xfrm>
          <a:off x="6641023" y="1914879"/>
          <a:ext cx="899693" cy="829601"/>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0000"/>
              </a:solidFill>
            </a:rPr>
            <a:t>L8</a:t>
          </a:r>
          <a:endParaRPr lang="en-US" sz="3600" kern="1200" dirty="0">
            <a:solidFill>
              <a:srgbClr val="000000"/>
            </a:solidFill>
          </a:endParaRPr>
        </a:p>
      </dsp:txBody>
      <dsp:txXfrm>
        <a:off x="6665321" y="1939177"/>
        <a:ext cx="851097" cy="781005"/>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3.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4.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FF6442-74A6-8142-A611-7F945A7BF7E4}" type="datetimeFigureOut">
              <a:rPr lang="en-US" smtClean="0"/>
              <a:t>6/11/14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BE8E30B-22FF-8C4B-905B-D8718CB9B65F}" type="slidenum">
              <a:rPr lang="en-US" smtClean="0"/>
              <a:t>‹#›</a:t>
            </a:fld>
            <a:endParaRPr lang="en-US"/>
          </a:p>
        </p:txBody>
      </p:sp>
    </p:spTree>
    <p:extLst>
      <p:ext uri="{BB962C8B-B14F-4D97-AF65-F5344CB8AC3E}">
        <p14:creationId xmlns:p14="http://schemas.microsoft.com/office/powerpoint/2010/main" val="11984240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F4E1EC-B8BF-5947-B10E-D1F352D07002}" type="datetimeFigureOut">
              <a:rPr lang="en-US" smtClean="0"/>
              <a:t>6/11/14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62DECB-DB60-5E43-BAE6-0C2A98921B5D}" type="slidenum">
              <a:rPr lang="en-US" smtClean="0"/>
              <a:t>‹#›</a:t>
            </a:fld>
            <a:endParaRPr lang="en-US"/>
          </a:p>
        </p:txBody>
      </p:sp>
    </p:spTree>
    <p:extLst>
      <p:ext uri="{BB962C8B-B14F-4D97-AF65-F5344CB8AC3E}">
        <p14:creationId xmlns:p14="http://schemas.microsoft.com/office/powerpoint/2010/main" val="338368415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8:00 – 8:01 (1 min.)</a:t>
            </a:r>
          </a:p>
          <a:p>
            <a:endParaRPr lang="en-US" dirty="0" smtClean="0"/>
          </a:p>
          <a:p>
            <a:r>
              <a:rPr lang="en-US" dirty="0" smtClean="0"/>
              <a:t>Good</a:t>
            </a:r>
            <a:r>
              <a:rPr lang="en-US" baseline="0" dirty="0" smtClean="0"/>
              <a:t> morning! </a:t>
            </a:r>
          </a:p>
          <a:p>
            <a:endParaRPr lang="en-US" baseline="0" dirty="0" smtClean="0"/>
          </a:p>
          <a:p>
            <a:r>
              <a:rPr lang="en-US" baseline="0" dirty="0" smtClean="0"/>
              <a:t>Thanks so much for joining us today to learn more about </a:t>
            </a:r>
            <a:r>
              <a:rPr lang="en-US" baseline="0" dirty="0" err="1" smtClean="0"/>
              <a:t>EngageNY</a:t>
            </a:r>
            <a:r>
              <a:rPr lang="en-US" baseline="0" dirty="0" smtClean="0"/>
              <a:t>.</a:t>
            </a:r>
          </a:p>
          <a:p>
            <a:endParaRPr lang="en-US" dirty="0" smtClean="0"/>
          </a:p>
          <a:p>
            <a:endParaRPr lang="en-US" dirty="0" smtClean="0"/>
          </a:p>
          <a:p>
            <a:r>
              <a:rPr lang="en-US" dirty="0" smtClean="0"/>
              <a:t>FACILIATORS:</a:t>
            </a:r>
            <a:r>
              <a:rPr lang="en-US" baseline="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Please</a:t>
            </a:r>
            <a:r>
              <a:rPr lang="en-US" baseline="0" dirty="0" smtClean="0"/>
              <a:t> begin promptly at 8:00. There is a lot to cover!</a:t>
            </a:r>
          </a:p>
          <a:p>
            <a:r>
              <a:rPr lang="en-US" baseline="0" dirty="0" smtClean="0"/>
              <a:t>This slide is designed to be projected as participants are entering the room and settling in. </a:t>
            </a:r>
          </a:p>
          <a:p>
            <a:r>
              <a:rPr lang="en-US" baseline="0" dirty="0" smtClean="0"/>
              <a:t>ADJUST/ADD  NOTES AS NEEDED – WHERE TO SIT, MATERIALS, ETC. Maybe lunch time too!</a:t>
            </a:r>
          </a:p>
          <a:p>
            <a:r>
              <a:rPr lang="en-US" baseline="0" dirty="0" smtClean="0"/>
              <a:t>As participants are entering, remember to circulate, greet, and answer questions. This will set the tone for the day!</a:t>
            </a:r>
          </a:p>
          <a:p>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1</a:t>
            </a:fld>
            <a:endParaRPr lang="en-US"/>
          </a:p>
        </p:txBody>
      </p:sp>
    </p:spTree>
    <p:extLst>
      <p:ext uri="{BB962C8B-B14F-4D97-AF65-F5344CB8AC3E}">
        <p14:creationId xmlns:p14="http://schemas.microsoft.com/office/powerpoint/2010/main" val="4110582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pitchFamily="34" charset="0"/>
              <a:buNone/>
              <a:defRPr/>
            </a:pPr>
            <a:r>
              <a:rPr lang="en-US" b="1" i="0" dirty="0" smtClean="0">
                <a:solidFill>
                  <a:schemeClr val="tx1"/>
                </a:solidFill>
              </a:rPr>
              <a:t>Katherine</a:t>
            </a:r>
          </a:p>
          <a:p>
            <a:pPr marL="0" indent="0">
              <a:buFont typeface="Arial" pitchFamily="34" charset="0"/>
              <a:buNone/>
              <a:defRPr/>
            </a:pPr>
            <a:endParaRPr lang="en-US" b="1" i="0" dirty="0" smtClean="0">
              <a:solidFill>
                <a:schemeClr val="tx1"/>
              </a:solidFill>
            </a:endParaRPr>
          </a:p>
          <a:p>
            <a:pPr marL="0" indent="0">
              <a:buFont typeface="Arial" pitchFamily="34" charset="0"/>
              <a:buNone/>
              <a:defRPr/>
            </a:pPr>
            <a:r>
              <a:rPr lang="en-US" b="1" i="0" dirty="0" smtClean="0">
                <a:solidFill>
                  <a:schemeClr val="tx1"/>
                </a:solidFill>
              </a:rPr>
              <a:t>8:14 – 8:16 (2 min)</a:t>
            </a:r>
          </a:p>
          <a:p>
            <a:pPr marL="0" indent="0">
              <a:buFont typeface="Arial" pitchFamily="34" charset="0"/>
              <a:buNone/>
              <a:defRPr/>
            </a:pPr>
            <a:endParaRPr lang="en-US" b="0" i="0" dirty="0" smtClean="0">
              <a:solidFill>
                <a:schemeClr val="tx1"/>
              </a:solidFill>
            </a:endParaRPr>
          </a:p>
          <a:p>
            <a:pPr marL="0" indent="0">
              <a:buFont typeface="Arial" pitchFamily="34" charset="0"/>
              <a:buNone/>
              <a:defRPr/>
            </a:pPr>
            <a:r>
              <a:rPr lang="en-US" b="0" i="0" dirty="0" smtClean="0">
                <a:solidFill>
                  <a:schemeClr val="tx1"/>
                </a:solidFill>
              </a:rPr>
              <a:t>Housekeeping Items:</a:t>
            </a:r>
          </a:p>
          <a:p>
            <a:pPr marL="0" indent="0">
              <a:buFont typeface="Arial" pitchFamily="34" charset="0"/>
              <a:buNone/>
              <a:defRPr/>
            </a:pPr>
            <a:r>
              <a:rPr lang="en-US" b="0" i="0" dirty="0" smtClean="0">
                <a:solidFill>
                  <a:schemeClr val="tx1"/>
                </a:solidFill>
              </a:rPr>
              <a:t>We will have two scheduled breaks – one in the morning and the other in the afternoon</a:t>
            </a:r>
          </a:p>
          <a:p>
            <a:pPr marL="0" indent="0">
              <a:buFont typeface="Arial" pitchFamily="34" charset="0"/>
              <a:buNone/>
              <a:defRPr/>
            </a:pPr>
            <a:r>
              <a:rPr lang="en-US" b="0" i="0" dirty="0" smtClean="0">
                <a:solidFill>
                  <a:schemeClr val="tx1"/>
                </a:solidFill>
              </a:rPr>
              <a:t>The restrooms</a:t>
            </a:r>
            <a:r>
              <a:rPr lang="en-US" b="0" i="0" baseline="0" dirty="0" smtClean="0">
                <a:solidFill>
                  <a:schemeClr val="tx1"/>
                </a:solidFill>
              </a:rPr>
              <a:t> are …</a:t>
            </a:r>
          </a:p>
          <a:p>
            <a:pPr marL="0" indent="0">
              <a:buFont typeface="Arial" pitchFamily="34" charset="0"/>
              <a:buNone/>
              <a:defRPr/>
            </a:pPr>
            <a:r>
              <a:rPr lang="en-US" b="0" i="0" baseline="0" dirty="0" smtClean="0">
                <a:solidFill>
                  <a:schemeClr val="tx1"/>
                </a:solidFill>
              </a:rPr>
              <a:t>Please silence your cell phones</a:t>
            </a:r>
          </a:p>
          <a:p>
            <a:pPr marL="0" indent="0">
              <a:buFont typeface="Arial" pitchFamily="34" charset="0"/>
              <a:buNone/>
              <a:defRPr/>
            </a:pPr>
            <a:r>
              <a:rPr lang="en-US" b="0" i="0" baseline="0" dirty="0" smtClean="0">
                <a:solidFill>
                  <a:schemeClr val="tx1"/>
                </a:solidFill>
              </a:rPr>
              <a:t>We kindly ask you to use your technology appropriately during our time together </a:t>
            </a:r>
          </a:p>
          <a:p>
            <a:pPr marL="0" indent="0">
              <a:buFont typeface="Arial" pitchFamily="34" charset="0"/>
              <a:buNone/>
              <a:defRPr/>
            </a:pPr>
            <a:r>
              <a:rPr lang="en-US" b="0" i="0" baseline="0" dirty="0" smtClean="0">
                <a:solidFill>
                  <a:schemeClr val="tx1"/>
                </a:solidFill>
              </a:rPr>
              <a:t>We’d like to hear your questions, concerns, wonderings, so as they arise, please write one per post-it and add it to our Parking Lot</a:t>
            </a:r>
          </a:p>
          <a:p>
            <a:pPr marL="0" indent="0">
              <a:buFont typeface="Arial" pitchFamily="34" charset="0"/>
              <a:buNone/>
              <a:defRPr/>
            </a:pPr>
            <a:r>
              <a:rPr lang="en-US" b="0" i="0" baseline="0" dirty="0" smtClean="0">
                <a:solidFill>
                  <a:schemeClr val="tx1"/>
                </a:solidFill>
              </a:rPr>
              <a:t>We will address them as the day progresses</a:t>
            </a:r>
          </a:p>
          <a:p>
            <a:pPr marL="0" indent="0">
              <a:buFont typeface="Arial" pitchFamily="34" charset="0"/>
              <a:buNone/>
              <a:defRPr/>
            </a:pPr>
            <a:endParaRPr lang="en-US" b="0" i="1" baseline="0" dirty="0" smtClean="0">
              <a:solidFill>
                <a:schemeClr val="tx1"/>
              </a:solidFill>
            </a:endParaRPr>
          </a:p>
          <a:p>
            <a:pPr marL="0" indent="0">
              <a:buFont typeface="Arial" pitchFamily="34" charset="0"/>
              <a:buNone/>
              <a:defRPr/>
            </a:pPr>
            <a:r>
              <a:rPr lang="en-US" b="1" i="1" baseline="0" dirty="0" smtClean="0">
                <a:solidFill>
                  <a:schemeClr val="tx1"/>
                </a:solidFill>
              </a:rPr>
              <a:t>FACILITATORS: Be prepared to handle bird walks and questions that are off topic.  How will you address them?</a:t>
            </a:r>
            <a:endParaRPr lang="en-US" b="1" i="1" dirty="0" smtClean="0">
              <a:solidFill>
                <a:schemeClr val="tx1"/>
              </a:solidFill>
            </a:endParaRPr>
          </a:p>
          <a:p>
            <a:pPr marL="0" indent="0">
              <a:buFont typeface="Arial" pitchFamily="34" charset="0"/>
              <a:buNone/>
              <a:defRPr/>
            </a:pPr>
            <a:endParaRPr lang="en-US" b="0" i="1" dirty="0" smtClean="0">
              <a:solidFill>
                <a:schemeClr val="tx1"/>
              </a:solidFill>
            </a:endParaRPr>
          </a:p>
        </p:txBody>
      </p:sp>
      <p:sp>
        <p:nvSpPr>
          <p:cNvPr id="4" name="Slide Number Placeholder 3"/>
          <p:cNvSpPr>
            <a:spLocks noGrp="1"/>
          </p:cNvSpPr>
          <p:nvPr>
            <p:ph type="sldNum" sz="quarter" idx="10"/>
          </p:nvPr>
        </p:nvSpPr>
        <p:spPr/>
        <p:txBody>
          <a:bodyPr/>
          <a:lstStyle/>
          <a:p>
            <a:fld id="{8662DECB-DB60-5E43-BAE6-0C2A98921B5D}" type="slidenum">
              <a:rPr lang="en-US" smtClean="0"/>
              <a:t>10</a:t>
            </a:fld>
            <a:endParaRPr lang="en-US"/>
          </a:p>
        </p:txBody>
      </p:sp>
    </p:spTree>
    <p:extLst>
      <p:ext uri="{BB962C8B-B14F-4D97-AF65-F5344CB8AC3E}">
        <p14:creationId xmlns:p14="http://schemas.microsoft.com/office/powerpoint/2010/main" val="379631263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Katherine</a:t>
            </a:r>
          </a:p>
          <a:p>
            <a:pPr>
              <a:defRPr/>
            </a:pPr>
            <a:endParaRPr lang="en-US" b="1" i="0" baseline="0" dirty="0" smtClean="0"/>
          </a:p>
          <a:p>
            <a:pPr>
              <a:defRPr/>
            </a:pPr>
            <a:r>
              <a:rPr lang="en-US" b="1" i="0" baseline="0" dirty="0" smtClean="0"/>
              <a:t>2:14-2:16 (2 min)</a:t>
            </a:r>
          </a:p>
          <a:p>
            <a:pPr>
              <a:defRPr/>
            </a:pPr>
            <a:r>
              <a:rPr lang="en-US" i="0" baseline="0" dirty="0" smtClean="0"/>
              <a:t>Homework is provided every day to coordinate with the day’s </a:t>
            </a:r>
            <a:r>
              <a:rPr lang="en-US" i="0" baseline="0" dirty="0" smtClean="0"/>
              <a:t>teaching – specifically the concept development and the problem set.</a:t>
            </a:r>
            <a:endParaRPr lang="en-US" i="0" baseline="0" dirty="0" smtClean="0"/>
          </a:p>
          <a:p>
            <a:pPr>
              <a:defRPr/>
            </a:pPr>
            <a:r>
              <a:rPr lang="en-US" i="0" baseline="0" dirty="0" smtClean="0"/>
              <a:t>It’s available in every lesson and could be a form of formative assessment, depending how the teacher uses it.</a:t>
            </a:r>
          </a:p>
          <a:p>
            <a:pPr>
              <a:defRPr/>
            </a:pPr>
            <a:r>
              <a:rPr lang="en-US" i="0" baseline="0" dirty="0" smtClean="0"/>
              <a:t>Use professional judgment as to how you would use this component – could be used an an Entry Task???, can send the homework home with the Problem Set, or can assign it as individual work while teacher pulls a small group of students</a:t>
            </a:r>
          </a:p>
          <a:p>
            <a:pPr>
              <a:defRPr/>
            </a:pPr>
            <a:r>
              <a:rPr lang="en-US" i="0" baseline="0" dirty="0" smtClean="0"/>
              <a:t>Not every student needs to do the same problems –</a:t>
            </a:r>
          </a:p>
          <a:p>
            <a:pPr>
              <a:defRPr/>
            </a:pPr>
            <a:endParaRPr lang="en-US" i="0" baseline="0" dirty="0" smtClean="0"/>
          </a:p>
          <a:p>
            <a:pPr>
              <a:defRPr/>
            </a:pPr>
            <a:r>
              <a:rPr lang="en-US" i="0" baseline="0" dirty="0" smtClean="0"/>
              <a:t>Katherine worked on 1, 3, 5 of the problem set, so she does 1,3 ,5 on homework.</a:t>
            </a:r>
          </a:p>
          <a:p>
            <a:pPr>
              <a:defRPr/>
            </a:pPr>
            <a:endParaRPr lang="en-US" i="0" baseline="0" dirty="0" smtClean="0"/>
          </a:p>
          <a:p>
            <a:pPr>
              <a:defRPr/>
            </a:pPr>
            <a:r>
              <a:rPr lang="en-US" i="0" baseline="0" dirty="0" smtClean="0"/>
              <a:t>Lori worked on 3, 4, 5 of the problem set, so she does 3-5 or maybe 1-5 of the homework.</a:t>
            </a:r>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100</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Katherine</a:t>
            </a:r>
          </a:p>
          <a:p>
            <a:pPr>
              <a:defRPr/>
            </a:pPr>
            <a:endParaRPr lang="en-US" b="1" i="0" baseline="0" dirty="0" smtClean="0"/>
          </a:p>
          <a:p>
            <a:pPr>
              <a:defRPr/>
            </a:pPr>
            <a:r>
              <a:rPr lang="en-US" b="1" i="0" baseline="0" dirty="0" smtClean="0"/>
              <a:t>2:16-2:25 (9 min)</a:t>
            </a:r>
          </a:p>
          <a:p>
            <a:pPr>
              <a:defRPr/>
            </a:pPr>
            <a:endParaRPr lang="en-US" b="1" i="0" baseline="0" dirty="0" smtClean="0"/>
          </a:p>
          <a:p>
            <a:pPr>
              <a:defRPr/>
            </a:pPr>
            <a:r>
              <a:rPr lang="en-US" i="0" baseline="0" dirty="0" smtClean="0"/>
              <a:t>Individual time to scan (4 min)</a:t>
            </a:r>
          </a:p>
          <a:p>
            <a:pPr>
              <a:defRPr/>
            </a:pPr>
            <a:r>
              <a:rPr lang="en-US" i="0" baseline="0" dirty="0" smtClean="0"/>
              <a:t>Scan the homework in Module 1.</a:t>
            </a:r>
          </a:p>
          <a:p>
            <a:pPr>
              <a:defRPr/>
            </a:pPr>
            <a:r>
              <a:rPr lang="en-US" i="0" baseline="0" dirty="0" smtClean="0"/>
              <a:t>Choose one lesson. Read the homework carefully, then read the problem set from the same lesson. Using this info as your guide, read the concept development vignette. Describe how you see the problem set and homework in the vignette. How does this connection help you plan your lessons.</a:t>
            </a:r>
          </a:p>
          <a:p>
            <a:pPr>
              <a:defRPr/>
            </a:pPr>
            <a:endParaRPr lang="en-US" i="0" baseline="0" dirty="0" smtClean="0"/>
          </a:p>
          <a:p>
            <a:pPr>
              <a:defRPr/>
            </a:pPr>
            <a:endParaRPr lang="en-US" i="0" baseline="0" dirty="0" smtClean="0"/>
          </a:p>
          <a:p>
            <a:pPr>
              <a:defRPr/>
            </a:pPr>
            <a:endParaRPr lang="en-US" i="0" baseline="0" dirty="0" smtClean="0"/>
          </a:p>
          <a:p>
            <a:pPr>
              <a:defRPr/>
            </a:pPr>
            <a:r>
              <a:rPr lang="en-US" i="0" baseline="0" dirty="0" smtClean="0"/>
              <a:t>Table talk (3 min)</a:t>
            </a:r>
          </a:p>
          <a:p>
            <a:pPr>
              <a:defRPr/>
            </a:pPr>
            <a:r>
              <a:rPr lang="en-US" i="0" baseline="0" dirty="0" smtClean="0"/>
              <a:t>2-3 whole group share outs (2 min)</a:t>
            </a:r>
          </a:p>
        </p:txBody>
      </p:sp>
      <p:sp>
        <p:nvSpPr>
          <p:cNvPr id="4" name="Slide Number Placeholder 3"/>
          <p:cNvSpPr>
            <a:spLocks noGrp="1"/>
          </p:cNvSpPr>
          <p:nvPr>
            <p:ph type="sldNum" sz="quarter" idx="10"/>
          </p:nvPr>
        </p:nvSpPr>
        <p:spPr/>
        <p:txBody>
          <a:bodyPr/>
          <a:lstStyle/>
          <a:p>
            <a:fld id="{8662DECB-DB60-5E43-BAE6-0C2A98921B5D}" type="slidenum">
              <a:rPr lang="en-US" smtClean="0"/>
              <a:t>101</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i="0" dirty="0" smtClean="0"/>
              <a:t>2:25-2:25 (5 seconds)</a:t>
            </a:r>
          </a:p>
          <a:p>
            <a:r>
              <a:rPr lang="en-US" i="0" dirty="0" smtClean="0"/>
              <a:t>Let’s move on to Assessment</a:t>
            </a:r>
          </a:p>
        </p:txBody>
      </p:sp>
      <p:sp>
        <p:nvSpPr>
          <p:cNvPr id="4" name="Slide Number Placeholder 3"/>
          <p:cNvSpPr>
            <a:spLocks noGrp="1"/>
          </p:cNvSpPr>
          <p:nvPr>
            <p:ph type="sldNum" sz="quarter" idx="10"/>
          </p:nvPr>
        </p:nvSpPr>
        <p:spPr/>
        <p:txBody>
          <a:bodyPr/>
          <a:lstStyle/>
          <a:p>
            <a:fld id="{8662DECB-DB60-5E43-BAE6-0C2A98921B5D}" type="slidenum">
              <a:rPr lang="en-US" smtClean="0"/>
              <a:t>102</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Katherine</a:t>
            </a:r>
          </a:p>
          <a:p>
            <a:pPr>
              <a:defRPr/>
            </a:pPr>
            <a:endParaRPr lang="en-US" b="1" i="0" baseline="0" dirty="0" smtClean="0"/>
          </a:p>
          <a:p>
            <a:pPr>
              <a:defRPr/>
            </a:pPr>
            <a:r>
              <a:rPr lang="en-US" b="1" i="0" baseline="0" dirty="0" smtClean="0"/>
              <a:t>2:25-2:40 (15 min)</a:t>
            </a:r>
          </a:p>
          <a:p>
            <a:pPr>
              <a:defRPr/>
            </a:pPr>
            <a:endParaRPr lang="en-US" b="1"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The materials provide opportunities for formative and summative assessment. Now that you’ve experienced a lesson, go through the demonstration lesson and note opportunities for formative assessment.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a:p>
            <a:pPr>
              <a:defRPr/>
            </a:pPr>
            <a:r>
              <a:rPr lang="en-US" b="0" i="0" baseline="0" dirty="0" err="1" smtClean="0"/>
              <a:t>Ind</a:t>
            </a:r>
            <a:r>
              <a:rPr lang="en-US" b="0" i="0" baseline="0" dirty="0" smtClean="0"/>
              <a:t> think time (3 min. – write notes in lesson)</a:t>
            </a:r>
          </a:p>
          <a:p>
            <a:pPr>
              <a:defRPr/>
            </a:pPr>
            <a:r>
              <a:rPr lang="en-US" b="0" i="0" baseline="0" dirty="0" smtClean="0"/>
              <a:t>Stand up to engage in table talk (2 min)</a:t>
            </a:r>
          </a:p>
          <a:p>
            <a:pPr>
              <a:defRPr/>
            </a:pPr>
            <a:r>
              <a:rPr lang="en-US" b="0" i="0" baseline="0" dirty="0" smtClean="0"/>
              <a:t>2-3 whole group share outs (2 min)</a:t>
            </a:r>
          </a:p>
          <a:p>
            <a:pPr>
              <a:defRPr/>
            </a:pPr>
            <a:endParaRPr lang="en-US" b="1"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Now let’s talk about how you will use these formative assessments to provide support for ALL students. Think about that for a minute: How can you use formative assessment to support your students? Let’s share some ideas. Any volunteers?  (Have participants popcorn out their thinking)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Even though some of what you’ve shared may not be listed/stated within </a:t>
            </a:r>
            <a:r>
              <a:rPr lang="en-US" b="0" i="0" baseline="0" dirty="0" err="1" smtClean="0"/>
              <a:t>EngageNY</a:t>
            </a:r>
            <a:r>
              <a:rPr lang="en-US" b="0" i="0" baseline="0" dirty="0" smtClean="0"/>
              <a:t>, it doesn’t mean that you can’t implement these supports to help your students successfully understand the lesson’s objective. </a:t>
            </a:r>
          </a:p>
          <a:p>
            <a:pPr>
              <a:defRPr/>
            </a:pPr>
            <a:endParaRPr lang="en-US" b="1" i="0" baseline="0" dirty="0" smtClean="0"/>
          </a:p>
          <a:p>
            <a:pPr>
              <a:defRPr/>
            </a:pPr>
            <a:endParaRPr lang="en-US" b="1" i="0" baseline="0" dirty="0" smtClean="0"/>
          </a:p>
          <a:p>
            <a:pPr>
              <a:defRPr/>
            </a:pPr>
            <a:r>
              <a:rPr lang="en-US" b="1" i="0" baseline="0" dirty="0" smtClean="0"/>
              <a:t>Examples:</a:t>
            </a:r>
          </a:p>
          <a:p>
            <a:pPr>
              <a:defRPr/>
            </a:pPr>
            <a:r>
              <a:rPr lang="en-US" b="0" i="0" baseline="0" dirty="0" smtClean="0"/>
              <a:t>* During fluency, listening/watching students who aren’t doing fluency correctly who will need more support to meet that standard. If it’s most of my class, I will add that fluency tomorrow.  A few – find a way to address standard with small group instruction.</a:t>
            </a:r>
          </a:p>
          <a:p>
            <a:pPr>
              <a:defRPr/>
            </a:pPr>
            <a:r>
              <a:rPr lang="en-US" b="0" i="0" baseline="0" dirty="0" smtClean="0"/>
              <a:t>* Application Problem – walk and watch students work, noting struggles/misconceptions students might be holding, asking a student a question in that moment to move thinking forward, decide how to address it during Concept Dev. Component of lesson</a:t>
            </a:r>
          </a:p>
          <a:p>
            <a:pPr>
              <a:defRPr/>
            </a:pPr>
            <a:r>
              <a:rPr lang="en-US" b="0" i="0" baseline="0" dirty="0" smtClean="0"/>
              <a:t>* Concept Dev. – Whole class discussion is an opportunity to ask whole class a key question, think pair share – and monitor partner conversations, intentionally plan how to clear misconceptions and or make connections</a:t>
            </a:r>
          </a:p>
          <a:p>
            <a:pPr>
              <a:defRPr/>
            </a:pPr>
            <a:r>
              <a:rPr lang="en-US" b="0" i="0" baseline="0" dirty="0" smtClean="0"/>
              <a:t>* Problem Set – Think about ahead of time, which problems to assign to certain students, when … whole group, independent work, partner work, etc.</a:t>
            </a:r>
          </a:p>
          <a:p>
            <a:pPr>
              <a:defRPr/>
            </a:pPr>
            <a:r>
              <a:rPr lang="en-US" b="0" i="0" baseline="0" dirty="0" smtClean="0"/>
              <a:t>Continue to monitor to use this as a formative assessment – choose sequence to use during debrief</a:t>
            </a:r>
          </a:p>
          <a:p>
            <a:pPr>
              <a:defRPr/>
            </a:pPr>
            <a:r>
              <a:rPr lang="en-US" b="0" i="0" baseline="0" dirty="0" smtClean="0"/>
              <a:t>* Student Debrief – Listen to conversation and sequence student thinking – make connections between different representations.</a:t>
            </a:r>
          </a:p>
          <a:p>
            <a:pPr>
              <a:defRPr/>
            </a:pPr>
            <a:endParaRPr lang="en-US" b="1" i="0" baseline="0" dirty="0" smtClean="0"/>
          </a:p>
          <a:p>
            <a:pPr>
              <a:defRPr/>
            </a:pPr>
            <a:endParaRPr lang="en-US" b="1" i="0" baseline="0" dirty="0" smtClean="0"/>
          </a:p>
          <a:p>
            <a:pPr>
              <a:defRPr/>
            </a:pPr>
            <a:r>
              <a:rPr lang="en-US" b="0" i="0" baseline="0" dirty="0" smtClean="0"/>
              <a:t>* We have mentioned that each module has an end-of-module assessment and the lengthier modules also include a mid assessment.</a:t>
            </a:r>
          </a:p>
          <a:p>
            <a:pPr>
              <a:defRPr/>
            </a:pPr>
            <a:r>
              <a:rPr lang="en-US" b="0" i="0" baseline="0" dirty="0" smtClean="0"/>
              <a:t>In the Module Overview, under the last section titled, Assessment Summary, it states when to administer the assessments, the format of each (constructed response with rubric) and the standards that are assessed.</a:t>
            </a:r>
          </a:p>
          <a:p>
            <a:pPr marL="171450" indent="-171450">
              <a:buFontTx/>
              <a:buChar char="•"/>
              <a:defRPr/>
            </a:pPr>
            <a:r>
              <a:rPr lang="en-US" b="0" i="0" baseline="0" dirty="0" smtClean="0"/>
              <a:t>Take a post-it and tab the Mid and End of Module Assessments</a:t>
            </a:r>
          </a:p>
          <a:p>
            <a:pPr marL="171450" marR="0" indent="-171450" algn="l" defTabSz="457200" rtl="0" eaLnBrk="1" fontAlgn="auto" latinLnBrk="0" hangingPunct="1">
              <a:lnSpc>
                <a:spcPct val="100000"/>
              </a:lnSpc>
              <a:spcBef>
                <a:spcPts val="0"/>
              </a:spcBef>
              <a:spcAft>
                <a:spcPts val="0"/>
              </a:spcAft>
              <a:buClrTx/>
              <a:buSzTx/>
              <a:buFontTx/>
              <a:buChar char="•"/>
              <a:tabLst/>
              <a:defRPr/>
            </a:pPr>
            <a:endParaRPr lang="en-US" b="1"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You’ve experienced one lesson of the module. Let’s experience the mid-module assessment here. Please do the mid-module assessment. When you finish, please read the rubric for the assessment. You can find the rubric…</a:t>
            </a:r>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Table talk: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103</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dirty="0" smtClean="0"/>
              <a:t>2:40-2:41 (1 min)</a:t>
            </a:r>
          </a:p>
          <a:p>
            <a:r>
              <a:rPr lang="en-US" dirty="0" smtClean="0"/>
              <a:t>We’ve been working on differentiation</a:t>
            </a:r>
            <a:r>
              <a:rPr lang="en-US" baseline="0" dirty="0" smtClean="0"/>
              <a:t> in Bethel for a while. We recognize that there are several ways the word differentiation is used. One way differentiation is used is to describe how we use data (formative assessment data) to inform our instruction, and then differentiate our response based on student needs. We might reteach a concept to the whole class if needed, pull a small group for a quick intervention, or plan future lessons to include emphasis on topics.</a:t>
            </a:r>
          </a:p>
          <a:p>
            <a:endParaRPr lang="en-US" baseline="0" dirty="0" smtClean="0"/>
          </a:p>
          <a:p>
            <a:r>
              <a:rPr lang="en-US" baseline="0" dirty="0" smtClean="0"/>
              <a:t>Another way we use the word “differentiation” is to describe how we pre-plan our delivery of instruction in such a way that all of our students can access the information. This includes choral and white board responses, pre-teaching vocabulary, and intentional partnering of students. This second definition of differentiation, differentiating the way we deliver instruction, has been given a lot of thought in </a:t>
            </a:r>
            <a:r>
              <a:rPr lang="en-US" baseline="0" dirty="0" err="1" smtClean="0"/>
              <a:t>EngageNY</a:t>
            </a:r>
            <a:r>
              <a:rPr lang="en-US" baseline="0" dirty="0" smtClean="0"/>
              <a:t>. </a:t>
            </a:r>
          </a:p>
          <a:p>
            <a:endParaRPr lang="en-US" baseline="0" dirty="0" smtClean="0"/>
          </a:p>
          <a:p>
            <a:r>
              <a:rPr lang="en-US" baseline="0" dirty="0" smtClean="0"/>
              <a:t>Let’s take a look at the Approach to Differentiating instruction presented in </a:t>
            </a:r>
            <a:r>
              <a:rPr lang="en-US" baseline="0" dirty="0" err="1" smtClean="0"/>
              <a:t>EngageNY</a:t>
            </a:r>
            <a:r>
              <a:rPr lang="en-US" baseline="0" dirty="0" smtClean="0"/>
              <a:t>, </a:t>
            </a:r>
            <a:r>
              <a:rPr lang="en-US" i="1" baseline="0" dirty="0" smtClean="0"/>
              <a:t>A Story of Units</a:t>
            </a:r>
            <a:r>
              <a:rPr lang="en-US" baseline="0" dirty="0" smtClean="0"/>
              <a:t>.</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104</a:t>
            </a:fld>
            <a:endParaRPr lang="en-US"/>
          </a:p>
        </p:txBody>
      </p:sp>
    </p:spTree>
    <p:extLst>
      <p:ext uri="{BB962C8B-B14F-4D97-AF65-F5344CB8AC3E}">
        <p14:creationId xmlns:p14="http://schemas.microsoft.com/office/powerpoint/2010/main" val="212915720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2:41-2:41 (30 seconds)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Here is CCSS</a:t>
            </a:r>
            <a:r>
              <a:rPr lang="en-US" baseline="0" dirty="0" smtClean="0"/>
              <a:t> and </a:t>
            </a:r>
            <a:r>
              <a:rPr lang="en-US" baseline="0" dirty="0" err="1" smtClean="0"/>
              <a:t>EngageNY’s</a:t>
            </a:r>
            <a:r>
              <a:rPr lang="en-US" baseline="0" dirty="0" smtClean="0"/>
              <a:t> philosophy for differentiating instruction.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Read slide aloud</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This means that it is critical that we build opportunities for ALL students to access the mathematics we are expecting them to learn.</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It would be helpful to pre-plan these opportunities before we teach the lesson.</a:t>
            </a:r>
            <a:endParaRPr lang="en-US" dirty="0" smtClean="0"/>
          </a:p>
          <a:p>
            <a:pPr>
              <a:defRPr/>
            </a:pPr>
            <a:endParaRPr lang="en-US" b="1" i="0"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105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2:41-2:46 (5 min)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There</a:t>
            </a:r>
            <a:r>
              <a:rPr lang="en-US" baseline="0" dirty="0" smtClean="0"/>
              <a:t> are r</a:t>
            </a:r>
            <a:r>
              <a:rPr lang="en-US" dirty="0" smtClean="0"/>
              <a:t>esources within </a:t>
            </a:r>
            <a:r>
              <a:rPr lang="en-US" dirty="0" err="1" smtClean="0"/>
              <a:t>EngageNY</a:t>
            </a:r>
            <a:r>
              <a:rPr lang="en-US" dirty="0" smtClean="0"/>
              <a:t> to highlight strategies that will provide more opportunities</a:t>
            </a:r>
            <a:r>
              <a:rPr lang="en-US" baseline="0" dirty="0" smtClean="0"/>
              <a:t> for </a:t>
            </a:r>
            <a:r>
              <a:rPr lang="en-US" dirty="0" smtClean="0"/>
              <a:t>critical access for ALL students.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To help us</a:t>
            </a:r>
            <a:r>
              <a:rPr lang="en-US" baseline="0" dirty="0" smtClean="0"/>
              <a:t> understand what those resources are let’s take a moment to read a section in </a:t>
            </a:r>
            <a:r>
              <a:rPr lang="en-US" i="1" baseline="0" dirty="0" smtClean="0"/>
              <a:t>How to Implement A Story of Units.</a:t>
            </a:r>
          </a:p>
          <a:p>
            <a:pPr marL="0" marR="0" indent="0" algn="l" defTabSz="457200" rtl="0" eaLnBrk="1" fontAlgn="auto" latinLnBrk="0" hangingPunct="1">
              <a:lnSpc>
                <a:spcPct val="100000"/>
              </a:lnSpc>
              <a:spcBef>
                <a:spcPts val="0"/>
              </a:spcBef>
              <a:spcAft>
                <a:spcPts val="0"/>
              </a:spcAft>
              <a:buClrTx/>
              <a:buSzTx/>
              <a:buFontTx/>
              <a:buNone/>
              <a:tabLst/>
              <a:defRPr/>
            </a:pPr>
            <a:r>
              <a:rPr lang="en-US" b="1" i="0" baseline="0" dirty="0" smtClean="0"/>
              <a:t>FACILITATORS: Explain Focused Reading protocol</a:t>
            </a:r>
            <a:endParaRPr lang="en-US" b="1" i="0" dirty="0" smtClean="0"/>
          </a:p>
          <a:p>
            <a:pPr>
              <a:defRPr/>
            </a:pPr>
            <a:endParaRPr lang="en-US" b="1" i="0"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106</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dirty="0" smtClean="0"/>
              <a:t>2:46-2:51</a:t>
            </a:r>
            <a:r>
              <a:rPr lang="en-US" b="1" baseline="0" dirty="0" smtClean="0"/>
              <a:t> (5 min)</a:t>
            </a:r>
            <a:endParaRPr lang="en-US" b="1" dirty="0"/>
          </a:p>
        </p:txBody>
      </p:sp>
      <p:sp>
        <p:nvSpPr>
          <p:cNvPr id="4" name="Slide Number Placeholder 3"/>
          <p:cNvSpPr>
            <a:spLocks noGrp="1"/>
          </p:cNvSpPr>
          <p:nvPr>
            <p:ph type="sldNum" sz="quarter" idx="10"/>
          </p:nvPr>
        </p:nvSpPr>
        <p:spPr/>
        <p:txBody>
          <a:bodyPr/>
          <a:lstStyle/>
          <a:p>
            <a:fld id="{8662DECB-DB60-5E43-BAE6-0C2A98921B5D}" type="slidenum">
              <a:rPr lang="en-US" smtClean="0"/>
              <a:t>107</a:t>
            </a:fld>
            <a:endParaRPr lang="en-US"/>
          </a:p>
        </p:txBody>
      </p:sp>
    </p:spTree>
    <p:extLst>
      <p:ext uri="{BB962C8B-B14F-4D97-AF65-F5344CB8AC3E}">
        <p14:creationId xmlns:p14="http://schemas.microsoft.com/office/powerpoint/2010/main" val="212915720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2:51-2:56 (5 min)</a:t>
            </a:r>
          </a:p>
          <a:p>
            <a:pPr>
              <a:defRPr/>
            </a:pPr>
            <a:r>
              <a:rPr lang="en-US" b="0" i="0" baseline="0" dirty="0" smtClean="0"/>
              <a:t>Ind. Think time – 1 min.</a:t>
            </a:r>
          </a:p>
          <a:p>
            <a:pPr>
              <a:defRPr/>
            </a:pPr>
            <a:r>
              <a:rPr lang="en-US" b="0" i="0" baseline="0" dirty="0" smtClean="0"/>
              <a:t>For whole group share out, ask participants to partner up with someone else across the room to respond to the question. (3 min)  </a:t>
            </a:r>
          </a:p>
          <a:p>
            <a:pPr>
              <a:defRPr/>
            </a:pPr>
            <a:r>
              <a:rPr lang="en-US" b="1" i="0" baseline="0" dirty="0" smtClean="0"/>
              <a:t>FACILITATORS: Before they leave their seats, explain the signal you will use to ask them to return to their seats for whole group discussion.</a:t>
            </a:r>
          </a:p>
          <a:p>
            <a:pPr>
              <a:defRPr/>
            </a:pPr>
            <a:r>
              <a:rPr lang="en-US" b="0" i="0" baseline="0" dirty="0" smtClean="0"/>
              <a:t>2-3 share outs</a:t>
            </a:r>
          </a:p>
        </p:txBody>
      </p:sp>
      <p:sp>
        <p:nvSpPr>
          <p:cNvPr id="4" name="Slide Number Placeholder 3"/>
          <p:cNvSpPr>
            <a:spLocks noGrp="1"/>
          </p:cNvSpPr>
          <p:nvPr>
            <p:ph type="sldNum" sz="quarter" idx="10"/>
          </p:nvPr>
        </p:nvSpPr>
        <p:spPr/>
        <p:txBody>
          <a:bodyPr/>
          <a:lstStyle/>
          <a:p>
            <a:fld id="{8662DECB-DB60-5E43-BAE6-0C2A98921B5D}" type="slidenum">
              <a:rPr lang="en-US" smtClean="0"/>
              <a:t>108</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dirty="0" smtClean="0"/>
              <a:t>2:56-3:01</a:t>
            </a:r>
            <a:r>
              <a:rPr lang="en-US" b="1" baseline="0" dirty="0" smtClean="0"/>
              <a:t> (5 min)</a:t>
            </a:r>
          </a:p>
          <a:p>
            <a:r>
              <a:rPr lang="en-US" b="0" baseline="0" dirty="0" smtClean="0"/>
              <a:t>Ind. Think time (1 min)</a:t>
            </a:r>
          </a:p>
          <a:p>
            <a:r>
              <a:rPr lang="en-US" b="0" baseline="0" dirty="0" smtClean="0"/>
              <a:t>Stand up for table talk (4 min)</a:t>
            </a:r>
            <a:endParaRPr lang="en-US" b="0" dirty="0"/>
          </a:p>
        </p:txBody>
      </p:sp>
      <p:sp>
        <p:nvSpPr>
          <p:cNvPr id="4" name="Slide Number Placeholder 3"/>
          <p:cNvSpPr>
            <a:spLocks noGrp="1"/>
          </p:cNvSpPr>
          <p:nvPr>
            <p:ph type="sldNum" sz="quarter" idx="10"/>
          </p:nvPr>
        </p:nvSpPr>
        <p:spPr/>
        <p:txBody>
          <a:bodyPr/>
          <a:lstStyle/>
          <a:p>
            <a:fld id="{8662DECB-DB60-5E43-BAE6-0C2A98921B5D}" type="slidenum">
              <a:rPr lang="en-US" smtClean="0"/>
              <a:t>109</a:t>
            </a:fld>
            <a:endParaRPr lang="en-US"/>
          </a:p>
        </p:txBody>
      </p:sp>
    </p:spTree>
    <p:extLst>
      <p:ext uri="{BB962C8B-B14F-4D97-AF65-F5344CB8AC3E}">
        <p14:creationId xmlns:p14="http://schemas.microsoft.com/office/powerpoint/2010/main" val="1822906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endParaRPr lang="en-US" b="1" dirty="0" smtClean="0"/>
          </a:p>
          <a:p>
            <a:endParaRPr lang="en-US" b="1" dirty="0" smtClean="0"/>
          </a:p>
          <a:p>
            <a:r>
              <a:rPr lang="en-US" b="1" dirty="0" smtClean="0"/>
              <a:t>8:16 – 8:17 (1</a:t>
            </a:r>
            <a:r>
              <a:rPr lang="en-US" b="1" baseline="0" dirty="0" smtClean="0"/>
              <a:t> min.)</a:t>
            </a:r>
            <a:endParaRPr lang="en-US" b="1" dirty="0" smtClean="0"/>
          </a:p>
          <a:p>
            <a:endParaRPr lang="en-US" dirty="0" smtClean="0"/>
          </a:p>
          <a:p>
            <a:r>
              <a:rPr lang="en-US" dirty="0" smtClean="0"/>
              <a:t>Today we will be learning about </a:t>
            </a:r>
            <a:r>
              <a:rPr lang="en-US" dirty="0" err="1" smtClean="0"/>
              <a:t>EngageNY</a:t>
            </a:r>
            <a:r>
              <a:rPr lang="en-US" baseline="0" dirty="0" smtClean="0"/>
              <a:t> </a:t>
            </a:r>
            <a:r>
              <a:rPr lang="en-US" i="1" baseline="0" dirty="0" smtClean="0"/>
              <a:t>A Story of Units</a:t>
            </a:r>
            <a:r>
              <a:rPr lang="en-US" baseline="0" dirty="0" smtClean="0"/>
              <a:t>.</a:t>
            </a:r>
          </a:p>
          <a:p>
            <a:endParaRPr lang="en-US" baseline="0" dirty="0" smtClean="0"/>
          </a:p>
          <a:p>
            <a:r>
              <a:rPr lang="en-US" baseline="0" dirty="0" smtClean="0"/>
              <a:t>We’ll spend time this morning learning more about </a:t>
            </a:r>
            <a:r>
              <a:rPr lang="en-US" baseline="0" dirty="0" err="1" smtClean="0"/>
              <a:t>EngageNY</a:t>
            </a:r>
            <a:r>
              <a:rPr lang="en-US" baseline="0" dirty="0" smtClean="0"/>
              <a:t>, and why this interim curriculum will help our students, and us, meet the challenges of the Common Core State Standards.</a:t>
            </a:r>
          </a:p>
          <a:p>
            <a:endParaRPr lang="en-US" baseline="0" dirty="0" smtClean="0"/>
          </a:p>
          <a:p>
            <a:r>
              <a:rPr lang="en-US" baseline="0" dirty="0" smtClean="0"/>
              <a:t>Most of our time today will be spent exploring Module 1, discussing the lesson components, and thinking about how we will implement </a:t>
            </a:r>
            <a:r>
              <a:rPr lang="en-US" baseline="0" dirty="0" err="1" smtClean="0"/>
              <a:t>EngageNY</a:t>
            </a:r>
            <a:r>
              <a:rPr lang="en-US" baseline="0" dirty="0" smtClean="0"/>
              <a:t> in our classrooms.</a:t>
            </a:r>
          </a:p>
        </p:txBody>
      </p:sp>
      <p:sp>
        <p:nvSpPr>
          <p:cNvPr id="4" name="Slide Number Placeholder 3"/>
          <p:cNvSpPr>
            <a:spLocks noGrp="1"/>
          </p:cNvSpPr>
          <p:nvPr>
            <p:ph type="sldNum" sz="quarter" idx="10"/>
          </p:nvPr>
        </p:nvSpPr>
        <p:spPr/>
        <p:txBody>
          <a:bodyPr/>
          <a:lstStyle/>
          <a:p>
            <a:fld id="{8662DECB-DB60-5E43-BAE6-0C2A98921B5D}" type="slidenum">
              <a:rPr lang="en-US" smtClean="0"/>
              <a:t>11</a:t>
            </a:fld>
            <a:endParaRPr lang="en-US"/>
          </a:p>
        </p:txBody>
      </p:sp>
    </p:spTree>
    <p:extLst>
      <p:ext uri="{BB962C8B-B14F-4D97-AF65-F5344CB8AC3E}">
        <p14:creationId xmlns:p14="http://schemas.microsoft.com/office/powerpoint/2010/main" val="285044914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3:01-3:02 (1 min)</a:t>
            </a:r>
          </a:p>
        </p:txBody>
      </p:sp>
      <p:sp>
        <p:nvSpPr>
          <p:cNvPr id="4" name="Slide Number Placeholder 3"/>
          <p:cNvSpPr>
            <a:spLocks noGrp="1"/>
          </p:cNvSpPr>
          <p:nvPr>
            <p:ph type="sldNum" sz="quarter" idx="10"/>
          </p:nvPr>
        </p:nvSpPr>
        <p:spPr/>
        <p:txBody>
          <a:bodyPr/>
          <a:lstStyle/>
          <a:p>
            <a:fld id="{8662DECB-DB60-5E43-BAE6-0C2A98921B5D}" type="slidenum">
              <a:rPr lang="en-US" smtClean="0"/>
              <a:t>110</a:t>
            </a:fld>
            <a:endParaRPr lang="en-US"/>
          </a:p>
        </p:txBody>
      </p:sp>
    </p:spTree>
    <p:extLst>
      <p:ext uri="{BB962C8B-B14F-4D97-AF65-F5344CB8AC3E}">
        <p14:creationId xmlns:p14="http://schemas.microsoft.com/office/powerpoint/2010/main" val="182290694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3:01-3:02 (1 min)</a:t>
            </a:r>
          </a:p>
        </p:txBody>
      </p:sp>
      <p:sp>
        <p:nvSpPr>
          <p:cNvPr id="4" name="Slide Number Placeholder 3"/>
          <p:cNvSpPr>
            <a:spLocks noGrp="1"/>
          </p:cNvSpPr>
          <p:nvPr>
            <p:ph type="sldNum" sz="quarter" idx="10"/>
          </p:nvPr>
        </p:nvSpPr>
        <p:spPr/>
        <p:txBody>
          <a:bodyPr/>
          <a:lstStyle/>
          <a:p>
            <a:fld id="{8662DECB-DB60-5E43-BAE6-0C2A98921B5D}" type="slidenum">
              <a:rPr lang="en-US" smtClean="0"/>
              <a:t>111</a:t>
            </a:fld>
            <a:endParaRPr lang="en-US"/>
          </a:p>
        </p:txBody>
      </p:sp>
    </p:spTree>
    <p:extLst>
      <p:ext uri="{BB962C8B-B14F-4D97-AF65-F5344CB8AC3E}">
        <p14:creationId xmlns:p14="http://schemas.microsoft.com/office/powerpoint/2010/main" val="182290694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Katherine</a:t>
            </a:r>
          </a:p>
          <a:p>
            <a:pPr>
              <a:defRPr/>
            </a:pPr>
            <a:endParaRPr lang="en-US" b="1" i="0" baseline="0" dirty="0" smtClean="0"/>
          </a:p>
          <a:p>
            <a:pPr>
              <a:defRPr/>
            </a:pPr>
            <a:r>
              <a:rPr lang="en-US" b="1" i="0" baseline="0" dirty="0" smtClean="0"/>
              <a:t>3:01--3:02 (1 min)</a:t>
            </a:r>
          </a:p>
          <a:p>
            <a:pPr>
              <a:defRPr/>
            </a:pPr>
            <a:r>
              <a:rPr lang="en-US" b="0" i="0" baseline="0" dirty="0" smtClean="0"/>
              <a:t>Additional Resources</a:t>
            </a:r>
          </a:p>
          <a:p>
            <a:pPr>
              <a:defRPr/>
            </a:pPr>
            <a:r>
              <a:rPr lang="en-US" b="0" i="0" baseline="0" dirty="0" smtClean="0"/>
              <a:t>The </a:t>
            </a:r>
            <a:r>
              <a:rPr lang="en-US" b="0" i="0" baseline="0" dirty="0" err="1" smtClean="0"/>
              <a:t>EngageNY</a:t>
            </a:r>
            <a:r>
              <a:rPr lang="en-US" b="0" i="0" baseline="0" dirty="0" smtClean="0"/>
              <a:t> website at </a:t>
            </a:r>
            <a:r>
              <a:rPr lang="en-US" b="0" i="0" baseline="0" dirty="0" err="1" smtClean="0"/>
              <a:t>engageny.org</a:t>
            </a:r>
            <a:endParaRPr lang="en-US" b="0" i="0" baseline="0" dirty="0" smtClean="0"/>
          </a:p>
          <a:p>
            <a:pPr>
              <a:defRPr/>
            </a:pPr>
            <a:r>
              <a:rPr lang="en-US" b="0" i="0" baseline="0" dirty="0" smtClean="0"/>
              <a:t>To find modules, lessons, and assessments, Click on the live link that says Common Core Curriculum and Assessments, then the link for Common Core Curriculum, then click on math. You will find the modules, lessons, and assessments available to view or to download.</a:t>
            </a:r>
          </a:p>
          <a:p>
            <a:pPr>
              <a:defRPr/>
            </a:pPr>
            <a:endParaRPr lang="en-US" b="0" i="0" baseline="0" dirty="0" smtClean="0"/>
          </a:p>
          <a:p>
            <a:pPr>
              <a:defRPr/>
            </a:pPr>
            <a:r>
              <a:rPr lang="en-US" b="0" i="0" baseline="0" dirty="0" smtClean="0"/>
              <a:t>When you click on the Video Library, you will be able to navigate and filter through many video clips. Some of the videos provide more information about the curriculum, and some video clips show portions of the modules in action.</a:t>
            </a:r>
          </a:p>
        </p:txBody>
      </p:sp>
      <p:sp>
        <p:nvSpPr>
          <p:cNvPr id="4" name="Slide Number Placeholder 3"/>
          <p:cNvSpPr>
            <a:spLocks noGrp="1"/>
          </p:cNvSpPr>
          <p:nvPr>
            <p:ph type="sldNum" sz="quarter" idx="10"/>
          </p:nvPr>
        </p:nvSpPr>
        <p:spPr/>
        <p:txBody>
          <a:bodyPr/>
          <a:lstStyle/>
          <a:p>
            <a:fld id="{8662DECB-DB60-5E43-BAE6-0C2A98921B5D}" type="slidenum">
              <a:rPr lang="en-US" smtClean="0"/>
              <a:t>112</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Katherine</a:t>
            </a:r>
          </a:p>
          <a:p>
            <a:pPr>
              <a:defRPr/>
            </a:pPr>
            <a:endParaRPr lang="en-US" b="1" i="0" baseline="0" dirty="0" smtClean="0"/>
          </a:p>
          <a:p>
            <a:pPr>
              <a:defRPr/>
            </a:pPr>
            <a:r>
              <a:rPr lang="en-US" b="1" i="0" baseline="0" dirty="0" smtClean="0"/>
              <a:t>3:02-3:03 (1 min)</a:t>
            </a:r>
          </a:p>
          <a:p>
            <a:pPr>
              <a:defRPr/>
            </a:pPr>
            <a:endParaRPr lang="en-US" b="1" i="0" baseline="0" dirty="0" smtClean="0"/>
          </a:p>
          <a:p>
            <a:pPr>
              <a:defRPr/>
            </a:pPr>
            <a:r>
              <a:rPr lang="en-US" b="0" i="0" baseline="0" dirty="0" smtClean="0"/>
              <a:t>Many resources are also available from Common Core. Eureka Math is the same as </a:t>
            </a:r>
            <a:r>
              <a:rPr lang="en-US" b="0" i="0" baseline="0" dirty="0" err="1" smtClean="0"/>
              <a:t>EngageNY</a:t>
            </a:r>
            <a:r>
              <a:rPr lang="en-US" b="0" i="0" baseline="0" dirty="0" smtClean="0"/>
              <a:t>. As part of the Race to the Top Grant that allowed NY to work with a team of mathematicians and teachers to write the curriculum, there was a condition that t his curriculum be made accessible to the nation at no cost. The Common Core site and Eureka Math are this free resource. The only difference you will see is that the </a:t>
            </a:r>
            <a:r>
              <a:rPr lang="en-US" b="0" i="0" baseline="0" dirty="0" err="1" smtClean="0"/>
              <a:t>EngageNY</a:t>
            </a:r>
            <a:r>
              <a:rPr lang="en-US" b="0" i="0" baseline="0" dirty="0" smtClean="0"/>
              <a:t> logo has been removed.</a:t>
            </a:r>
          </a:p>
          <a:p>
            <a:pPr>
              <a:defRPr/>
            </a:pPr>
            <a:endParaRPr lang="en-US" b="0" i="0" baseline="0" dirty="0" smtClean="0"/>
          </a:p>
          <a:p>
            <a:pPr>
              <a:defRPr/>
            </a:pPr>
            <a:r>
              <a:rPr lang="en-US" b="0" i="0" baseline="0" dirty="0" smtClean="0"/>
              <a:t>To access the curriculum and video library, click on curriculum. From the drop down menu, select math. On the next page, click on the arrow next to Eureka Mat, and from the drop down menu, select the section you would like to see.</a:t>
            </a:r>
          </a:p>
          <a:p>
            <a:pPr>
              <a:defRPr/>
            </a:pPr>
            <a:endParaRPr lang="en-US" b="0" i="0" baseline="0" dirty="0" smtClean="0"/>
          </a:p>
          <a:p>
            <a:pPr>
              <a:defRPr/>
            </a:pPr>
            <a:r>
              <a:rPr lang="en-US" b="0" i="0" baseline="0" dirty="0" smtClean="0"/>
              <a:t>A great feature of the Eureka Math website is the map. On the right side of the screen, click on map. It will bring you to the year long overview. From this page, you can link to the modules in your grade level.</a:t>
            </a:r>
          </a:p>
          <a:p>
            <a:pPr>
              <a:defRPr/>
            </a:pPr>
            <a:endParaRPr lang="en-US" b="0" i="0" baseline="0" dirty="0" smtClean="0"/>
          </a:p>
          <a:p>
            <a:pPr>
              <a:defRPr/>
            </a:pPr>
            <a:endParaRPr lang="en-US" b="0" i="0"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113</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3:03-3:04 (1 min)</a:t>
            </a:r>
          </a:p>
          <a:p>
            <a:r>
              <a:rPr lang="en-US" dirty="0" smtClean="0"/>
              <a:t>At first, it will take a bit more time… If you have 60 min. blocks, one lesson may take a couple of days. We</a:t>
            </a:r>
            <a:r>
              <a:rPr lang="en-US" baseline="0" dirty="0" smtClean="0"/>
              <a:t> will eventually have to get to one lesson a day.</a:t>
            </a:r>
          </a:p>
          <a:p>
            <a:r>
              <a:rPr lang="en-US" baseline="0" dirty="0" smtClean="0"/>
              <a:t>If you have 90 min. math blocks, then we could do one lesson a day.</a:t>
            </a:r>
          </a:p>
          <a:p>
            <a:r>
              <a:rPr lang="en-US" dirty="0" smtClean="0"/>
              <a:t>Breathe</a:t>
            </a:r>
            <a:r>
              <a:rPr lang="en-US" baseline="0" dirty="0" smtClean="0"/>
              <a:t> &amp; b</a:t>
            </a:r>
            <a:r>
              <a:rPr lang="en-US" dirty="0" smtClean="0"/>
              <a:t>reathe some more</a:t>
            </a:r>
          </a:p>
          <a:p>
            <a:r>
              <a:rPr lang="en-US" dirty="0" smtClean="0"/>
              <a:t>Routines will have to be established – use a timer – do not spend a lot of time on fluency.  For all components, stay</a:t>
            </a:r>
            <a:r>
              <a:rPr lang="en-US" baseline="0" dirty="0" smtClean="0"/>
              <a:t> as close to the allotted time given and then move on. You and your students will get comfortable with the routine and then you’ll be able to focus on only the math content.</a:t>
            </a:r>
            <a:endParaRPr lang="en-US" dirty="0" smtClean="0"/>
          </a:p>
          <a:p>
            <a:r>
              <a:rPr lang="en-US" dirty="0" smtClean="0"/>
              <a:t>Get to the meat of the lesson</a:t>
            </a:r>
          </a:p>
          <a:p>
            <a:r>
              <a:rPr lang="en-US" dirty="0" smtClean="0"/>
              <a:t>Collaborate with your team – support each other</a:t>
            </a:r>
          </a:p>
          <a:p>
            <a:pPr>
              <a:defRPr/>
            </a:pPr>
            <a:endParaRPr lang="en-US" b="0" i="0"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114</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3:04-3:20 (~15 min)</a:t>
            </a:r>
          </a:p>
          <a:p>
            <a:pPr>
              <a:defRPr/>
            </a:pPr>
            <a:r>
              <a:rPr lang="en-US" b="1" i="0" baseline="0" dirty="0" smtClean="0"/>
              <a:t>At 3:18 give a two minute warning</a:t>
            </a:r>
          </a:p>
          <a:p>
            <a:pPr>
              <a:defRPr/>
            </a:pPr>
            <a:r>
              <a:rPr lang="en-US" b="1" i="0" baseline="0" dirty="0" smtClean="0"/>
              <a:t>At 3:20 have each table share their summary</a:t>
            </a:r>
          </a:p>
        </p:txBody>
      </p:sp>
      <p:sp>
        <p:nvSpPr>
          <p:cNvPr id="4" name="Slide Number Placeholder 3"/>
          <p:cNvSpPr>
            <a:spLocks noGrp="1"/>
          </p:cNvSpPr>
          <p:nvPr>
            <p:ph type="sldNum" sz="quarter" idx="10"/>
          </p:nvPr>
        </p:nvSpPr>
        <p:spPr/>
        <p:txBody>
          <a:bodyPr/>
          <a:lstStyle/>
          <a:p>
            <a:fld id="{8662DECB-DB60-5E43-BAE6-0C2A98921B5D}" type="slidenum">
              <a:rPr lang="en-US" smtClean="0"/>
              <a:t>115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K &amp; L</a:t>
            </a:r>
          </a:p>
          <a:p>
            <a:pPr>
              <a:defRPr/>
            </a:pPr>
            <a:endParaRPr lang="en-US" b="1" i="0" baseline="0" dirty="0" smtClean="0"/>
          </a:p>
          <a:p>
            <a:pPr>
              <a:defRPr/>
            </a:pPr>
            <a:r>
              <a:rPr lang="en-US" b="1" i="0" baseline="0" dirty="0" smtClean="0"/>
              <a:t>3:20-3:23 (3 min)</a:t>
            </a:r>
          </a:p>
        </p:txBody>
      </p:sp>
      <p:sp>
        <p:nvSpPr>
          <p:cNvPr id="4" name="Slide Number Placeholder 3"/>
          <p:cNvSpPr>
            <a:spLocks noGrp="1"/>
          </p:cNvSpPr>
          <p:nvPr>
            <p:ph type="sldNum" sz="quarter" idx="10"/>
          </p:nvPr>
        </p:nvSpPr>
        <p:spPr/>
        <p:txBody>
          <a:bodyPr/>
          <a:lstStyle/>
          <a:p>
            <a:fld id="{8662DECB-DB60-5E43-BAE6-0C2A98921B5D}" type="slidenum">
              <a:rPr lang="en-US" smtClean="0"/>
              <a:t>116</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3:20-3:23 (3 min)</a:t>
            </a:r>
          </a:p>
          <a:p>
            <a:pPr>
              <a:defRPr/>
            </a:pPr>
            <a:r>
              <a:rPr lang="en-US" b="0" i="0" baseline="0" dirty="0" smtClean="0"/>
              <a:t>We know that there’s a waiting list for the Smart Notebook class, but if you know someone who attended that session, be sure to ask them about what they’ve learned.</a:t>
            </a:r>
          </a:p>
          <a:p>
            <a:pPr>
              <a:defRPr/>
            </a:pPr>
            <a:r>
              <a:rPr lang="en-US" b="0" i="0" baseline="0" dirty="0" smtClean="0"/>
              <a:t>They might be able to help you understand how the SMART NOTEBOOK or even </a:t>
            </a:r>
            <a:r>
              <a:rPr lang="en-US" b="0" i="0" baseline="0" dirty="0" err="1" smtClean="0"/>
              <a:t>Powerpoint</a:t>
            </a:r>
            <a:r>
              <a:rPr lang="en-US" b="0" i="0" baseline="0" dirty="0" smtClean="0"/>
              <a:t> are powerful teaching tools in managing pacing, student discourse, etc.</a:t>
            </a:r>
          </a:p>
        </p:txBody>
      </p:sp>
      <p:sp>
        <p:nvSpPr>
          <p:cNvPr id="4" name="Slide Number Placeholder 3"/>
          <p:cNvSpPr>
            <a:spLocks noGrp="1"/>
          </p:cNvSpPr>
          <p:nvPr>
            <p:ph type="sldNum" sz="quarter" idx="10"/>
          </p:nvPr>
        </p:nvSpPr>
        <p:spPr/>
        <p:txBody>
          <a:bodyPr/>
          <a:lstStyle/>
          <a:p>
            <a:fld id="{8662DECB-DB60-5E43-BAE6-0C2A98921B5D}" type="slidenum">
              <a:rPr lang="en-US" smtClean="0"/>
              <a:t>117</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3:23-3:30 (7 min)</a:t>
            </a:r>
          </a:p>
          <a:p>
            <a:pPr>
              <a:defRPr/>
            </a:pPr>
            <a:endParaRPr lang="en-US" b="1" i="0" baseline="0" dirty="0" smtClean="0"/>
          </a:p>
          <a:p>
            <a:pPr>
              <a:defRPr/>
            </a:pPr>
            <a:r>
              <a:rPr lang="en-US" b="1" i="1" baseline="0" dirty="0" smtClean="0"/>
              <a:t>FACILITATORS: Distribute the evaluations for this class and collect.</a:t>
            </a:r>
          </a:p>
        </p:txBody>
      </p:sp>
      <p:sp>
        <p:nvSpPr>
          <p:cNvPr id="4" name="Slide Number Placeholder 3"/>
          <p:cNvSpPr>
            <a:spLocks noGrp="1"/>
          </p:cNvSpPr>
          <p:nvPr>
            <p:ph type="sldNum" sz="quarter" idx="10"/>
          </p:nvPr>
        </p:nvSpPr>
        <p:spPr/>
        <p:txBody>
          <a:bodyPr/>
          <a:lstStyle/>
          <a:p>
            <a:fld id="{8662DECB-DB60-5E43-BAE6-0C2A98921B5D}" type="slidenum">
              <a:rPr lang="en-US" smtClean="0"/>
              <a:t>118</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endParaRPr lang="en-US" b="1" dirty="0" smtClean="0"/>
          </a:p>
          <a:p>
            <a:r>
              <a:rPr lang="en-US" b="1" dirty="0" smtClean="0"/>
              <a:t>8:17 – 8:18 (1 min.)</a:t>
            </a:r>
          </a:p>
          <a:p>
            <a:endParaRPr lang="en-US" dirty="0" smtClean="0"/>
          </a:p>
          <a:p>
            <a:r>
              <a:rPr lang="en-US" dirty="0" smtClean="0"/>
              <a:t>Las</a:t>
            </a:r>
            <a:r>
              <a:rPr lang="en-US" baseline="0" dirty="0" smtClean="0"/>
              <a:t>t Spring, Bethel’s Elementary principals made the decision to move to </a:t>
            </a:r>
            <a:r>
              <a:rPr lang="en-US" baseline="0" dirty="0" err="1" smtClean="0"/>
              <a:t>EngageNY</a:t>
            </a:r>
            <a:r>
              <a:rPr lang="en-US" baseline="0" dirty="0" smtClean="0"/>
              <a:t> A Story of Units as our interim math curriculum. We hope to go through the entire curriculum adoption process with math materials in 2 years. Until the time that a new curriculum is adopted, we will be using </a:t>
            </a:r>
            <a:r>
              <a:rPr lang="en-US" baseline="0" dirty="0" err="1" smtClean="0"/>
              <a:t>EngageNY</a:t>
            </a:r>
            <a:r>
              <a:rPr lang="en-US" baseline="0" dirty="0" smtClean="0"/>
              <a:t> A Story of Units. </a:t>
            </a:r>
          </a:p>
          <a:p>
            <a:endParaRPr lang="en-US" baseline="0" dirty="0" smtClean="0"/>
          </a:p>
          <a:p>
            <a:r>
              <a:rPr lang="en-US" baseline="0" dirty="0" smtClean="0"/>
              <a:t>For more information about this decision, see the video Elementary Math Plan 2014-15 on Atomic Learning under the </a:t>
            </a:r>
            <a:r>
              <a:rPr lang="en-US" baseline="0" dirty="0" err="1" smtClean="0"/>
              <a:t>EngageNY</a:t>
            </a:r>
            <a:r>
              <a:rPr lang="en-US" baseline="0" dirty="0" smtClean="0"/>
              <a:t> heading.</a:t>
            </a:r>
            <a:endParaRPr lang="en-US" dirty="0" smtClean="0"/>
          </a:p>
          <a:p>
            <a:endParaRPr lang="en-US" dirty="0" smtClean="0"/>
          </a:p>
          <a:p>
            <a:r>
              <a:rPr lang="en-US" dirty="0" smtClean="0"/>
              <a:t>New York State Education Department worked with teachers, administrators, and education experts to create instructional materials.</a:t>
            </a:r>
            <a:r>
              <a:rPr lang="en-US" baseline="0" dirty="0" smtClean="0"/>
              <a:t> </a:t>
            </a:r>
            <a:r>
              <a:rPr lang="en-US" dirty="0" smtClean="0"/>
              <a:t>Curricular modules are provided for educators free of charge. </a:t>
            </a:r>
          </a:p>
          <a:p>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12</a:t>
            </a:fld>
            <a:endParaRPr lang="en-US"/>
          </a:p>
        </p:txBody>
      </p:sp>
    </p:spTree>
    <p:extLst>
      <p:ext uri="{BB962C8B-B14F-4D97-AF65-F5344CB8AC3E}">
        <p14:creationId xmlns:p14="http://schemas.microsoft.com/office/powerpoint/2010/main" val="2637347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8:18 – 8:19 (1 min.)</a:t>
            </a:r>
          </a:p>
          <a:p>
            <a:endParaRPr lang="en-US" dirty="0" smtClean="0"/>
          </a:p>
          <a:p>
            <a:r>
              <a:rPr lang="en-US" dirty="0" smtClean="0"/>
              <a:t>As </a:t>
            </a:r>
            <a:r>
              <a:rPr lang="en-US" dirty="0" err="1" smtClean="0"/>
              <a:t>EngageNY</a:t>
            </a:r>
            <a:r>
              <a:rPr lang="en-US" baseline="0" dirty="0" smtClean="0"/>
              <a:t> was developed, great care was taken to ensure the materials would help teachers and students meet the demands of the Common Core. Three components in particular combine to help teachers and students meet the demands of the Common Core State Standards.</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13</a:t>
            </a:fld>
            <a:endParaRPr lang="en-US"/>
          </a:p>
        </p:txBody>
      </p:sp>
    </p:spTree>
    <p:extLst>
      <p:ext uri="{BB962C8B-B14F-4D97-AF65-F5344CB8AC3E}">
        <p14:creationId xmlns:p14="http://schemas.microsoft.com/office/powerpoint/2010/main" val="1397056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i="0" dirty="0" smtClean="0">
                <a:solidFill>
                  <a:schemeClr val="tx1"/>
                </a:solidFill>
              </a:rPr>
              <a:t>Katherine</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1"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b="1" baseline="0" dirty="0" smtClean="0"/>
              <a:t>8:19 – 8:21 (2 min)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To learn more about the content in </a:t>
            </a:r>
            <a:r>
              <a:rPr lang="en-US" b="0" baseline="0" dirty="0" err="1" smtClean="0"/>
              <a:t>EngageNY</a:t>
            </a:r>
            <a:r>
              <a:rPr lang="en-US" b="0" baseline="0" dirty="0" smtClean="0"/>
              <a:t>, </a:t>
            </a:r>
            <a:r>
              <a:rPr lang="en-US" b="0" i="1" baseline="0" dirty="0" smtClean="0"/>
              <a:t>A Story of Units</a:t>
            </a:r>
            <a:r>
              <a:rPr lang="en-US" b="0" baseline="0" dirty="0" smtClean="0"/>
              <a:t>, we are going to do some reading.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But first, we need to assign some roles. We will use a variety of protocols today, and in order for this to work smoothly, we’d like to assign roles within your groups.</a:t>
            </a:r>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We are going to assign a facilitator, time keeper, presser and reporter. The facilitator facilitates the conversation and makes sure that we’re on topic. The time keeper keeps track of time and ends the conversation when time is up. The presser asks questions to press &amp; clarify thinking and the reporter will report out highlights of conversation when asked to do so.</a:t>
            </a:r>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Although these roles are assigned to one person, that doesn’t mean that everyone can’t play each part.  The person that is assigned the role just ensures that their role is implemented.</a:t>
            </a:r>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So, assign your roles please.</a:t>
            </a:r>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Facilitators, raise your hand.  Time keepers. Pressers and finally reporters.  Thank you.</a:t>
            </a:r>
          </a:p>
          <a:p>
            <a:endParaRPr lang="en-US" baseline="0" dirty="0" smtClean="0"/>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b="1" i="1" dirty="0"/>
          </a:p>
        </p:txBody>
      </p:sp>
      <p:sp>
        <p:nvSpPr>
          <p:cNvPr id="4" name="Slide Number Placeholder 3"/>
          <p:cNvSpPr>
            <a:spLocks noGrp="1"/>
          </p:cNvSpPr>
          <p:nvPr>
            <p:ph type="sldNum" sz="quarter" idx="10"/>
          </p:nvPr>
        </p:nvSpPr>
        <p:spPr/>
        <p:txBody>
          <a:bodyPr/>
          <a:lstStyle/>
          <a:p>
            <a:fld id="{8662DECB-DB60-5E43-BAE6-0C2A98921B5D}" type="slidenum">
              <a:rPr lang="en-US" smtClean="0"/>
              <a:t>14</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8:21 – 8:22 (1 min.)</a:t>
            </a:r>
          </a:p>
          <a:p>
            <a:endParaRPr lang="en-US" dirty="0" smtClean="0"/>
          </a:p>
          <a:p>
            <a:r>
              <a:rPr lang="en-US" dirty="0" smtClean="0"/>
              <a:t>The developers of </a:t>
            </a:r>
            <a:r>
              <a:rPr lang="en-US" dirty="0" err="1" smtClean="0"/>
              <a:t>EngageNY</a:t>
            </a:r>
            <a:r>
              <a:rPr lang="en-US" dirty="0" smtClean="0"/>
              <a:t> A Story of Units used</a:t>
            </a:r>
            <a:r>
              <a:rPr lang="en-US" baseline="0" dirty="0" smtClean="0"/>
              <a:t> the Progressions for the Common Core State Standards in Mathematics. The Progressions are documents drafted by the Common Core State Standards Writing Team, and they lay out</a:t>
            </a:r>
            <a:r>
              <a:rPr lang="en-US" dirty="0" smtClean="0"/>
              <a:t> the “structure of the mathematics and research in cognitive development that was the frame upon which the CCSS were built.” </a:t>
            </a:r>
            <a:r>
              <a:rPr lang="en-US" sz="2000" dirty="0" smtClean="0"/>
              <a:t>(How to Implement </a:t>
            </a:r>
            <a:r>
              <a:rPr lang="en-US" sz="2000" i="1" dirty="0" smtClean="0"/>
              <a:t>A Story of Units</a:t>
            </a:r>
            <a:r>
              <a:rPr lang="en-US" sz="2000" dirty="0" smtClean="0"/>
              <a:t>, p. 3)</a:t>
            </a:r>
          </a:p>
          <a:p>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15</a:t>
            </a:fld>
            <a:endParaRPr lang="en-US"/>
          </a:p>
        </p:txBody>
      </p:sp>
    </p:spTree>
    <p:extLst>
      <p:ext uri="{BB962C8B-B14F-4D97-AF65-F5344CB8AC3E}">
        <p14:creationId xmlns:p14="http://schemas.microsoft.com/office/powerpoint/2010/main" val="2984044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8:22 – 8:30 (8 min.)</a:t>
            </a:r>
          </a:p>
          <a:p>
            <a:endParaRPr lang="en-US" dirty="0" smtClean="0"/>
          </a:p>
          <a:p>
            <a:r>
              <a:rPr lang="en-US" dirty="0" smtClean="0"/>
              <a:t>The content in A Story of Units is connected by the theme of “units”.</a:t>
            </a:r>
            <a:r>
              <a:rPr lang="en-US" baseline="0" dirty="0" smtClean="0"/>
              <a:t> We’re going to take a look at the way </a:t>
            </a:r>
            <a:r>
              <a:rPr lang="en-US" baseline="0" dirty="0" err="1" smtClean="0"/>
              <a:t>EngageNY</a:t>
            </a:r>
            <a:r>
              <a:rPr lang="en-US" baseline="0" dirty="0" smtClean="0"/>
              <a:t> A Story of Units describes the development of units across the modules.</a:t>
            </a:r>
          </a:p>
          <a:p>
            <a:endParaRPr lang="en-US" baseline="0" dirty="0" smtClean="0"/>
          </a:p>
          <a:p>
            <a:r>
              <a:rPr lang="en-US" baseline="0" dirty="0" smtClean="0"/>
              <a:t>Find your booklet titled “How to Implement </a:t>
            </a:r>
            <a:r>
              <a:rPr lang="en-US" i="1" baseline="0" dirty="0" smtClean="0"/>
              <a:t>A Story of Units</a:t>
            </a:r>
            <a:r>
              <a:rPr lang="en-US" baseline="0" dirty="0" smtClean="0"/>
              <a:t>”. We will refer to this as “How to Implement” through the rest of the day. This booklet is a rich resource of information about the philosophy behind </a:t>
            </a:r>
            <a:r>
              <a:rPr lang="en-US" baseline="0" dirty="0" err="1" smtClean="0"/>
              <a:t>EngageNY</a:t>
            </a:r>
            <a:r>
              <a:rPr lang="en-US" baseline="0" dirty="0" smtClean="0"/>
              <a:t> </a:t>
            </a:r>
            <a:r>
              <a:rPr lang="en-US" i="1" baseline="0" dirty="0" smtClean="0"/>
              <a:t>A Story of Units </a:t>
            </a:r>
            <a:r>
              <a:rPr lang="en-US" baseline="0" dirty="0" smtClean="0"/>
              <a:t>and gives information on assessment, differentiation, and lesson structure.</a:t>
            </a:r>
          </a:p>
          <a:p>
            <a:endParaRPr lang="en-US" baseline="0" dirty="0" smtClean="0"/>
          </a:p>
          <a:p>
            <a:r>
              <a:rPr lang="en-US" baseline="0" dirty="0" smtClean="0"/>
              <a:t>Please turn to page 4. The section “The Significance of the Unit” describes the development of units across the modules. Please read this section, pages 4-5. As you read, find 3 examples of units students will work with in A Story of Units. </a:t>
            </a:r>
            <a:r>
              <a:rPr lang="en-US" b="1" baseline="0" dirty="0" smtClean="0"/>
              <a:t>(3-5 minutes to read)</a:t>
            </a:r>
            <a:endParaRPr lang="en-US" b="1" dirty="0" smtClean="0"/>
          </a:p>
          <a:p>
            <a:endParaRPr lang="en-US" dirty="0" smtClean="0"/>
          </a:p>
          <a:p>
            <a:r>
              <a:rPr lang="en-US" dirty="0" smtClean="0"/>
              <a:t>When participants are done reading, ask them to</a:t>
            </a:r>
            <a:r>
              <a:rPr lang="en-US" baseline="0" dirty="0" smtClean="0"/>
              <a:t> share the examples they found with their tables. </a:t>
            </a:r>
            <a:r>
              <a:rPr lang="en-US" b="1" baseline="0" dirty="0" smtClean="0"/>
              <a:t>(1 min table share) </a:t>
            </a:r>
            <a:r>
              <a:rPr lang="en-US" baseline="0" dirty="0" smtClean="0"/>
              <a:t>Then, ask for 2-3 volunteers to share with the whole group. </a:t>
            </a:r>
            <a:r>
              <a:rPr lang="en-US" b="1" baseline="0" dirty="0" smtClean="0"/>
              <a:t>(1 min.)</a:t>
            </a:r>
            <a:endParaRPr lang="en-US" b="1" dirty="0" smtClean="0"/>
          </a:p>
          <a:p>
            <a:endParaRPr lang="en-US"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16</a:t>
            </a:fld>
            <a:endParaRPr lang="en-US"/>
          </a:p>
        </p:txBody>
      </p:sp>
    </p:spTree>
    <p:extLst>
      <p:ext uri="{BB962C8B-B14F-4D97-AF65-F5344CB8AC3E}">
        <p14:creationId xmlns:p14="http://schemas.microsoft.com/office/powerpoint/2010/main" val="2998657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8:30 – 8:31 (1 min.)</a:t>
            </a:r>
          </a:p>
          <a:p>
            <a:endParaRPr lang="en-US" sz="1200" dirty="0" smtClean="0"/>
          </a:p>
          <a:p>
            <a:r>
              <a:rPr lang="en-US" sz="1200" dirty="0" smtClean="0"/>
              <a:t>Meeting the expectations set forth</a:t>
            </a:r>
            <a:r>
              <a:rPr lang="en-US" sz="1200" baseline="0" dirty="0" smtClean="0"/>
              <a:t> in t</a:t>
            </a:r>
            <a:r>
              <a:rPr lang="en-US" sz="1200" dirty="0" smtClean="0"/>
              <a:t>he Common Core State Standards</a:t>
            </a:r>
            <a:r>
              <a:rPr lang="en-US" sz="1200" baseline="0" dirty="0" smtClean="0"/>
              <a:t> creates opportunities for change in our classroom. Math experts identified 3 major instructional shifts called for by the Math Standards. </a:t>
            </a:r>
          </a:p>
          <a:p>
            <a:endParaRPr lang="en-US" sz="1200" baseline="0" dirty="0" smtClean="0"/>
          </a:p>
          <a:p>
            <a:r>
              <a:rPr lang="en-US" sz="1200" dirty="0" smtClean="0">
                <a:solidFill>
                  <a:srgbClr val="E46C0A"/>
                </a:solidFill>
              </a:rPr>
              <a:t>Focus</a:t>
            </a:r>
            <a:r>
              <a:rPr lang="en-US" sz="1200" dirty="0" smtClean="0"/>
              <a:t> strongly where the standards focus</a:t>
            </a:r>
          </a:p>
          <a:p>
            <a:r>
              <a:rPr lang="en-US" sz="1200" dirty="0" smtClean="0">
                <a:solidFill>
                  <a:srgbClr val="E46C0A"/>
                </a:solidFill>
              </a:rPr>
              <a:t>Coherence:</a:t>
            </a:r>
            <a:r>
              <a:rPr lang="en-US" sz="1200" dirty="0" smtClean="0"/>
              <a:t> Think across grades and link to major topics within grades.</a:t>
            </a:r>
          </a:p>
          <a:p>
            <a:r>
              <a:rPr lang="en-US" sz="1200" dirty="0" smtClean="0">
                <a:solidFill>
                  <a:srgbClr val="E46C0A"/>
                </a:solidFill>
              </a:rPr>
              <a:t>Rigor:</a:t>
            </a:r>
            <a:r>
              <a:rPr lang="en-US" sz="1200" dirty="0" smtClean="0"/>
              <a:t> Require conceptual understanding, fluency, and application.</a:t>
            </a:r>
          </a:p>
          <a:p>
            <a:endParaRPr lang="en-US" sz="1200" baseline="0" dirty="0" smtClean="0"/>
          </a:p>
          <a:p>
            <a:r>
              <a:rPr lang="en-US" sz="1200" baseline="0" dirty="0" smtClean="0"/>
              <a:t>In order to teach the content (and the math practices) of the standards, we need to implement these shifts in our classroom. </a:t>
            </a:r>
            <a:r>
              <a:rPr lang="en-US" sz="1200" baseline="0" dirty="0" err="1" smtClean="0"/>
              <a:t>EngageNY</a:t>
            </a:r>
            <a:r>
              <a:rPr lang="en-US" sz="1200" baseline="0" dirty="0" smtClean="0"/>
              <a:t> provides us opportunities to do this.</a:t>
            </a:r>
            <a:endParaRPr lang="en-US" sz="1200" dirty="0"/>
          </a:p>
        </p:txBody>
      </p:sp>
      <p:sp>
        <p:nvSpPr>
          <p:cNvPr id="4" name="Slide Number Placeholder 3"/>
          <p:cNvSpPr>
            <a:spLocks noGrp="1"/>
          </p:cNvSpPr>
          <p:nvPr>
            <p:ph type="sldNum" sz="quarter" idx="10"/>
          </p:nvPr>
        </p:nvSpPr>
        <p:spPr/>
        <p:txBody>
          <a:bodyPr/>
          <a:lstStyle/>
          <a:p>
            <a:fld id="{8662DECB-DB60-5E43-BAE6-0C2A98921B5D}" type="slidenum">
              <a:rPr lang="en-US" smtClean="0"/>
              <a:t>17</a:t>
            </a:fld>
            <a:endParaRPr lang="en-US"/>
          </a:p>
        </p:txBody>
      </p:sp>
    </p:spTree>
    <p:extLst>
      <p:ext uri="{BB962C8B-B14F-4D97-AF65-F5344CB8AC3E}">
        <p14:creationId xmlns:p14="http://schemas.microsoft.com/office/powerpoint/2010/main" val="3179847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8:31 – 8:41 (10 min.)</a:t>
            </a:r>
          </a:p>
          <a:p>
            <a:endParaRPr lang="en-US" dirty="0" smtClean="0"/>
          </a:p>
          <a:p>
            <a:r>
              <a:rPr lang="en-US" dirty="0" smtClean="0"/>
              <a:t>We will be reading</a:t>
            </a:r>
            <a:r>
              <a:rPr lang="en-US" baseline="0" dirty="0" smtClean="0"/>
              <a:t> from “How to Implement” again. Please turn to page 6. The section “Alignment with Instructional Shifts” describes all 3 shifts and how </a:t>
            </a:r>
            <a:r>
              <a:rPr lang="en-US" baseline="0" dirty="0" err="1" smtClean="0"/>
              <a:t>EngageNY</a:t>
            </a:r>
            <a:r>
              <a:rPr lang="en-US" baseline="0" dirty="0" smtClean="0"/>
              <a:t> A Story of Units was designed to incorporate these changes.</a:t>
            </a:r>
          </a:p>
          <a:p>
            <a:endParaRPr lang="en-US" baseline="0" dirty="0" smtClean="0"/>
          </a:p>
          <a:p>
            <a:r>
              <a:rPr lang="en-US" baseline="0" dirty="0" smtClean="0"/>
              <a:t>Read pages 6-9. As you read, note examples of how A Story of Units addresses each instructional shift. Be ready to share 1 example of how A Story of Units addresses each instructional shift. </a:t>
            </a:r>
            <a:r>
              <a:rPr lang="en-US" b="1" baseline="0" dirty="0" smtClean="0"/>
              <a:t>(4  minutes to read)</a:t>
            </a:r>
            <a:endParaRPr lang="en-US" b="1" dirty="0" smtClean="0"/>
          </a:p>
          <a:p>
            <a:endParaRPr lang="en-US" dirty="0" smtClean="0"/>
          </a:p>
          <a:p>
            <a:r>
              <a:rPr lang="en-US" dirty="0" smtClean="0"/>
              <a:t>Table talk:</a:t>
            </a:r>
            <a:r>
              <a:rPr lang="en-US" baseline="0" dirty="0" smtClean="0"/>
              <a:t> share 1 example of how A Story of Units addresses each instructional shift (</a:t>
            </a:r>
            <a:r>
              <a:rPr lang="en-US" b="1" baseline="0" dirty="0" smtClean="0"/>
              <a:t>3 min</a:t>
            </a:r>
            <a:r>
              <a:rPr lang="en-US" baseline="0" dirty="0" smtClean="0"/>
              <a:t>)</a:t>
            </a:r>
            <a:r>
              <a:rPr lang="en-US" dirty="0" smtClean="0"/>
              <a:t>, whole group</a:t>
            </a:r>
            <a:r>
              <a:rPr lang="en-US" baseline="0" dirty="0" smtClean="0"/>
              <a:t> </a:t>
            </a:r>
            <a:r>
              <a:rPr lang="en-US" dirty="0" smtClean="0"/>
              <a:t>share out (2-3 participants</a:t>
            </a:r>
            <a:r>
              <a:rPr lang="en-US" baseline="0" dirty="0" smtClean="0"/>
              <a:t> -</a:t>
            </a:r>
            <a:r>
              <a:rPr lang="en-US" b="1" baseline="0" dirty="0" smtClean="0"/>
              <a:t>1</a:t>
            </a:r>
            <a:r>
              <a:rPr lang="en-US" b="1" dirty="0" smtClean="0"/>
              <a:t> min</a:t>
            </a:r>
            <a:r>
              <a:rPr lang="en-US" dirty="0" smtClean="0"/>
              <a:t>).</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18</a:t>
            </a:fld>
            <a:endParaRPr lang="en-US"/>
          </a:p>
        </p:txBody>
      </p:sp>
    </p:spTree>
    <p:extLst>
      <p:ext uri="{BB962C8B-B14F-4D97-AF65-F5344CB8AC3E}">
        <p14:creationId xmlns:p14="http://schemas.microsoft.com/office/powerpoint/2010/main" val="3490983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endParaRPr lang="en-US" b="1" dirty="0" smtClean="0"/>
          </a:p>
          <a:p>
            <a:r>
              <a:rPr lang="en-US" b="1" dirty="0" smtClean="0"/>
              <a:t>8:41-8:46 (5 min.)</a:t>
            </a:r>
          </a:p>
          <a:p>
            <a:endParaRPr lang="en-US" dirty="0" smtClean="0"/>
          </a:p>
          <a:p>
            <a:r>
              <a:rPr lang="en-US" dirty="0" smtClean="0"/>
              <a:t>This activity is</a:t>
            </a:r>
            <a:r>
              <a:rPr lang="en-US" baseline="0" dirty="0" smtClean="0"/>
              <a:t> from third grade module 1. It builds on second grade fluency skills and gets kids ready for multiplication. As we move through the sequence, think about how this sequence will support third graders.</a:t>
            </a:r>
          </a:p>
          <a:p>
            <a:endParaRPr lang="en-US" baseline="0" dirty="0" smtClean="0"/>
          </a:p>
          <a:p>
            <a:r>
              <a:rPr lang="en-US" baseline="0" dirty="0" smtClean="0"/>
              <a:t>Stand up!!!</a:t>
            </a:r>
          </a:p>
          <a:p>
            <a:endParaRPr lang="en-US" baseline="0" dirty="0" smtClean="0"/>
          </a:p>
          <a:p>
            <a:pPr marL="228600" indent="-228600">
              <a:buAutoNum type="arabicPeriod"/>
            </a:pPr>
            <a:r>
              <a:rPr lang="en-US" baseline="0" dirty="0" smtClean="0"/>
              <a:t>Count to 20 alternating between leg taps and claps. Say each number. Tap legs (1), then clap (2), tap legs (3), clap (4).</a:t>
            </a:r>
          </a:p>
          <a:p>
            <a:pPr marL="228600" indent="-228600">
              <a:buAutoNum type="arabicPeriod" startAt="2"/>
            </a:pPr>
            <a:r>
              <a:rPr lang="en-US" baseline="0" dirty="0" smtClean="0"/>
              <a:t>Count to 20 alternating between leg taps and claps. Whisper on the leg taps. The even numbers will be said aloud on the clap.</a:t>
            </a:r>
          </a:p>
          <a:p>
            <a:pPr marL="228600" indent="-228600">
              <a:buAutoNum type="arabicPeriod" startAt="2"/>
            </a:pPr>
            <a:r>
              <a:rPr lang="en-US" baseline="0" dirty="0" smtClean="0"/>
              <a:t>Count to 20 alternating between leg taps and claps. Hum on leg taps. </a:t>
            </a:r>
          </a:p>
          <a:p>
            <a:pPr marL="228600" indent="-228600">
              <a:buAutoNum type="arabicPeriod" startAt="2"/>
            </a:pPr>
            <a:r>
              <a:rPr lang="en-US" baseline="0" dirty="0" smtClean="0"/>
              <a:t>This time, mouth or think every other number.</a:t>
            </a:r>
          </a:p>
          <a:p>
            <a:pPr marL="228600" indent="-228600">
              <a:buAutoNum type="arabicPeriod" startAt="2"/>
            </a:pPr>
            <a:endParaRPr lang="en-US" baseline="0" dirty="0" smtClean="0"/>
          </a:p>
          <a:p>
            <a:pPr marL="228600" indent="-228600">
              <a:buAutoNum type="arabicPeriod" startAt="2"/>
            </a:pPr>
            <a:endParaRPr lang="en-US" baseline="0" dirty="0" smtClean="0"/>
          </a:p>
          <a:p>
            <a:pPr marL="0" indent="0">
              <a:buNone/>
            </a:pPr>
            <a:r>
              <a:rPr lang="en-US" baseline="0" dirty="0" smtClean="0"/>
              <a:t>What did we just count by? How can counting by 2s help students prepare for multiplication?</a:t>
            </a:r>
          </a:p>
          <a:p>
            <a:endParaRPr lang="en-US"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19</a:t>
            </a:fld>
            <a:endParaRPr lang="en-US"/>
          </a:p>
        </p:txBody>
      </p:sp>
    </p:spTree>
    <p:extLst>
      <p:ext uri="{BB962C8B-B14F-4D97-AF65-F5344CB8AC3E}">
        <p14:creationId xmlns:p14="http://schemas.microsoft.com/office/powerpoint/2010/main" val="2754923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8:01 </a:t>
            </a:r>
            <a:r>
              <a:rPr lang="en-US" dirty="0" smtClean="0"/>
              <a:t>- 30 sec</a:t>
            </a:r>
          </a:p>
          <a:p>
            <a:endParaRPr lang="en-US" dirty="0" smtClean="0"/>
          </a:p>
          <a:p>
            <a:r>
              <a:rPr lang="en-US" dirty="0" smtClean="0"/>
              <a:t>Before we start learning about </a:t>
            </a:r>
            <a:r>
              <a:rPr lang="en-US" dirty="0" err="1" smtClean="0"/>
              <a:t>EngageNY</a:t>
            </a:r>
            <a:r>
              <a:rPr lang="en-US" dirty="0" smtClean="0"/>
              <a:t>,</a:t>
            </a:r>
            <a:r>
              <a:rPr lang="en-US" baseline="0" dirty="0" smtClean="0"/>
              <a:t> A Story of Units, we want to talk about grace. </a:t>
            </a:r>
            <a:r>
              <a:rPr lang="en-US" dirty="0" smtClean="0"/>
              <a:t>We need to remember that this is the</a:t>
            </a:r>
            <a:r>
              <a:rPr lang="en-US" baseline="0" dirty="0" smtClean="0"/>
              <a:t> first time we are implementing </a:t>
            </a:r>
            <a:r>
              <a:rPr lang="en-US" baseline="0" dirty="0" err="1" smtClean="0"/>
              <a:t>EngageNY</a:t>
            </a:r>
            <a:r>
              <a:rPr lang="en-US" baseline="0" dirty="0" smtClean="0"/>
              <a:t>, A Story of Units. We are jumping right in to Module 1 in the fall.</a:t>
            </a:r>
            <a:endParaRPr lang="en-US" dirty="0" smtClean="0"/>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2</a:t>
            </a:fld>
            <a:endParaRPr lang="en-US"/>
          </a:p>
        </p:txBody>
      </p:sp>
    </p:spTree>
    <p:extLst>
      <p:ext uri="{BB962C8B-B14F-4D97-AF65-F5344CB8AC3E}">
        <p14:creationId xmlns:p14="http://schemas.microsoft.com/office/powerpoint/2010/main" val="27517650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endParaRPr lang="en-US" b="1" dirty="0" smtClean="0"/>
          </a:p>
          <a:p>
            <a:endParaRPr lang="en-US" b="1" dirty="0" smtClean="0"/>
          </a:p>
          <a:p>
            <a:r>
              <a:rPr lang="en-US" b="1" dirty="0" smtClean="0"/>
              <a:t>8:46 – 8:56 (10 min.)</a:t>
            </a:r>
          </a:p>
          <a:p>
            <a:endParaRPr lang="en-US" dirty="0" smtClean="0"/>
          </a:p>
          <a:p>
            <a:r>
              <a:rPr lang="en-US" dirty="0" smtClean="0"/>
              <a:t>Earlier we talked about the 3 components</a:t>
            </a:r>
            <a:r>
              <a:rPr lang="en-US" baseline="0" dirty="0" smtClean="0"/>
              <a:t> </a:t>
            </a:r>
            <a:r>
              <a:rPr lang="en-US" dirty="0" err="1" smtClean="0"/>
              <a:t>EngageNY</a:t>
            </a:r>
            <a:r>
              <a:rPr lang="en-US" dirty="0" smtClean="0"/>
              <a:t> </a:t>
            </a:r>
            <a:r>
              <a:rPr lang="en-US" i="1" dirty="0" smtClean="0"/>
              <a:t>A Story of Units </a:t>
            </a:r>
            <a:r>
              <a:rPr lang="en-US" dirty="0" smtClean="0"/>
              <a:t>combines to meet the demands of the CCSS.</a:t>
            </a:r>
            <a:r>
              <a:rPr lang="en-US" baseline="0" dirty="0" smtClean="0"/>
              <a:t> The math content is the CCSS </a:t>
            </a:r>
            <a:r>
              <a:rPr lang="en-US" dirty="0" smtClean="0"/>
              <a:t>Mathematics standards, connected through the overarching theme of the unit. </a:t>
            </a:r>
            <a:r>
              <a:rPr lang="en-US" dirty="0" smtClean="0">
                <a:solidFill>
                  <a:schemeClr val="accent6">
                    <a:lumMod val="75000"/>
                  </a:schemeClr>
                </a:solidFill>
              </a:rPr>
              <a:t>The</a:t>
            </a:r>
            <a:r>
              <a:rPr lang="en-US" baseline="0" dirty="0" smtClean="0">
                <a:solidFill>
                  <a:schemeClr val="accent6">
                    <a:lumMod val="75000"/>
                  </a:schemeClr>
                </a:solidFill>
              </a:rPr>
              <a:t> second component is meaningful assessment. </a:t>
            </a:r>
            <a:r>
              <a:rPr lang="en-US" baseline="0" dirty="0" err="1" smtClean="0">
                <a:solidFill>
                  <a:schemeClr val="accent6">
                    <a:lumMod val="75000"/>
                  </a:schemeClr>
                </a:solidFill>
              </a:rPr>
              <a:t>EngageNY</a:t>
            </a:r>
            <a:r>
              <a:rPr lang="en-US" baseline="0" dirty="0" smtClean="0">
                <a:solidFill>
                  <a:schemeClr val="accent6">
                    <a:lumMod val="75000"/>
                  </a:schemeClr>
                </a:solidFill>
              </a:rPr>
              <a:t> A Story of Units </a:t>
            </a:r>
            <a:r>
              <a:rPr lang="en-US" baseline="0" dirty="0" smtClean="0">
                <a:solidFill>
                  <a:schemeClr val="tx1"/>
                </a:solidFill>
              </a:rPr>
              <a:t>e</a:t>
            </a:r>
            <a:r>
              <a:rPr lang="en-US" dirty="0" smtClean="0"/>
              <a:t>mphasizes </a:t>
            </a:r>
            <a:r>
              <a:rPr lang="en-US" dirty="0" smtClean="0">
                <a:solidFill>
                  <a:srgbClr val="E46C0A"/>
                </a:solidFill>
              </a:rPr>
              <a:t>assessment </a:t>
            </a:r>
            <a:r>
              <a:rPr lang="en-US" dirty="0" smtClean="0"/>
              <a:t>and data-driven instruction. Several parts</a:t>
            </a:r>
            <a:r>
              <a:rPr lang="en-US" baseline="0" dirty="0" smtClean="0"/>
              <a:t> of the lesson and the module support meaningful assessment.</a:t>
            </a:r>
          </a:p>
          <a:p>
            <a:endParaRPr lang="en-US" baseline="0" dirty="0" smtClean="0"/>
          </a:p>
          <a:p>
            <a:r>
              <a:rPr lang="en-US" dirty="0" smtClean="0"/>
              <a:t>To</a:t>
            </a:r>
            <a:r>
              <a:rPr lang="en-US" baseline="0" dirty="0" smtClean="0"/>
              <a:t> get familiar with the assessment philosophy of </a:t>
            </a:r>
            <a:r>
              <a:rPr lang="en-US" baseline="0" dirty="0" err="1" smtClean="0"/>
              <a:t>EngageNY</a:t>
            </a:r>
            <a:r>
              <a:rPr lang="en-US" baseline="0" dirty="0" smtClean="0"/>
              <a:t> </a:t>
            </a:r>
            <a:r>
              <a:rPr lang="en-US" i="1" baseline="0" dirty="0" smtClean="0"/>
              <a:t>A Story of Units</a:t>
            </a:r>
            <a:r>
              <a:rPr lang="en-US" baseline="0" dirty="0" smtClean="0"/>
              <a:t>, we’re going to do some more reading. Please turn to page 12 in “How to Implement”.  Read the introduction to Part II. The Common Core Approach to Assessment on pages 12-14. As you read, think about how you can use each component of assessment to guide your instruction. Be ready to share.</a:t>
            </a:r>
          </a:p>
          <a:p>
            <a:endParaRPr lang="en-US" baseline="0" dirty="0" smtClean="0"/>
          </a:p>
          <a:p>
            <a:r>
              <a:rPr lang="en-US" baseline="0" dirty="0" smtClean="0"/>
              <a:t>We will talk more specifically about assessment during the Demonstration Lesson later this afternoon.</a:t>
            </a:r>
            <a:endParaRPr lang="en-US" dirty="0" smtClean="0"/>
          </a:p>
          <a:p>
            <a:pPr marL="0" indent="0">
              <a:buFont typeface="+mj-lt"/>
              <a:buNone/>
            </a:pPr>
            <a:endParaRPr lang="en-US" dirty="0" smtClean="0"/>
          </a:p>
          <a:p>
            <a:pPr marL="0" indent="0">
              <a:buFont typeface="+mj-lt"/>
              <a:buNone/>
            </a:pPr>
            <a:r>
              <a:rPr lang="en-US" dirty="0" smtClean="0"/>
              <a:t>Lesson </a:t>
            </a:r>
            <a:r>
              <a:rPr lang="en-US" dirty="0" smtClean="0">
                <a:solidFill>
                  <a:srgbClr val="E46C0A"/>
                </a:solidFill>
              </a:rPr>
              <a:t>structure</a:t>
            </a:r>
            <a:r>
              <a:rPr lang="en-US" dirty="0" smtClean="0"/>
              <a:t> that balances aspects of rigor</a:t>
            </a:r>
          </a:p>
          <a:p>
            <a:endParaRPr lang="en-US" dirty="0" smtClean="0"/>
          </a:p>
          <a:p>
            <a:r>
              <a:rPr lang="en-US" b="1" dirty="0" smtClean="0"/>
              <a:t>BE SURE TO BRING THESE UP IN DISCUSSION</a:t>
            </a:r>
          </a:p>
          <a:p>
            <a:r>
              <a:rPr lang="en-US" b="1" dirty="0" smtClean="0"/>
              <a:t>No</a:t>
            </a:r>
            <a:r>
              <a:rPr lang="en-US" b="1" baseline="0" dirty="0" smtClean="0"/>
              <a:t> review!!!</a:t>
            </a:r>
          </a:p>
          <a:p>
            <a:r>
              <a:rPr lang="en-US" b="1" baseline="0" dirty="0" smtClean="0"/>
              <a:t>Formative Assessment</a:t>
            </a:r>
          </a:p>
          <a:p>
            <a:endParaRPr lang="en-US" baseline="0" dirty="0" smtClean="0"/>
          </a:p>
          <a:p>
            <a:r>
              <a:rPr lang="en-US" baseline="0" dirty="0" smtClean="0"/>
              <a:t>No Cross Modular Tasks – this has been removed from the copy of “How to Implement” that teachers have. </a:t>
            </a:r>
            <a:endParaRPr lang="en-US" dirty="0" smtClean="0"/>
          </a:p>
          <a:p>
            <a:pPr marL="0" indent="0">
              <a:buFont typeface="+mj-lt"/>
              <a:buNone/>
            </a:pPr>
            <a:endParaRPr lang="en-US" dirty="0" smtClean="0"/>
          </a:p>
          <a:p>
            <a:pPr>
              <a:defRPr/>
            </a:pPr>
            <a:endParaRPr lang="en-US" b="1" i="0"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20</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endParaRPr lang="en-US" b="1" dirty="0" smtClean="0"/>
          </a:p>
          <a:p>
            <a:r>
              <a:rPr lang="en-US" b="1" dirty="0" smtClean="0"/>
              <a:t>8:46 – 8:51 (5 min.)</a:t>
            </a:r>
          </a:p>
          <a:p>
            <a:endParaRPr lang="en-US" dirty="0" smtClean="0"/>
          </a:p>
          <a:p>
            <a:r>
              <a:rPr lang="en-US" dirty="0" smtClean="0"/>
              <a:t>The third component of </a:t>
            </a:r>
            <a:r>
              <a:rPr lang="en-US" dirty="0" err="1" smtClean="0"/>
              <a:t>EngageNY</a:t>
            </a:r>
            <a:r>
              <a:rPr lang="en-US" dirty="0" smtClean="0"/>
              <a:t> A</a:t>
            </a:r>
            <a:r>
              <a:rPr lang="en-US" baseline="0" dirty="0" smtClean="0"/>
              <a:t> Story of Units that was intentionally designed to meet the demands of the common core is the lesson structure. The lesson structure was constructed to include all three aspects of rigor, fluency, application, and concept development.</a:t>
            </a:r>
            <a:endParaRPr lang="en-US" dirty="0" smtClean="0"/>
          </a:p>
          <a:p>
            <a:endParaRPr lang="en-US" dirty="0" smtClean="0"/>
          </a:p>
          <a:p>
            <a:r>
              <a:rPr lang="en-US" dirty="0" smtClean="0"/>
              <a:t>All three are present in each lesson. Note that all</a:t>
            </a:r>
            <a:r>
              <a:rPr lang="en-US" baseline="0" dirty="0" smtClean="0"/>
              <a:t> three don’t have equal time. Concept development should take more time, with fluency and application taking less time. We will examine the lesson structure in more detail during the afternoon.</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21</a:t>
            </a:fld>
            <a:endParaRPr lang="en-US"/>
          </a:p>
        </p:txBody>
      </p:sp>
    </p:spTree>
    <p:extLst>
      <p:ext uri="{BB962C8B-B14F-4D97-AF65-F5344CB8AC3E}">
        <p14:creationId xmlns:p14="http://schemas.microsoft.com/office/powerpoint/2010/main" val="4218417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8:51 – 8:56 (5</a:t>
            </a:r>
            <a:r>
              <a:rPr lang="en-US" b="1" baseline="0" dirty="0" smtClean="0"/>
              <a:t> min.) </a:t>
            </a:r>
            <a:r>
              <a:rPr lang="en-US" baseline="0" dirty="0" smtClean="0"/>
              <a:t>Whole Activity – 12 min.</a:t>
            </a:r>
            <a:endParaRPr lang="en-US" dirty="0" smtClean="0"/>
          </a:p>
          <a:p>
            <a:endParaRPr lang="en-US" dirty="0" smtClean="0"/>
          </a:p>
          <a:p>
            <a:r>
              <a:rPr lang="en-US" dirty="0" smtClean="0"/>
              <a:t>We’ve been talking a lot about the way </a:t>
            </a:r>
            <a:r>
              <a:rPr lang="en-US" dirty="0" err="1" smtClean="0"/>
              <a:t>EngageNY</a:t>
            </a:r>
            <a:r>
              <a:rPr lang="en-US" baseline="0" dirty="0" smtClean="0"/>
              <a:t> was built to help students and teachers meet the challenge of the CCSS. We’re going to take some time to examine one group of standards and how they develop through grades K-5 in </a:t>
            </a:r>
            <a:r>
              <a:rPr lang="en-US" baseline="0" dirty="0" err="1" smtClean="0"/>
              <a:t>EngageNY</a:t>
            </a:r>
            <a:r>
              <a:rPr lang="en-US" baseline="0" dirty="0" smtClean="0"/>
              <a:t> A Story of Units.</a:t>
            </a:r>
          </a:p>
          <a:p>
            <a:endParaRPr lang="en-US" baseline="0" dirty="0" smtClean="0"/>
          </a:p>
          <a:p>
            <a:r>
              <a:rPr lang="en-US" baseline="0" dirty="0" smtClean="0"/>
              <a:t>The domain Number and Operations in Base Ten begins in Kindergarten and ends in fifth grade. We are going to do a card sort with some Number and Operations Standards. We have one Number and Operations – Base Ten standard from each grade in an envelope at your table. Please take these standards out of the envelope and put them in order from Kindergarten to Fifth grade.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22</a:t>
            </a:fld>
            <a:endParaRPr lang="en-US"/>
          </a:p>
        </p:txBody>
      </p:sp>
    </p:spTree>
    <p:extLst>
      <p:ext uri="{BB962C8B-B14F-4D97-AF65-F5344CB8AC3E}">
        <p14:creationId xmlns:p14="http://schemas.microsoft.com/office/powerpoint/2010/main" val="4098875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8:56 – 8:57</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Here is the progression of standards from Kindergarten to 5</a:t>
            </a:r>
            <a:r>
              <a:rPr lang="en-US" baseline="30000" dirty="0" smtClean="0"/>
              <a:t>th</a:t>
            </a:r>
            <a:r>
              <a:rPr lang="en-US" dirty="0" smtClean="0"/>
              <a:t> grade.</a:t>
            </a:r>
            <a:r>
              <a:rPr lang="en-US" baseline="0" dirty="0" smtClean="0"/>
              <a:t> As students progress from K-5, how do these standards change? What does this mean for student and teachers?</a:t>
            </a:r>
            <a:endParaRPr lang="en-US" dirty="0" smtClean="0"/>
          </a:p>
          <a:p>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23</a:t>
            </a:fld>
            <a:endParaRPr lang="en-US"/>
          </a:p>
        </p:txBody>
      </p:sp>
    </p:spTree>
    <p:extLst>
      <p:ext uri="{BB962C8B-B14F-4D97-AF65-F5344CB8AC3E}">
        <p14:creationId xmlns:p14="http://schemas.microsoft.com/office/powerpoint/2010/main" val="2494305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8:57</a:t>
            </a:r>
            <a:r>
              <a:rPr lang="en-US" b="1" baseline="0" dirty="0" smtClean="0"/>
              <a:t> – 8:58</a:t>
            </a:r>
            <a:endParaRPr lang="en-US" b="1" dirty="0"/>
          </a:p>
        </p:txBody>
      </p:sp>
      <p:sp>
        <p:nvSpPr>
          <p:cNvPr id="4" name="Slide Number Placeholder 3"/>
          <p:cNvSpPr>
            <a:spLocks noGrp="1"/>
          </p:cNvSpPr>
          <p:nvPr>
            <p:ph type="sldNum" sz="quarter" idx="10"/>
          </p:nvPr>
        </p:nvSpPr>
        <p:spPr/>
        <p:txBody>
          <a:bodyPr/>
          <a:lstStyle/>
          <a:p>
            <a:fld id="{8662DECB-DB60-5E43-BAE6-0C2A98921B5D}" type="slidenum">
              <a:rPr lang="en-US" smtClean="0"/>
              <a:t>24</a:t>
            </a:fld>
            <a:endParaRPr lang="en-US"/>
          </a:p>
        </p:txBody>
      </p:sp>
    </p:spTree>
    <p:extLst>
      <p:ext uri="{BB962C8B-B14F-4D97-AF65-F5344CB8AC3E}">
        <p14:creationId xmlns:p14="http://schemas.microsoft.com/office/powerpoint/2010/main" val="34865944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8:58 – 8:59</a:t>
            </a:r>
          </a:p>
          <a:p>
            <a:endParaRPr lang="en-US" dirty="0" smtClean="0"/>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25</a:t>
            </a:fld>
            <a:endParaRPr lang="en-US"/>
          </a:p>
        </p:txBody>
      </p:sp>
    </p:spTree>
    <p:extLst>
      <p:ext uri="{BB962C8B-B14F-4D97-AF65-F5344CB8AC3E}">
        <p14:creationId xmlns:p14="http://schemas.microsoft.com/office/powerpoint/2010/main" val="2768641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baseline="0" dirty="0" smtClean="0"/>
              <a:t>Katherine</a:t>
            </a:r>
          </a:p>
          <a:p>
            <a:endParaRPr lang="en-US" b="1" baseline="0" dirty="0" smtClean="0"/>
          </a:p>
          <a:p>
            <a:r>
              <a:rPr lang="en-US" b="1" baseline="0" dirty="0" smtClean="0"/>
              <a:t>8:59 – 9:03 (4 min.)</a:t>
            </a:r>
          </a:p>
          <a:p>
            <a:endParaRPr lang="en-US" baseline="0" dirty="0" smtClean="0"/>
          </a:p>
          <a:p>
            <a:r>
              <a:rPr lang="en-US" baseline="0" dirty="0" smtClean="0"/>
              <a:t>As students progress from K-5, how do these standards change? What does this mean for student and teachers?</a:t>
            </a:r>
          </a:p>
          <a:p>
            <a:endParaRPr lang="en-US" baseline="0" dirty="0" smtClean="0"/>
          </a:p>
          <a:p>
            <a:r>
              <a:rPr lang="en-US" baseline="0" dirty="0" smtClean="0"/>
              <a:t>Table talk – 2 min.</a:t>
            </a:r>
          </a:p>
          <a:p>
            <a:r>
              <a:rPr lang="en-US" baseline="0" dirty="0" smtClean="0"/>
              <a:t>Whole group share – select 2-3 participants – 2 min.</a:t>
            </a:r>
          </a:p>
          <a:p>
            <a:endParaRPr lang="en-US"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26</a:t>
            </a:fld>
            <a:endParaRPr lang="en-US"/>
          </a:p>
        </p:txBody>
      </p:sp>
    </p:spTree>
    <p:extLst>
      <p:ext uri="{BB962C8B-B14F-4D97-AF65-F5344CB8AC3E}">
        <p14:creationId xmlns:p14="http://schemas.microsoft.com/office/powerpoint/2010/main" val="30146091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9:03 – 9:06 (3 min.)</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We’ve looked at how the standards progress from one grade to the next. How is this progression of understanding number</a:t>
            </a:r>
            <a:r>
              <a:rPr lang="en-US" baseline="0" dirty="0" smtClean="0"/>
              <a:t> illustrated in </a:t>
            </a:r>
            <a:r>
              <a:rPr lang="en-US" baseline="0" dirty="0" err="1" smtClean="0"/>
              <a:t>EngageNY</a:t>
            </a:r>
            <a:r>
              <a:rPr lang="en-US" baseline="0" dirty="0" smtClean="0"/>
              <a:t> A Story of Units? </a:t>
            </a:r>
            <a:endParaRPr lang="en-US" dirty="0" smtClean="0"/>
          </a:p>
          <a:p>
            <a:endParaRPr lang="en-US" dirty="0" smtClean="0"/>
          </a:p>
          <a:p>
            <a:r>
              <a:rPr lang="en-US" dirty="0" smtClean="0"/>
              <a:t>This is</a:t>
            </a:r>
            <a:r>
              <a:rPr lang="en-US" baseline="0" dirty="0" smtClean="0"/>
              <a:t> an overview of all </a:t>
            </a:r>
            <a:r>
              <a:rPr lang="en-US" baseline="0" dirty="0" err="1" smtClean="0"/>
              <a:t>EngageNY</a:t>
            </a:r>
            <a:r>
              <a:rPr lang="en-US" baseline="0" dirty="0" smtClean="0"/>
              <a:t> Modules from PK – 5</a:t>
            </a:r>
            <a:r>
              <a:rPr lang="en-US" baseline="30000" dirty="0" smtClean="0"/>
              <a:t>th</a:t>
            </a:r>
            <a:r>
              <a:rPr lang="en-US" baseline="0" dirty="0" smtClean="0"/>
              <a:t> grade. Notice that the modules shaded in yellow represent modules primarily dealing with Number and Operations in Base 10. Also note that the larger the block for that module, the more time spent with that module. </a:t>
            </a:r>
          </a:p>
          <a:p>
            <a:endParaRPr lang="en-US" baseline="0" dirty="0" smtClean="0"/>
          </a:p>
          <a:p>
            <a:r>
              <a:rPr lang="en-US" baseline="0" dirty="0" smtClean="0"/>
              <a:t>In which grades do students spend more time learning about Number and Operations in Base Ten? </a:t>
            </a:r>
          </a:p>
          <a:p>
            <a:endParaRPr lang="en-US" baseline="0" dirty="0" smtClean="0"/>
          </a:p>
          <a:p>
            <a:r>
              <a:rPr lang="en-US" baseline="0" dirty="0" smtClean="0"/>
              <a:t>As students solidify their understanding of whole numbers, they begin work in the domain of Number and Operations – Fractions. Modules that deal with Number and Operations – Fractions are shaded pink.</a:t>
            </a:r>
          </a:p>
          <a:p>
            <a:endParaRPr lang="en-US" baseline="0" dirty="0" smtClean="0"/>
          </a:p>
          <a:p>
            <a:r>
              <a:rPr lang="en-US" baseline="0" dirty="0" smtClean="0"/>
              <a:t>What role does your grade level play in the development of Number and Operations in Base Ten? How does it rely on the previous grade and prepare students for the subsequent grade?</a:t>
            </a:r>
          </a:p>
          <a:p>
            <a:endParaRPr lang="en-US" baseline="0" dirty="0" smtClean="0"/>
          </a:p>
          <a:p>
            <a:r>
              <a:rPr lang="en-US" baseline="0" dirty="0" smtClean="0"/>
              <a:t>How does this example illustrate the instructional shift of focus?</a:t>
            </a:r>
          </a:p>
          <a:p>
            <a:endParaRPr lang="en-US" baseline="0" dirty="0" smtClean="0"/>
          </a:p>
          <a:p>
            <a:r>
              <a:rPr lang="en-US" baseline="0" dirty="0" smtClean="0"/>
              <a:t>How does this example illustrate the coherence within and across grade levels?</a:t>
            </a:r>
          </a:p>
        </p:txBody>
      </p:sp>
      <p:sp>
        <p:nvSpPr>
          <p:cNvPr id="4" name="Slide Number Placeholder 3"/>
          <p:cNvSpPr>
            <a:spLocks noGrp="1"/>
          </p:cNvSpPr>
          <p:nvPr>
            <p:ph type="sldNum" sz="quarter" idx="10"/>
          </p:nvPr>
        </p:nvSpPr>
        <p:spPr/>
        <p:txBody>
          <a:bodyPr/>
          <a:lstStyle/>
          <a:p>
            <a:fld id="{8662DECB-DB60-5E43-BAE6-0C2A98921B5D}" type="slidenum">
              <a:rPr lang="en-US" smtClean="0"/>
              <a:t>27</a:t>
            </a:fld>
            <a:endParaRPr lang="en-US"/>
          </a:p>
        </p:txBody>
      </p:sp>
    </p:spTree>
    <p:extLst>
      <p:ext uri="{BB962C8B-B14F-4D97-AF65-F5344CB8AC3E}">
        <p14:creationId xmlns:p14="http://schemas.microsoft.com/office/powerpoint/2010/main" val="29269975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9:06 – 9:07 (1 min.)</a:t>
            </a:r>
          </a:p>
          <a:p>
            <a:endParaRPr lang="en-US" dirty="0" smtClean="0"/>
          </a:p>
          <a:p>
            <a:r>
              <a:rPr lang="en-US" dirty="0" smtClean="0"/>
              <a:t>This graphic shows the progression of  domains related to Number and Operations through the Common Core</a:t>
            </a:r>
            <a:r>
              <a:rPr lang="en-US" baseline="0" dirty="0" smtClean="0"/>
              <a:t> State Standards from Kindergarten to High School. The work we do with our students is crucial for supporting students’ future work with the Number System and Algebra.</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28</a:t>
            </a:fld>
            <a:endParaRPr lang="en-US"/>
          </a:p>
        </p:txBody>
      </p:sp>
    </p:spTree>
    <p:extLst>
      <p:ext uri="{BB962C8B-B14F-4D97-AF65-F5344CB8AC3E}">
        <p14:creationId xmlns:p14="http://schemas.microsoft.com/office/powerpoint/2010/main" val="31873326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696913"/>
            <a:ext cx="3481387" cy="2613025"/>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9:07 – 9:10 (3 min.)</a:t>
            </a:r>
          </a:p>
          <a:p>
            <a:endParaRPr lang="en-US" dirty="0" smtClean="0"/>
          </a:p>
          <a:p>
            <a:r>
              <a:rPr lang="en-US" dirty="0" smtClean="0"/>
              <a:t>As students work</a:t>
            </a:r>
            <a:r>
              <a:rPr lang="en-US" baseline="0" dirty="0" smtClean="0"/>
              <a:t> with number, they use a carefully designed sequence of models. These models look familiar to us in some cases, but different in others. Let’s take a look at how these visual models develop. </a:t>
            </a:r>
          </a:p>
          <a:p>
            <a:endParaRPr lang="en-US" baseline="0" dirty="0" smtClean="0"/>
          </a:p>
          <a:p>
            <a:r>
              <a:rPr lang="en-US" baseline="0" dirty="0" smtClean="0"/>
              <a:t>Students begin working with groups of 5, represented by dots. Later, these groups of five are combined into longer groups of ten, and the orientation changes. This leads to the representation of groups of ten in a familiar base-ten “long”, “skinny”, or ten. As students develop their thinking about numbers, they use place value disks to represent numbers, including ten.</a:t>
            </a:r>
          </a:p>
          <a:p>
            <a:endParaRPr lang="en-US" baseline="0" dirty="0" smtClean="0"/>
          </a:p>
          <a:p>
            <a:r>
              <a:rPr lang="en-US" baseline="0" dirty="0" smtClean="0"/>
              <a:t>What do you notice about these models?</a:t>
            </a:r>
          </a:p>
          <a:p>
            <a:endParaRPr lang="en-US" baseline="0" dirty="0" smtClean="0"/>
          </a:p>
          <a:p>
            <a:r>
              <a:rPr lang="en-US" baseline="0" dirty="0" smtClean="0"/>
              <a:t>Students will use the same models for algorithms for whole numbers, fractions, and decimals.</a:t>
            </a:r>
            <a:endParaRPr lang="en-US" dirty="0" smtClean="0"/>
          </a:p>
        </p:txBody>
      </p:sp>
      <p:sp>
        <p:nvSpPr>
          <p:cNvPr id="4" name="Slide Number Placeholder 3"/>
          <p:cNvSpPr>
            <a:spLocks noGrp="1"/>
          </p:cNvSpPr>
          <p:nvPr>
            <p:ph type="sldNum" sz="quarter" idx="10"/>
          </p:nvPr>
        </p:nvSpPr>
        <p:spPr/>
        <p:txBody>
          <a:bodyPr/>
          <a:lstStyle/>
          <a:p>
            <a:pPr>
              <a:defRPr/>
            </a:pPr>
            <a:fld id="{E929375C-F076-478A-B9B0-5F9213CA33B4}" type="slidenum">
              <a:rPr lang="en-US" smtClean="0"/>
              <a:pPr>
                <a:defRPr/>
              </a:pPr>
              <a:t>29</a:t>
            </a:fld>
            <a:endParaRPr lang="en-US" dirty="0"/>
          </a:p>
        </p:txBody>
      </p:sp>
      <p:sp>
        <p:nvSpPr>
          <p:cNvPr id="7" name="Notes Placeholder 1"/>
          <p:cNvSpPr txBox="1">
            <a:spLocks/>
          </p:cNvSpPr>
          <p:nvPr/>
        </p:nvSpPr>
        <p:spPr>
          <a:xfrm>
            <a:off x="4019056" y="696687"/>
            <a:ext cx="2493818" cy="2612571"/>
          </a:xfrm>
          <a:prstGeom prst="rect">
            <a:avLst/>
          </a:prstGeom>
        </p:spPr>
        <p:txBody>
          <a:bodyPr vert="horz" lIns="86493" tIns="43247" rIns="86493" bIns="43247" rtlCol="0"/>
          <a:lstStyle>
            <a:lvl1pPr algn="l" defTabSz="457200" rtl="0" eaLnBrk="0" fontAlgn="base" hangingPunct="0">
              <a:spcBef>
                <a:spcPct val="30000"/>
              </a:spcBef>
              <a:spcAft>
                <a:spcPct val="0"/>
              </a:spcAft>
              <a:defRPr sz="1200" kern="1200">
                <a:solidFill>
                  <a:schemeClr val="tx1"/>
                </a:solidFill>
                <a:latin typeface="Calibri" charset="0"/>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Calibri" charset="0"/>
                <a:ea typeface="ＭＳ Ｐゴシック" charset="-128"/>
                <a:cs typeface="ＭＳ Ｐゴシック"/>
              </a:defRPr>
            </a:lvl2pPr>
            <a:lvl3pPr marL="914400" algn="l" defTabSz="457200" rtl="0" eaLnBrk="0" fontAlgn="base" hangingPunct="0">
              <a:spcBef>
                <a:spcPct val="30000"/>
              </a:spcBef>
              <a:spcAft>
                <a:spcPct val="0"/>
              </a:spcAft>
              <a:defRPr sz="1200" kern="1200">
                <a:solidFill>
                  <a:schemeClr val="tx1"/>
                </a:solidFill>
                <a:latin typeface="Calibri" charset="0"/>
                <a:ea typeface="ＭＳ Ｐゴシック" charset="-128"/>
                <a:cs typeface="ＭＳ Ｐゴシック"/>
              </a:defRPr>
            </a:lvl3pPr>
            <a:lvl4pPr marL="1371600" algn="l" defTabSz="457200" rtl="0" eaLnBrk="0" fontAlgn="base" hangingPunct="0">
              <a:spcBef>
                <a:spcPct val="30000"/>
              </a:spcBef>
              <a:spcAft>
                <a:spcPct val="0"/>
              </a:spcAft>
              <a:defRPr sz="1200" kern="1200">
                <a:solidFill>
                  <a:schemeClr val="tx1"/>
                </a:solidFill>
                <a:latin typeface="Calibri" charset="0"/>
                <a:ea typeface="ＭＳ Ｐゴシック" charset="-128"/>
                <a:cs typeface="ＭＳ Ｐゴシック"/>
              </a:defRPr>
            </a:lvl4pPr>
            <a:lvl5pPr marL="1828800" algn="l" defTabSz="457200" rtl="0" eaLnBrk="0" fontAlgn="base" hangingPunct="0">
              <a:spcBef>
                <a:spcPct val="30000"/>
              </a:spcBef>
              <a:spcAft>
                <a:spcPct val="0"/>
              </a:spcAft>
              <a:defRPr sz="1200" kern="1200">
                <a:solidFill>
                  <a:schemeClr val="tx1"/>
                </a:solidFill>
                <a:latin typeface="Calibri" charset="0"/>
                <a:ea typeface="ＭＳ Ｐゴシック" charset="-128"/>
                <a:cs typeface="ＭＳ Ｐゴシック"/>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a:lstStyle>
          <a:p>
            <a:r>
              <a:rPr lang="en-US" sz="1700" dirty="0"/>
              <a:t>TIME ALLOTTED FOR THIS SLIDE:  	</a:t>
            </a:r>
          </a:p>
          <a:p>
            <a:r>
              <a:rPr lang="en-US" sz="1700" dirty="0"/>
              <a:t>	5 minutes</a:t>
            </a:r>
          </a:p>
          <a:p>
            <a:endParaRPr lang="en-US" sz="1700" dirty="0"/>
          </a:p>
          <a:p>
            <a:r>
              <a:rPr lang="en-US" sz="1700" dirty="0"/>
              <a:t>MATERIALS NEEDED:</a:t>
            </a:r>
          </a:p>
          <a:p>
            <a:pPr marL="433968" lvl="1" indent="-270291">
              <a:buFont typeface="Arial" pitchFamily="34" charset="0"/>
              <a:buChar char="•"/>
            </a:pPr>
            <a:r>
              <a:rPr lang="en-US" sz="1700" dirty="0"/>
              <a:t>X</a:t>
            </a:r>
          </a:p>
        </p:txBody>
      </p:sp>
      <p:sp>
        <p:nvSpPr>
          <p:cNvPr id="8" name="Date Placeholder 7"/>
          <p:cNvSpPr>
            <a:spLocks noGrp="1"/>
          </p:cNvSpPr>
          <p:nvPr>
            <p:ph type="dt" idx="13"/>
          </p:nvPr>
        </p:nvSpPr>
        <p:spPr/>
        <p:txBody>
          <a:bodyPr/>
          <a:lstStyle/>
          <a:p>
            <a:pPr>
              <a:defRPr/>
            </a:pPr>
            <a:r>
              <a:rPr lang="en-US" smtClean="0"/>
              <a:t>May 2013</a:t>
            </a:r>
          </a:p>
          <a:p>
            <a:pPr>
              <a:defRPr/>
            </a:pPr>
            <a:r>
              <a:rPr lang="en-US" smtClean="0"/>
              <a:t>Network Team Institute</a:t>
            </a:r>
            <a:endParaRPr lang="en-US" dirty="0" smtClean="0"/>
          </a:p>
        </p:txBody>
      </p:sp>
      <p:sp>
        <p:nvSpPr>
          <p:cNvPr id="10" name="Header Placeholder 9"/>
          <p:cNvSpPr>
            <a:spLocks noGrp="1"/>
          </p:cNvSpPr>
          <p:nvPr>
            <p:ph type="hdr" sz="quarter" idx="14"/>
          </p:nvPr>
        </p:nvSpPr>
        <p:spPr/>
        <p:txBody>
          <a:bodyPr/>
          <a:lstStyle/>
          <a:p>
            <a:pPr>
              <a:defRPr/>
            </a:pPr>
            <a:r>
              <a:rPr lang="en-US" dirty="0"/>
              <a:t>Coherence Across the Grades in </a:t>
            </a:r>
          </a:p>
          <a:p>
            <a:pPr>
              <a:defRPr/>
            </a:pPr>
            <a:r>
              <a:rPr lang="en-US" dirty="0"/>
              <a:t>Number and Operations—Base Ten</a:t>
            </a:r>
          </a:p>
        </p:txBody>
      </p:sp>
    </p:spTree>
    <p:extLst>
      <p:ext uri="{BB962C8B-B14F-4D97-AF65-F5344CB8AC3E}">
        <p14:creationId xmlns:p14="http://schemas.microsoft.com/office/powerpoint/2010/main" val="311374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8:01</a:t>
            </a:r>
            <a:r>
              <a:rPr lang="en-US" b="1" baseline="0" dirty="0" smtClean="0"/>
              <a:t> </a:t>
            </a:r>
            <a:r>
              <a:rPr lang="en-US" baseline="0" dirty="0" smtClean="0"/>
              <a:t>- </a:t>
            </a:r>
            <a:r>
              <a:rPr lang="en-US" dirty="0" smtClean="0"/>
              <a:t>30 sec</a:t>
            </a:r>
          </a:p>
          <a:p>
            <a:endParaRPr lang="en-US" dirty="0" smtClean="0"/>
          </a:p>
          <a:p>
            <a:r>
              <a:rPr lang="en-US" dirty="0" smtClean="0"/>
              <a:t>We need to remember that we are in this together,</a:t>
            </a:r>
            <a:r>
              <a:rPr lang="en-US" baseline="0" dirty="0" smtClean="0"/>
              <a:t> and that we get the opportunity to learn from experience and from our shared experiences…</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3</a:t>
            </a:fld>
            <a:endParaRPr lang="en-US"/>
          </a:p>
        </p:txBody>
      </p:sp>
    </p:spTree>
    <p:extLst>
      <p:ext uri="{BB962C8B-B14F-4D97-AF65-F5344CB8AC3E}">
        <p14:creationId xmlns:p14="http://schemas.microsoft.com/office/powerpoint/2010/main" val="42519885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9:10 – 9:20</a:t>
            </a:r>
            <a:endParaRPr lang="en-US" b="1" dirty="0"/>
          </a:p>
        </p:txBody>
      </p:sp>
      <p:sp>
        <p:nvSpPr>
          <p:cNvPr id="4" name="Slide Number Placeholder 3"/>
          <p:cNvSpPr>
            <a:spLocks noGrp="1"/>
          </p:cNvSpPr>
          <p:nvPr>
            <p:ph type="sldNum" sz="quarter" idx="10"/>
          </p:nvPr>
        </p:nvSpPr>
        <p:spPr/>
        <p:txBody>
          <a:bodyPr/>
          <a:lstStyle/>
          <a:p>
            <a:fld id="{8662DECB-DB60-5E43-BAE6-0C2A98921B5D}" type="slidenum">
              <a:rPr lang="en-US" smtClean="0"/>
              <a:t>30</a:t>
            </a:fld>
            <a:endParaRPr lang="en-US"/>
          </a:p>
        </p:txBody>
      </p:sp>
    </p:spTree>
    <p:extLst>
      <p:ext uri="{BB962C8B-B14F-4D97-AF65-F5344CB8AC3E}">
        <p14:creationId xmlns:p14="http://schemas.microsoft.com/office/powerpoint/2010/main" val="2815470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9:20 – 9:27 (7 minutes)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coherence and focus is possible because the standards are based on Progressions Documents. These documents were drafted by the Common Core State Standards Writing Team. These documents are narratives that describe the progression of a math topic across a number of grade levels. The progressions are informed by research on children’s cognitive development and by the logical structure of mathematics.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This is the Overview paragraph from the Number and Operations in Base Ten Progression Document. Please take 2 minutes to read the paragraph and write a summary, in your own words, that captures the essence of this overview.</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Share the summary with your table. Share 2-3 people whole group.</a:t>
            </a:r>
            <a:endParaRPr lang="en-US" dirty="0" smtClean="0"/>
          </a:p>
          <a:p>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31</a:t>
            </a:fld>
            <a:endParaRPr lang="en-US"/>
          </a:p>
        </p:txBody>
      </p:sp>
    </p:spTree>
    <p:extLst>
      <p:ext uri="{BB962C8B-B14F-4D97-AF65-F5344CB8AC3E}">
        <p14:creationId xmlns:p14="http://schemas.microsoft.com/office/powerpoint/2010/main" val="5353188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9:27 – 9:42</a:t>
            </a:r>
            <a:r>
              <a:rPr lang="en-US" b="1" baseline="0" dirty="0" smtClean="0"/>
              <a:t> (15 min.)</a:t>
            </a:r>
            <a:endParaRPr lang="en-US" b="1" dirty="0" smtClean="0"/>
          </a:p>
          <a:p>
            <a:endParaRPr lang="en-US" dirty="0" smtClean="0"/>
          </a:p>
          <a:p>
            <a:r>
              <a:rPr lang="en-US" dirty="0" smtClean="0"/>
              <a:t>Let’s take a look at what this base-ten work looks like at your</a:t>
            </a:r>
            <a:r>
              <a:rPr lang="en-US" baseline="0" dirty="0" smtClean="0"/>
              <a:t> grade level. We are going to read portions of the NBT progression document. As we mentioned earlier, the writers of the CCSS began by writing the progressions, narrative documents that combine cognitive development and mathematical development into series of </a:t>
            </a:r>
            <a:r>
              <a:rPr lang="en-US" baseline="0" dirty="0" err="1" smtClean="0"/>
              <a:t>learnings</a:t>
            </a:r>
            <a:r>
              <a:rPr lang="en-US" baseline="0" dirty="0" smtClean="0"/>
              <a:t>. The standards, and </a:t>
            </a:r>
            <a:r>
              <a:rPr lang="en-US" baseline="0" dirty="0" err="1" smtClean="0"/>
              <a:t>EngageNY</a:t>
            </a:r>
            <a:r>
              <a:rPr lang="en-US" baseline="0" dirty="0" smtClean="0"/>
              <a:t>, were written based on these documents.</a:t>
            </a:r>
          </a:p>
          <a:p>
            <a:endParaRPr lang="en-US" dirty="0" smtClean="0"/>
          </a:p>
          <a:p>
            <a:r>
              <a:rPr lang="en-US" dirty="0" smtClean="0"/>
              <a:t>Because of our purpose</a:t>
            </a:r>
            <a:r>
              <a:rPr lang="en-US" baseline="0" dirty="0" smtClean="0"/>
              <a:t> today, we are not reading the whole document. When you have time, we do recommend reading the introduction – it will give you a K-5 overview.</a:t>
            </a:r>
            <a:endParaRPr lang="en-US" dirty="0" smtClean="0"/>
          </a:p>
          <a:p>
            <a:endParaRPr lang="en-US" dirty="0" smtClean="0"/>
          </a:p>
          <a:p>
            <a:r>
              <a:rPr lang="en-US" dirty="0" smtClean="0"/>
              <a:t>Read the portion of the progression document for third grade, the grade below (second</a:t>
            </a:r>
            <a:r>
              <a:rPr lang="en-US" baseline="0" dirty="0" smtClean="0"/>
              <a:t>), and the grade above (fourth).</a:t>
            </a:r>
            <a:endParaRPr lang="en-US" dirty="0" smtClean="0"/>
          </a:p>
          <a:p>
            <a:endParaRPr lang="en-US" dirty="0" smtClean="0"/>
          </a:p>
          <a:p>
            <a:r>
              <a:rPr lang="en-US" dirty="0" smtClean="0"/>
              <a:t>As you read,</a:t>
            </a:r>
            <a:r>
              <a:rPr lang="en-US" baseline="0" dirty="0" smtClean="0"/>
              <a:t> note how the math at your grade level helps students understand the base ten system and the meanings of the operations. </a:t>
            </a:r>
          </a:p>
          <a:p>
            <a:endParaRPr lang="en-US" baseline="0" dirty="0" smtClean="0"/>
          </a:p>
          <a:p>
            <a:r>
              <a:rPr lang="en-US" baseline="0" dirty="0" smtClean="0"/>
              <a:t>Also keep an eye open for the visual models we showed earlier and how the math at your grade level relates to the standards in the card sort.</a:t>
            </a:r>
          </a:p>
          <a:p>
            <a:endParaRPr lang="en-US" baseline="0" dirty="0" smtClean="0"/>
          </a:p>
          <a:p>
            <a:r>
              <a:rPr lang="en-US" baseline="0" dirty="0" smtClean="0"/>
              <a:t>Whole group </a:t>
            </a:r>
          </a:p>
          <a:p>
            <a:r>
              <a:rPr lang="en-US" baseline="0" dirty="0" smtClean="0"/>
              <a:t>intentionality</a:t>
            </a:r>
          </a:p>
          <a:p>
            <a:r>
              <a:rPr lang="en-US" baseline="0" dirty="0" smtClean="0"/>
              <a:t>Visual models – connections to earlier progression, connection to grade level below and above</a:t>
            </a:r>
          </a:p>
          <a:p>
            <a:r>
              <a:rPr lang="en-US" baseline="0" dirty="0" smtClean="0"/>
              <a:t>Coherence of standards – how the concepts build from one grade level to the next – you may see standards from the card sort in your section of the Progression Document.</a:t>
            </a:r>
            <a:endParaRPr lang="en-US" dirty="0" smtClean="0"/>
          </a:p>
          <a:p>
            <a:endParaRPr lang="en-US" dirty="0" smtClean="0"/>
          </a:p>
          <a:p>
            <a:r>
              <a:rPr lang="en-US" dirty="0" smtClean="0"/>
              <a:t>FACILITATOR: UPDATE</a:t>
            </a:r>
            <a:r>
              <a:rPr lang="en-US" baseline="0" dirty="0" smtClean="0"/>
              <a:t> TO INCLUDE ONLY</a:t>
            </a:r>
            <a:r>
              <a:rPr lang="en-US" dirty="0" smtClean="0"/>
              <a:t> APPROPRIATE GRADES,ADJUST FONT SIZE</a:t>
            </a:r>
          </a:p>
          <a:p>
            <a:endParaRPr lang="en-US" dirty="0" smtClean="0"/>
          </a:p>
          <a:p>
            <a:r>
              <a:rPr lang="en-US" dirty="0" smtClean="0"/>
              <a:t>K: p.5</a:t>
            </a:r>
          </a:p>
          <a:p>
            <a:r>
              <a:rPr lang="en-US" dirty="0" smtClean="0"/>
              <a:t>1: p. 6-7</a:t>
            </a:r>
          </a:p>
          <a:p>
            <a:r>
              <a:rPr lang="en-US" dirty="0" smtClean="0"/>
              <a:t>2: p.8-10</a:t>
            </a:r>
          </a:p>
          <a:p>
            <a:r>
              <a:rPr lang="en-US" dirty="0" smtClean="0"/>
              <a:t>3: p. 11</a:t>
            </a:r>
          </a:p>
          <a:p>
            <a:r>
              <a:rPr lang="en-US" dirty="0" smtClean="0"/>
              <a:t>4: p.</a:t>
            </a:r>
            <a:r>
              <a:rPr lang="en-US" baseline="0" dirty="0" smtClean="0"/>
              <a:t> 12-15</a:t>
            </a:r>
          </a:p>
          <a:p>
            <a:r>
              <a:rPr lang="en-US" baseline="0" dirty="0" smtClean="0"/>
              <a:t>5: p.16-18</a:t>
            </a:r>
          </a:p>
          <a:p>
            <a:r>
              <a:rPr lang="en-US" baseline="0" dirty="0" smtClean="0"/>
              <a:t>Extending beyond grade 5: p. 19</a:t>
            </a:r>
            <a:endParaRPr lang="en-US" dirty="0" smtClean="0"/>
          </a:p>
          <a:p>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32</a:t>
            </a:fld>
            <a:endParaRPr lang="en-US"/>
          </a:p>
        </p:txBody>
      </p:sp>
    </p:spTree>
    <p:extLst>
      <p:ext uri="{BB962C8B-B14F-4D97-AF65-F5344CB8AC3E}">
        <p14:creationId xmlns:p14="http://schemas.microsoft.com/office/powerpoint/2010/main" val="921389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lvl="0"/>
            <a:r>
              <a:rPr lang="en-US" b="1" dirty="0" smtClean="0"/>
              <a:t>Katherine</a:t>
            </a:r>
          </a:p>
          <a:p>
            <a:pPr lvl="0"/>
            <a:endParaRPr lang="en-US" b="1" dirty="0" smtClean="0"/>
          </a:p>
          <a:p>
            <a:pPr lvl="0"/>
            <a:r>
              <a:rPr lang="en-US" b="1" dirty="0" smtClean="0"/>
              <a:t>9:42</a:t>
            </a:r>
            <a:r>
              <a:rPr lang="en-US" b="1" baseline="0" dirty="0" smtClean="0"/>
              <a:t> </a:t>
            </a:r>
            <a:r>
              <a:rPr lang="en-US" b="1" dirty="0" smtClean="0"/>
              <a:t>– 9:43 (1 min.)</a:t>
            </a:r>
          </a:p>
          <a:p>
            <a:pPr lvl="0"/>
            <a:endParaRPr lang="en-US" dirty="0" smtClean="0"/>
          </a:p>
          <a:p>
            <a:pPr lvl="0"/>
            <a:r>
              <a:rPr lang="en-US" dirty="0" smtClean="0"/>
              <a:t>The</a:t>
            </a:r>
            <a:r>
              <a:rPr lang="en-US" baseline="0" dirty="0" smtClean="0"/>
              <a:t> PK – 5</a:t>
            </a:r>
            <a:r>
              <a:rPr lang="en-US" baseline="30000" dirty="0" smtClean="0"/>
              <a:t>th</a:t>
            </a:r>
            <a:r>
              <a:rPr lang="en-US" baseline="0" dirty="0" smtClean="0"/>
              <a:t> grade </a:t>
            </a:r>
            <a:r>
              <a:rPr lang="en-US" baseline="0" dirty="0" err="1" smtClean="0"/>
              <a:t>EngageNY</a:t>
            </a:r>
            <a:r>
              <a:rPr lang="en-US" baseline="0" dirty="0" smtClean="0"/>
              <a:t> modules have been carefully sequenced for coherence. This sequencing capitalizes on the learning progressions that are embedded in the CCSS, like the Number and Operations in Base Ten Progression that we just read.</a:t>
            </a:r>
          </a:p>
          <a:p>
            <a:pPr lvl="0"/>
            <a:endParaRPr lang="en-US" baseline="0" dirty="0" smtClean="0"/>
          </a:p>
          <a:p>
            <a:pPr lvl="0"/>
            <a:r>
              <a:rPr lang="en-US" baseline="0" dirty="0" smtClean="0"/>
              <a:t>At each grade level, all CCSS have been included. Only grade level standards have been included.</a:t>
            </a:r>
          </a:p>
          <a:p>
            <a:pPr lvl="0"/>
            <a:endParaRPr lang="en-US" baseline="0" dirty="0" smtClean="0"/>
          </a:p>
          <a:p>
            <a:pPr lvl="0"/>
            <a:r>
              <a:rPr lang="en-US" baseline="0" dirty="0" smtClean="0"/>
              <a:t>Please find the booklet “A Story of Units: Overview”. We will refer to this document as “the overview”. The Overview provides detailed information about the sequencing of modules within each grade level. </a:t>
            </a:r>
          </a:p>
          <a:p>
            <a:pPr lvl="0"/>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33</a:t>
            </a:fld>
            <a:endParaRPr lang="en-US"/>
          </a:p>
        </p:txBody>
      </p:sp>
    </p:spTree>
    <p:extLst>
      <p:ext uri="{BB962C8B-B14F-4D97-AF65-F5344CB8AC3E}">
        <p14:creationId xmlns:p14="http://schemas.microsoft.com/office/powerpoint/2010/main" val="23580556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9:43 – 9:44</a:t>
            </a:r>
            <a:r>
              <a:rPr lang="en-US" b="1" baseline="0" dirty="0" smtClean="0"/>
              <a:t> (1 min.)</a:t>
            </a:r>
            <a:endParaRPr lang="en-US" b="1" dirty="0" smtClean="0"/>
          </a:p>
          <a:p>
            <a:endParaRPr lang="en-US" dirty="0" smtClean="0"/>
          </a:p>
          <a:p>
            <a:r>
              <a:rPr lang="en-US" dirty="0" smtClean="0"/>
              <a:t>Look</a:t>
            </a:r>
            <a:r>
              <a:rPr lang="en-US" baseline="0" dirty="0" smtClean="0"/>
              <a:t> at page 3 of your overview booklet. This page is the Curriculum Overview we looked at earlier. It is included here for your reference. </a:t>
            </a:r>
          </a:p>
          <a:p>
            <a:endParaRPr lang="en-US" baseline="0" dirty="0" smtClean="0"/>
          </a:p>
          <a:p>
            <a:pPr lvl="0"/>
            <a:r>
              <a:rPr lang="en-US" baseline="0" dirty="0" smtClean="0"/>
              <a:t>To find more information about the modules in each grade level and the rationale for sequencing, we will read the grade level overview. </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34</a:t>
            </a:fld>
            <a:endParaRPr lang="en-US"/>
          </a:p>
        </p:txBody>
      </p:sp>
    </p:spTree>
    <p:extLst>
      <p:ext uri="{BB962C8B-B14F-4D97-AF65-F5344CB8AC3E}">
        <p14:creationId xmlns:p14="http://schemas.microsoft.com/office/powerpoint/2010/main" val="29269975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9:44</a:t>
            </a:r>
            <a:r>
              <a:rPr lang="en-US" b="1" baseline="0" dirty="0" smtClean="0"/>
              <a:t> – 9:54 </a:t>
            </a:r>
            <a:r>
              <a:rPr lang="en-US" b="1" dirty="0" smtClean="0"/>
              <a:t> (10</a:t>
            </a:r>
            <a:r>
              <a:rPr lang="en-US" b="1" baseline="0" dirty="0" smtClean="0"/>
              <a:t> minutes)</a:t>
            </a:r>
          </a:p>
          <a:p>
            <a:endParaRPr lang="en-US" baseline="0" dirty="0" smtClean="0"/>
          </a:p>
          <a:p>
            <a:r>
              <a:rPr lang="en-US" baseline="0" dirty="0" smtClean="0"/>
              <a:t>The A Story of Units Overview document provides an overview for each grade level. These overviews provide a rationale for the sequencing of the units, and show the alignment to the grade level standards.</a:t>
            </a:r>
          </a:p>
          <a:p>
            <a:endParaRPr lang="en-US" baseline="0" dirty="0" smtClean="0"/>
          </a:p>
          <a:p>
            <a:r>
              <a:rPr lang="en-US" baseline="0" dirty="0" smtClean="0"/>
              <a:t>Please read the grade level overview for third grade. As you read, note the major learning of your grade, and how the sequence of modules supports this major learning.</a:t>
            </a:r>
          </a:p>
          <a:p>
            <a:endParaRPr lang="en-US" baseline="0" dirty="0" smtClean="0"/>
          </a:p>
          <a:p>
            <a:r>
              <a:rPr lang="en-US" baseline="0" dirty="0" smtClean="0"/>
              <a:t>Take 6 minutes to read, and 2 minutes to talk at your table. </a:t>
            </a:r>
          </a:p>
          <a:p>
            <a:endParaRPr lang="en-US" baseline="0" dirty="0" smtClean="0"/>
          </a:p>
          <a:p>
            <a:endParaRPr lang="en-US" baseline="0" dirty="0" smtClean="0"/>
          </a:p>
          <a:p>
            <a:r>
              <a:rPr lang="en-US" baseline="0" dirty="0" smtClean="0"/>
              <a:t>K: pages 9-15</a:t>
            </a:r>
          </a:p>
          <a:p>
            <a:r>
              <a:rPr lang="en-US" baseline="0" dirty="0" smtClean="0"/>
              <a:t>1: pages 16 – 24</a:t>
            </a:r>
          </a:p>
          <a:p>
            <a:r>
              <a:rPr lang="en-US" baseline="0" dirty="0" smtClean="0"/>
              <a:t>2: pages 25-33</a:t>
            </a:r>
          </a:p>
          <a:p>
            <a:r>
              <a:rPr lang="en-US" baseline="0" dirty="0" smtClean="0"/>
              <a:t>3: pages 34 – 43</a:t>
            </a:r>
          </a:p>
          <a:p>
            <a:r>
              <a:rPr lang="en-US" baseline="0" dirty="0" smtClean="0"/>
              <a:t>4: pages 44-55</a:t>
            </a:r>
          </a:p>
          <a:p>
            <a:r>
              <a:rPr lang="en-US" baseline="0" dirty="0" smtClean="0"/>
              <a:t>5: pages 56-66</a:t>
            </a:r>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35</a:t>
            </a:fld>
            <a:endParaRPr lang="en-US"/>
          </a:p>
        </p:txBody>
      </p:sp>
    </p:spTree>
    <p:extLst>
      <p:ext uri="{BB962C8B-B14F-4D97-AF65-F5344CB8AC3E}">
        <p14:creationId xmlns:p14="http://schemas.microsoft.com/office/powerpoint/2010/main" val="20391149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9:54 – 9:59 (5</a:t>
            </a:r>
            <a:r>
              <a:rPr lang="en-US" b="1" baseline="0" dirty="0" smtClean="0"/>
              <a:t> minutes)</a:t>
            </a:r>
            <a:endParaRPr lang="en-US" b="1" dirty="0" smtClean="0"/>
          </a:p>
          <a:p>
            <a:endParaRPr lang="en-US" dirty="0" smtClean="0"/>
          </a:p>
          <a:p>
            <a:r>
              <a:rPr lang="en-US" dirty="0" smtClean="0"/>
              <a:t>We</a:t>
            </a:r>
            <a:r>
              <a:rPr lang="en-US" baseline="0" dirty="0" smtClean="0"/>
              <a:t> read that all the modules are important for our students. So, let’s talk about pacing. </a:t>
            </a:r>
          </a:p>
          <a:p>
            <a:endParaRPr lang="en-US" dirty="0" smtClean="0"/>
          </a:p>
          <a:p>
            <a:r>
              <a:rPr lang="en-US" baseline="0" dirty="0" smtClean="0"/>
              <a:t>There are 3 types of pacing that we need to determine.</a:t>
            </a:r>
          </a:p>
          <a:p>
            <a:endParaRPr lang="en-US" baseline="0" dirty="0" smtClean="0"/>
          </a:p>
          <a:p>
            <a:pPr marL="228600" indent="-228600">
              <a:buAutoNum type="arabicPeriod"/>
            </a:pPr>
            <a:r>
              <a:rPr lang="en-US" baseline="0" dirty="0" smtClean="0"/>
              <a:t>Pacing within the year, so that all modules are taught. </a:t>
            </a:r>
          </a:p>
          <a:p>
            <a:pPr marL="228600" indent="-228600">
              <a:buAutoNum type="arabicPeriod"/>
            </a:pPr>
            <a:r>
              <a:rPr lang="en-US" baseline="0" dirty="0" smtClean="0"/>
              <a:t>Pacing within one module, so that all lessons are taught. </a:t>
            </a:r>
          </a:p>
          <a:p>
            <a:pPr marL="228600" indent="-228600">
              <a:buAutoNum type="arabicPeriod"/>
            </a:pPr>
            <a:r>
              <a:rPr lang="en-US" baseline="0" dirty="0" smtClean="0"/>
              <a:t>Pacing within one lesson, so that all lesson components are taught. </a:t>
            </a:r>
            <a:endParaRPr lang="en-US" dirty="0" smtClean="0"/>
          </a:p>
          <a:p>
            <a:endParaRPr lang="en-US" baseline="0" dirty="0" smtClean="0"/>
          </a:p>
          <a:p>
            <a:r>
              <a:rPr lang="en-US" dirty="0" smtClean="0"/>
              <a:t>How can pacing support</a:t>
            </a:r>
            <a:r>
              <a:rPr lang="en-US" baseline="0" dirty="0" smtClean="0"/>
              <a:t> the major work of our grade level? </a:t>
            </a:r>
          </a:p>
          <a:p>
            <a:endParaRPr lang="en-US" baseline="0" dirty="0" smtClean="0"/>
          </a:p>
          <a:p>
            <a:r>
              <a:rPr lang="en-US" baseline="0" dirty="0" smtClean="0"/>
              <a:t>-A pace that allows all modules to be completed allows students the opportunity to learn all of the grade level standards.</a:t>
            </a:r>
          </a:p>
          <a:p>
            <a:r>
              <a:rPr lang="en-US" baseline="0" dirty="0" smtClean="0"/>
              <a:t>-Allowing more time for modules dealing with the major work of the grade level (major clusters) provides focus where the standards focus.</a:t>
            </a:r>
          </a:p>
          <a:p>
            <a:endParaRPr lang="en-US" baseline="0" dirty="0" smtClean="0"/>
          </a:p>
          <a:p>
            <a:r>
              <a:rPr lang="en-US" baseline="0" dirty="0" smtClean="0"/>
              <a:t>How can pacing support students learning the standards?</a:t>
            </a:r>
          </a:p>
          <a:p>
            <a:endParaRPr lang="en-US" baseline="0" dirty="0" smtClean="0"/>
          </a:p>
          <a:p>
            <a:r>
              <a:rPr lang="en-US" baseline="0" dirty="0" smtClean="0"/>
              <a:t>-Pacing through a lesson provides rigor – time for conceptual development, fluency, and application.</a:t>
            </a:r>
          </a:p>
          <a:p>
            <a:r>
              <a:rPr lang="en-US" baseline="0" dirty="0" smtClean="0"/>
              <a:t>-Pacing allows more time for “deeper” parts of the lesson – student dialogue, problem solving, modeling – in other words, the math practices.</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36</a:t>
            </a:fld>
            <a:endParaRPr lang="en-US"/>
          </a:p>
        </p:txBody>
      </p:sp>
    </p:spTree>
    <p:extLst>
      <p:ext uri="{BB962C8B-B14F-4D97-AF65-F5344CB8AC3E}">
        <p14:creationId xmlns:p14="http://schemas.microsoft.com/office/powerpoint/2010/main" val="35559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9:59 – 10:15 (20</a:t>
            </a:r>
            <a:r>
              <a:rPr lang="en-US" b="1" baseline="0" dirty="0" smtClean="0"/>
              <a:t> minutes)</a:t>
            </a:r>
            <a:endParaRPr lang="en-US" b="1"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As we implement </a:t>
            </a:r>
            <a:r>
              <a:rPr lang="en-US" baseline="0" dirty="0" err="1" smtClean="0"/>
              <a:t>EngageNY</a:t>
            </a:r>
            <a:r>
              <a:rPr lang="en-US" baseline="0" dirty="0" smtClean="0"/>
              <a:t>, we will need to make some decisions. We will need to examine our yearlong calendar, and make adjustments to keep on track in our pacing within the year to ensure students have the opportunity to learn all standards. We will need to examine our module instruction, to make sure that students have the scaffolding and sequence of instruction they need to understand the content. And, we need to make adjustments to lessons without moving away from the focus of the module.</a:t>
            </a:r>
            <a:endParaRPr lang="en-US" dirty="0" smtClean="0"/>
          </a:p>
          <a:p>
            <a:endParaRPr lang="en-US" dirty="0" smtClean="0"/>
          </a:p>
          <a:p>
            <a:r>
              <a:rPr lang="en-US" dirty="0" smtClean="0"/>
              <a:t>We</a:t>
            </a:r>
            <a:r>
              <a:rPr lang="en-US" baseline="0" dirty="0" smtClean="0"/>
              <a:t> understand that all teachers will be making pacing decisions every day. We ask that you keep the major learning of your grade level in mind as well as the needs of your students, and consult with your grade level teams, your instructional coach, and principal.</a:t>
            </a:r>
          </a:p>
          <a:p>
            <a:endParaRPr lang="en-US" baseline="0" dirty="0" smtClean="0"/>
          </a:p>
          <a:p>
            <a:r>
              <a:rPr lang="en-US" baseline="0" dirty="0" smtClean="0"/>
              <a:t>In order to help you get a look at the pacing within the year, we’ve developed a calendar that lays out the modules for each grade level. (</a:t>
            </a:r>
            <a:r>
              <a:rPr lang="en-US" dirty="0" smtClean="0"/>
              <a:t>Pass out the pacing</a:t>
            </a:r>
            <a:r>
              <a:rPr lang="en-US" baseline="0" dirty="0" smtClean="0"/>
              <a:t> calendars. We made 70 copies of these. They will also be available digitally on Moodle.) Note that the calendars are color coded to match the color coding on the Module overview.</a:t>
            </a:r>
          </a:p>
          <a:p>
            <a:endParaRPr lang="en-US" baseline="0" dirty="0" smtClean="0"/>
          </a:p>
          <a:p>
            <a:r>
              <a:rPr lang="en-US" baseline="0" dirty="0" smtClean="0"/>
              <a:t>A few notes about this year pacing and module pacing calendar: </a:t>
            </a:r>
            <a:endParaRPr lang="en-US" dirty="0" smtClean="0"/>
          </a:p>
          <a:p>
            <a:endParaRPr lang="en-US" dirty="0" smtClean="0"/>
          </a:p>
          <a:p>
            <a:r>
              <a:rPr lang="en-US" dirty="0" err="1" smtClean="0"/>
              <a:t>Engage</a:t>
            </a:r>
            <a:r>
              <a:rPr lang="en-US" baseline="0" dirty="0" err="1" smtClean="0"/>
              <a:t>NY</a:t>
            </a:r>
            <a:r>
              <a:rPr lang="en-US" baseline="0" dirty="0" smtClean="0"/>
              <a:t> is designed for 180 days of instruction on grade level standards. There are no “touch and go” or “stop for mastery” lessons. However, we have 178 days on instruction for our students in Bethel.</a:t>
            </a:r>
          </a:p>
          <a:p>
            <a:endParaRPr lang="en-US" baseline="0" dirty="0" smtClean="0"/>
          </a:p>
          <a:p>
            <a:r>
              <a:rPr lang="en-US" baseline="0" dirty="0" smtClean="0"/>
              <a:t>We will need to make some decisions. As we continue today, please be thinking about lesson structure, module structure, and coherence. Where are places that you could make adjustments to lessons without moving away from the focus of the module?</a:t>
            </a:r>
            <a:endParaRPr lang="en-US" dirty="0" smtClean="0"/>
          </a:p>
          <a:p>
            <a:endParaRPr lang="en-US" dirty="0" smtClean="0"/>
          </a:p>
          <a:p>
            <a:r>
              <a:rPr lang="en-US" u="sng" dirty="0" smtClean="0"/>
              <a:t>A few things to note:</a:t>
            </a:r>
          </a:p>
          <a:p>
            <a:r>
              <a:rPr lang="en-US" dirty="0" smtClean="0"/>
              <a:t>Assessments</a:t>
            </a:r>
            <a:r>
              <a:rPr lang="en-US" baseline="0" dirty="0" smtClean="0"/>
              <a:t> are designed to take 2 days. (In kindergarten, 2-3 days per assessment) These assessment days are built into the modules. So, a module that has 35 days with a mid-module assessment and an end of module assessment will have 4 days of assessment included. That means the module will have 31 days of lessons, with 4 days of assessment.</a:t>
            </a:r>
          </a:p>
          <a:p>
            <a:r>
              <a:rPr lang="en-US" baseline="0" dirty="0" smtClean="0"/>
              <a:t>We don’t want to eliminate any modules. All cover grade level standards. So, we’ll need to make adjustments within modules.</a:t>
            </a:r>
          </a:p>
          <a:p>
            <a:r>
              <a:rPr lang="en-US" baseline="0" dirty="0" smtClean="0"/>
              <a:t>We don’t want to eliminate any components of the lesson. So, we’ll need to make adjustments within lessons.</a:t>
            </a:r>
          </a:p>
          <a:p>
            <a:endParaRPr lang="en-US" baseline="0" dirty="0" smtClean="0"/>
          </a:p>
          <a:p>
            <a:r>
              <a:rPr lang="en-US" baseline="0" dirty="0" smtClean="0"/>
              <a:t>As we continue today, begin to think about lessons, especially. How can we make adjustments within the lessons to keep them to 1 day without moving away from the focus of the lesson and the focus of the module?</a:t>
            </a:r>
          </a:p>
          <a:p>
            <a:endParaRPr lang="en-US" baseline="0" dirty="0" smtClean="0"/>
          </a:p>
          <a:p>
            <a:r>
              <a:rPr lang="en-US" baseline="0" dirty="0" smtClean="0"/>
              <a:t>NOTE: WE WILL HAVE A DISTRICT “PACING PHILOSOPHY” TO HAND OUT WITH THE PACING CALENDARS AT SUMMER INSTITUTE. WE MAY NEED TO MODIFY THIS PORTION OF THE PRESENTATION IN KEEPING WITH THAT DEVELOPING PHILOSOPHY.</a:t>
            </a:r>
          </a:p>
        </p:txBody>
      </p:sp>
      <p:sp>
        <p:nvSpPr>
          <p:cNvPr id="4" name="Slide Number Placeholder 3"/>
          <p:cNvSpPr>
            <a:spLocks noGrp="1"/>
          </p:cNvSpPr>
          <p:nvPr>
            <p:ph type="sldNum" sz="quarter" idx="10"/>
          </p:nvPr>
        </p:nvSpPr>
        <p:spPr/>
        <p:txBody>
          <a:bodyPr/>
          <a:lstStyle/>
          <a:p>
            <a:fld id="{8662DECB-DB60-5E43-BAE6-0C2A98921B5D}" type="slidenum">
              <a:rPr lang="en-US" smtClean="0"/>
              <a:t>37</a:t>
            </a:fld>
            <a:endParaRPr lang="en-US"/>
          </a:p>
        </p:txBody>
      </p:sp>
    </p:spTree>
    <p:extLst>
      <p:ext uri="{BB962C8B-B14F-4D97-AF65-F5344CB8AC3E}">
        <p14:creationId xmlns:p14="http://schemas.microsoft.com/office/powerpoint/2010/main" val="35559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IF TIME – FLUENCY BREAK</a:t>
            </a:r>
          </a:p>
          <a:p>
            <a:endParaRPr lang="en-US" dirty="0" smtClean="0"/>
          </a:p>
          <a:p>
            <a:r>
              <a:rPr lang="en-US" dirty="0" smtClean="0"/>
              <a:t>Insert</a:t>
            </a:r>
            <a:r>
              <a:rPr lang="en-US" baseline="0" dirty="0" smtClean="0"/>
              <a:t> a grade level fluency activity here – might need some movement after all of that reading!</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38</a:t>
            </a:fld>
            <a:endParaRPr lang="en-US"/>
          </a:p>
        </p:txBody>
      </p:sp>
    </p:spTree>
    <p:extLst>
      <p:ext uri="{BB962C8B-B14F-4D97-AF65-F5344CB8AC3E}">
        <p14:creationId xmlns:p14="http://schemas.microsoft.com/office/powerpoint/2010/main" val="11409777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Lori</a:t>
            </a:r>
          </a:p>
          <a:p>
            <a:r>
              <a:rPr lang="en-US" b="1" dirty="0" smtClean="0"/>
              <a:t>10:15-10:15</a:t>
            </a:r>
            <a:r>
              <a:rPr lang="en-US" b="1" baseline="0" dirty="0" smtClean="0"/>
              <a:t> (5 seconds)</a:t>
            </a:r>
            <a:endParaRPr lang="en-US" b="1" dirty="0" smtClean="0"/>
          </a:p>
          <a:p>
            <a:r>
              <a:rPr lang="en-US" b="0" dirty="0" smtClean="0"/>
              <a:t>Let’s dive</a:t>
            </a:r>
            <a:r>
              <a:rPr lang="en-US" b="0" baseline="0" dirty="0" smtClean="0"/>
              <a:t> into learning about the modules and lessons within </a:t>
            </a:r>
            <a:r>
              <a:rPr lang="en-US" b="0" baseline="0" dirty="0" err="1" smtClean="0"/>
              <a:t>EngageNY</a:t>
            </a:r>
            <a:endParaRPr lang="en-US" b="0" dirty="0"/>
          </a:p>
        </p:txBody>
      </p:sp>
      <p:sp>
        <p:nvSpPr>
          <p:cNvPr id="4" name="Slide Number Placeholder 3"/>
          <p:cNvSpPr>
            <a:spLocks noGrp="1"/>
          </p:cNvSpPr>
          <p:nvPr>
            <p:ph type="sldNum" sz="quarter" idx="10"/>
          </p:nvPr>
        </p:nvSpPr>
        <p:spPr/>
        <p:txBody>
          <a:bodyPr/>
          <a:lstStyle/>
          <a:p>
            <a:fld id="{8662DECB-DB60-5E43-BAE6-0C2A98921B5D}" type="slidenum">
              <a:rPr lang="en-US" smtClean="0"/>
              <a:t>39</a:t>
            </a:fld>
            <a:endParaRPr lang="en-US"/>
          </a:p>
        </p:txBody>
      </p:sp>
    </p:spTree>
    <p:extLst>
      <p:ext uri="{BB962C8B-B14F-4D97-AF65-F5344CB8AC3E}">
        <p14:creationId xmlns:p14="http://schemas.microsoft.com/office/powerpoint/2010/main" val="3796312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8:02</a:t>
            </a:r>
            <a:r>
              <a:rPr lang="en-US" b="1" baseline="0" dirty="0" smtClean="0"/>
              <a:t> </a:t>
            </a:r>
            <a:r>
              <a:rPr lang="en-US" baseline="0" dirty="0" smtClean="0"/>
              <a:t>- </a:t>
            </a:r>
            <a:r>
              <a:rPr lang="en-US" dirty="0" smtClean="0"/>
              <a:t>30 sec</a:t>
            </a:r>
          </a:p>
          <a:p>
            <a:endParaRPr lang="en-US" dirty="0" smtClean="0"/>
          </a:p>
          <a:p>
            <a:r>
              <a:rPr lang="en-US" dirty="0" smtClean="0"/>
              <a:t>We need to give our students and ourselves grace. Grace, because not everyone will get it the first time – especially us.</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4</a:t>
            </a:fld>
            <a:endParaRPr lang="en-US"/>
          </a:p>
        </p:txBody>
      </p:sp>
    </p:spTree>
    <p:extLst>
      <p:ext uri="{BB962C8B-B14F-4D97-AF65-F5344CB8AC3E}">
        <p14:creationId xmlns:p14="http://schemas.microsoft.com/office/powerpoint/2010/main" val="29028842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Lori</a:t>
            </a:r>
          </a:p>
          <a:p>
            <a:r>
              <a:rPr lang="en-US" b="1" dirty="0" smtClean="0"/>
              <a:t>10:15-10:16</a:t>
            </a:r>
            <a:r>
              <a:rPr lang="en-US" b="1" baseline="0" dirty="0" smtClean="0"/>
              <a:t> (1 min)</a:t>
            </a:r>
            <a:endParaRPr lang="en-US" b="1" dirty="0" smtClean="0"/>
          </a:p>
          <a:p>
            <a:r>
              <a:rPr lang="en-US" b="0" dirty="0" smtClean="0"/>
              <a:t>Today we will build</a:t>
            </a:r>
            <a:r>
              <a:rPr lang="en-US" b="0" baseline="0" dirty="0" smtClean="0"/>
              <a:t> our understanding of how each module is structured and understand how the Module Overview could be a useful planning tool.</a:t>
            </a:r>
          </a:p>
          <a:p>
            <a:r>
              <a:rPr lang="en-US" b="0" baseline="0" dirty="0" smtClean="0"/>
              <a:t>We will learn about the lesson structure and the components that are included within the lessons.</a:t>
            </a:r>
          </a:p>
          <a:p>
            <a:r>
              <a:rPr lang="en-US" b="0" baseline="0" dirty="0" smtClean="0"/>
              <a:t>In working through our first two objectives, our hope is that we will be able to prepare you to implement A Story of Units, more specifically, Module 1.</a:t>
            </a:r>
          </a:p>
          <a:p>
            <a:r>
              <a:rPr lang="en-US" b="0" baseline="0" dirty="0" smtClean="0"/>
              <a:t>Throughout our time together, you will experience all components of a lesson and have time to reflect and process how you will implement each component into your own teaching practice</a:t>
            </a:r>
            <a:endParaRPr lang="en-US" b="0" dirty="0"/>
          </a:p>
        </p:txBody>
      </p:sp>
      <p:sp>
        <p:nvSpPr>
          <p:cNvPr id="4" name="Slide Number Placeholder 3"/>
          <p:cNvSpPr>
            <a:spLocks noGrp="1"/>
          </p:cNvSpPr>
          <p:nvPr>
            <p:ph type="sldNum" sz="quarter" idx="10"/>
          </p:nvPr>
        </p:nvSpPr>
        <p:spPr/>
        <p:txBody>
          <a:bodyPr/>
          <a:lstStyle/>
          <a:p>
            <a:fld id="{8662DECB-DB60-5E43-BAE6-0C2A98921B5D}" type="slidenum">
              <a:rPr lang="en-US" smtClean="0"/>
              <a:t>40</a:t>
            </a:fld>
            <a:endParaRPr lang="en-US"/>
          </a:p>
        </p:txBody>
      </p:sp>
    </p:spTree>
    <p:extLst>
      <p:ext uri="{BB962C8B-B14F-4D97-AF65-F5344CB8AC3E}">
        <p14:creationId xmlns:p14="http://schemas.microsoft.com/office/powerpoint/2010/main" val="37963126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i="0" dirty="0" smtClean="0"/>
              <a:t>Lori</a:t>
            </a:r>
          </a:p>
          <a:p>
            <a:r>
              <a:rPr lang="en-US" b="1" i="0" dirty="0" smtClean="0"/>
              <a:t>10:31-10:31 (30</a:t>
            </a:r>
            <a:r>
              <a:rPr lang="en-US" b="1" i="0" baseline="0" dirty="0" smtClean="0"/>
              <a:t> seconds</a:t>
            </a:r>
            <a:r>
              <a:rPr lang="en-US" b="1" i="0" dirty="0" smtClean="0"/>
              <a:t>)</a:t>
            </a:r>
          </a:p>
          <a:p>
            <a:r>
              <a:rPr lang="en-US" b="1" i="1" dirty="0" smtClean="0"/>
              <a:t>FACILITATORS:</a:t>
            </a:r>
            <a:r>
              <a:rPr lang="en-US" b="1" i="1" baseline="0" dirty="0" smtClean="0"/>
              <a:t> Move &amp; adjust animated circle for Module 1 for your particular grade level</a:t>
            </a:r>
          </a:p>
          <a:p>
            <a:endParaRPr lang="en-US" dirty="0" smtClean="0"/>
          </a:p>
          <a:p>
            <a:r>
              <a:rPr lang="en-US" i="0" dirty="0" smtClean="0"/>
              <a:t>Let’s start by looking at the curriculum map,</a:t>
            </a:r>
            <a:r>
              <a:rPr lang="en-US" i="0" baseline="0" dirty="0" smtClean="0"/>
              <a:t> </a:t>
            </a:r>
            <a:r>
              <a:rPr lang="en-US" b="1" i="1" baseline="0" dirty="0" smtClean="0"/>
              <a:t>A Story of Units Curriculum Overview.</a:t>
            </a:r>
          </a:p>
          <a:p>
            <a:endParaRPr lang="en-US" b="1" i="1"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This</a:t>
            </a:r>
            <a:r>
              <a:rPr lang="en-US" sz="1200" kern="1200" baseline="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map </a:t>
            </a: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provides an at-a-glance view of the entire story, making clear the coherence of the curriculum and the role that each module plays in that progression.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Each grade level contains 5-8 modules. We are going to experience a lesson from Module 1.</a:t>
            </a:r>
            <a:endParaRPr lang="en-US" sz="1200" dirty="0" smtClean="0">
              <a:effectLst/>
              <a:latin typeface="Cambria" panose="02040503050406030204" pitchFamily="18" charset="0"/>
              <a:ea typeface="Cambria" panose="02040503050406030204" pitchFamily="18" charset="0"/>
              <a:cs typeface="Times New Roman" panose="02020603050405020304" pitchFamily="18" charset="0"/>
            </a:endParaRPr>
          </a:p>
          <a:p>
            <a:endParaRPr lang="en-US" b="1" i="1" dirty="0"/>
          </a:p>
        </p:txBody>
      </p:sp>
      <p:sp>
        <p:nvSpPr>
          <p:cNvPr id="4" name="Slide Number Placeholder 3"/>
          <p:cNvSpPr>
            <a:spLocks noGrp="1"/>
          </p:cNvSpPr>
          <p:nvPr>
            <p:ph type="sldNum" sz="quarter" idx="10"/>
          </p:nvPr>
        </p:nvSpPr>
        <p:spPr/>
        <p:txBody>
          <a:bodyPr/>
          <a:lstStyle/>
          <a:p>
            <a:fld id="{8662DECB-DB60-5E43-BAE6-0C2A98921B5D}" type="slidenum">
              <a:rPr lang="en-US" smtClean="0"/>
              <a:t>41</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b="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Lori</a:t>
            </a: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b="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10:31-10:33 (2 min)</a:t>
            </a: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Modules are comprised of topics</a:t>
            </a:r>
            <a:r>
              <a:rPr lang="en-US" sz="1200" kern="1200" baseline="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and</a:t>
            </a: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topics break into concepts.</a:t>
            </a: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The</a:t>
            </a:r>
            <a:r>
              <a:rPr lang="en-US" sz="1200" kern="1200" baseline="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a:t>
            </a: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concepts become lessons.  Modules and topics will vary in length depending on the concepts addressed in each, but every lesson is designed for a 60 minute instructional period.  However, some of you may have 90 minutes for your math block.  If that’s the case, then adjust accordingly. So</a:t>
            </a:r>
            <a:r>
              <a:rPr lang="en-US" sz="1200" kern="1200" baseline="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you’ll have more flex time in your ability to complete one lesson a day.   </a:t>
            </a:r>
            <a:endPar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endParaRP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sz="1200" dirty="0" smtClean="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eaLnBrk="0" fontAlgn="base" hangingPunct="0">
              <a:lnSpc>
                <a:spcPct val="115000"/>
              </a:lnSpc>
              <a:spcBef>
                <a:spcPts val="0"/>
              </a:spcBef>
              <a:spcAft>
                <a:spcPts val="1000"/>
              </a:spcAft>
              <a:buFont typeface="Arial" panose="020B0604020202020204" pitchFamily="34" charset="0"/>
              <a:buNone/>
              <a:tabLst>
                <a:tab pos="685800" algn="l"/>
              </a:tabLst>
            </a:pP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This graphic illustrates the breakdown of the module structure.  Each component, moving from the Overview to the Lesson, provides a more specific level of information.  As you plan to implement </a:t>
            </a:r>
            <a:r>
              <a:rPr lang="en-US" sz="1200" i="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A Story of Units</a:t>
            </a: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each of these components will be important to your understanding of the instructional path of the module.</a:t>
            </a:r>
          </a:p>
          <a:p>
            <a:pPr marL="0" marR="0" lvl="0" indent="0" eaLnBrk="0" fontAlgn="base" hangingPunct="0">
              <a:lnSpc>
                <a:spcPct val="115000"/>
              </a:lnSpc>
              <a:spcBef>
                <a:spcPts val="0"/>
              </a:spcBef>
              <a:spcAft>
                <a:spcPts val="1000"/>
              </a:spcAft>
              <a:buFont typeface="Arial" panose="020B0604020202020204" pitchFamily="34" charset="0"/>
              <a:buNone/>
              <a:tabLst>
                <a:tab pos="685800" algn="l"/>
              </a:tabLst>
            </a:pPr>
            <a:endParaRPr lang="en-US" sz="1200" dirty="0" smtClean="0">
              <a:effectLst/>
              <a:latin typeface="Cambria" panose="02040503050406030204" pitchFamily="18" charset="0"/>
              <a:ea typeface="Cambria" panose="02040503050406030204" pitchFamily="18" charset="0"/>
              <a:cs typeface="Times New Roman" panose="02020603050405020304" pitchFamily="18" charset="0"/>
            </a:endParaRPr>
          </a:p>
          <a:p>
            <a:r>
              <a:rPr lang="en-US" sz="14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The Standards, both Content and Practice, come to life through the lessons.  Rigorous problems are embedded throughout the module.  </a:t>
            </a:r>
          </a:p>
          <a:p>
            <a:endParaRPr lang="en-US" sz="1400" b="1" i="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smtClean="0"/>
              <a:t>We’re now</a:t>
            </a:r>
            <a:r>
              <a:rPr lang="en-US" b="0" i="0" baseline="0" dirty="0" smtClean="0"/>
              <a:t> going to take a moment to understand the Module Overview</a:t>
            </a:r>
            <a:endParaRPr lang="en-US" b="0" i="0" dirty="0" smtClean="0"/>
          </a:p>
          <a:p>
            <a:endParaRPr lang="en-US" b="1" i="1" dirty="0"/>
          </a:p>
        </p:txBody>
      </p:sp>
      <p:sp>
        <p:nvSpPr>
          <p:cNvPr id="4" name="Slide Number Placeholder 3"/>
          <p:cNvSpPr>
            <a:spLocks noGrp="1"/>
          </p:cNvSpPr>
          <p:nvPr>
            <p:ph type="sldNum" sz="quarter" idx="10"/>
          </p:nvPr>
        </p:nvSpPr>
        <p:spPr/>
        <p:txBody>
          <a:bodyPr/>
          <a:lstStyle/>
          <a:p>
            <a:fld id="{8662DECB-DB60-5E43-BAE6-0C2A98921B5D}" type="slidenum">
              <a:rPr lang="en-US" smtClean="0"/>
              <a:t>42</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baseline="0" dirty="0" smtClean="0"/>
              <a:t>Lori</a:t>
            </a:r>
          </a:p>
          <a:p>
            <a:pPr marL="0" marR="0" indent="0" algn="l" defTabSz="457200" rtl="0" eaLnBrk="0" fontAlgn="base" latinLnBrk="0" hangingPunct="0">
              <a:lnSpc>
                <a:spcPct val="100000"/>
              </a:lnSpc>
              <a:spcBef>
                <a:spcPct val="30000"/>
              </a:spcBef>
              <a:spcAft>
                <a:spcPct val="0"/>
              </a:spcAft>
              <a:buClrTx/>
              <a:buSzTx/>
              <a:buFontTx/>
              <a:buNone/>
              <a:tabLst/>
              <a:defRPr/>
            </a:pPr>
            <a:r>
              <a:rPr lang="en-US" b="1" baseline="0" dirty="0" smtClean="0"/>
              <a:t>10:33-10:35 (2 min)</a:t>
            </a: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Each modules has a Module Overview.  The Module Overview is a powerful tool to guide intentional planning. It provides pertinent information about the entire module.</a:t>
            </a:r>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To become familiar with this useful tool, we are going to use the Say Something Protocol</a:t>
            </a:r>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Facilitators, raise your hand.  Time keepers. Pressers and finally reporters.  Thank you.</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r>
              <a:rPr lang="en-US" baseline="0" dirty="0" smtClean="0"/>
              <a:t>Take a moment to individually read the Module Overview.  </a:t>
            </a:r>
            <a:r>
              <a:rPr lang="en-US" b="1" baseline="0" dirty="0" smtClean="0"/>
              <a:t>As you read, think about how the Module Overview could be a useful planning tool to design intentional instructional moves?</a:t>
            </a:r>
          </a:p>
          <a:p>
            <a:r>
              <a:rPr lang="en-US" b="0" baseline="0" dirty="0" smtClean="0"/>
              <a:t>Give individual think time… please highlight, record thinking as you silently read the overview…Table talk…Brief whole group share out</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1" baseline="0" dirty="0" smtClean="0"/>
          </a:p>
          <a:p>
            <a:pPr marL="171450" indent="-171450">
              <a:buFont typeface="Arial"/>
              <a:buChar char="•"/>
            </a:pPr>
            <a:endParaRPr lang="en-US" baseline="0" dirty="0" smtClean="0"/>
          </a:p>
          <a:p>
            <a:endParaRPr lang="en-US" baseline="0" dirty="0" smtClean="0"/>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b="1" i="1" dirty="0"/>
          </a:p>
        </p:txBody>
      </p:sp>
      <p:sp>
        <p:nvSpPr>
          <p:cNvPr id="4" name="Slide Number Placeholder 3"/>
          <p:cNvSpPr>
            <a:spLocks noGrp="1"/>
          </p:cNvSpPr>
          <p:nvPr>
            <p:ph type="sldNum" sz="quarter" idx="10"/>
          </p:nvPr>
        </p:nvSpPr>
        <p:spPr/>
        <p:txBody>
          <a:bodyPr/>
          <a:lstStyle/>
          <a:p>
            <a:fld id="{8662DECB-DB60-5E43-BAE6-0C2A98921B5D}" type="slidenum">
              <a:rPr lang="en-US" smtClean="0"/>
              <a:t>43</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i="0" baseline="0" dirty="0" smtClean="0"/>
              <a:t>Lori</a:t>
            </a:r>
          </a:p>
          <a:p>
            <a:r>
              <a:rPr lang="en-US" b="1" i="0" baseline="0" dirty="0" smtClean="0"/>
              <a:t>10:35-10:37 (2 min)</a:t>
            </a:r>
          </a:p>
          <a:p>
            <a:r>
              <a:rPr lang="en-US" b="1" i="1" baseline="0" dirty="0" smtClean="0"/>
              <a:t>So, this is the “Say Something” protocol (briefly explain)</a:t>
            </a:r>
          </a:p>
          <a:p>
            <a:r>
              <a:rPr lang="en-US" b="1" i="1" baseline="0" dirty="0" smtClean="0"/>
              <a:t>Emphasize that they will have to be brief, so scanning and brief share outs are necessary. Time keepers, be sure to move the group on after 10 min.</a:t>
            </a:r>
          </a:p>
          <a:p>
            <a:r>
              <a:rPr lang="en-US" b="0" i="0" baseline="0" dirty="0" smtClean="0"/>
              <a:t>Notice the highlighted words “scan” &amp; “brief” – the purpose of this activity is for you to become familiar with the Module Overview and to understand what content is available to you. </a:t>
            </a:r>
          </a:p>
          <a:p>
            <a:r>
              <a:rPr lang="en-US" b="0" i="0" baseline="0" dirty="0" smtClean="0"/>
              <a:t>It’s not to build deep understanding of this specific resource. We strongly encourage you to read it more carefully on your own time.  </a:t>
            </a:r>
          </a:p>
          <a:p>
            <a:r>
              <a:rPr lang="en-US" b="0" i="0" baseline="0" dirty="0" smtClean="0"/>
              <a:t>We ask that you play your role, if you’d like to change roles, go for it!</a:t>
            </a:r>
          </a:p>
        </p:txBody>
      </p:sp>
      <p:sp>
        <p:nvSpPr>
          <p:cNvPr id="4" name="Slide Number Placeholder 3"/>
          <p:cNvSpPr>
            <a:spLocks noGrp="1"/>
          </p:cNvSpPr>
          <p:nvPr>
            <p:ph type="sldNum" sz="quarter" idx="10"/>
          </p:nvPr>
        </p:nvSpPr>
        <p:spPr/>
        <p:txBody>
          <a:bodyPr/>
          <a:lstStyle/>
          <a:p>
            <a:fld id="{8662DECB-DB60-5E43-BAE6-0C2A98921B5D}" type="slidenum">
              <a:rPr lang="en-US" smtClean="0"/>
              <a:t>44</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i="0" baseline="0" dirty="0" smtClean="0"/>
              <a:t>Lori</a:t>
            </a:r>
          </a:p>
          <a:p>
            <a:pPr marL="0" marR="0" indent="0" algn="l" defTabSz="457200" rtl="0" eaLnBrk="0" fontAlgn="base" latinLnBrk="0" hangingPunct="0">
              <a:lnSpc>
                <a:spcPct val="100000"/>
              </a:lnSpc>
              <a:spcBef>
                <a:spcPct val="30000"/>
              </a:spcBef>
              <a:spcAft>
                <a:spcPct val="0"/>
              </a:spcAft>
              <a:buClrTx/>
              <a:buSzTx/>
              <a:buFontTx/>
              <a:buNone/>
              <a:tabLst/>
              <a:defRPr/>
            </a:pPr>
            <a:r>
              <a:rPr lang="en-US" b="1" i="0" baseline="0" dirty="0" smtClean="0"/>
              <a:t>10:37-10:38 (1 min)</a:t>
            </a: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Please locate the </a:t>
            </a:r>
            <a:r>
              <a:rPr lang="en-US" b="1" baseline="0" dirty="0" smtClean="0"/>
              <a:t>Module Overview </a:t>
            </a:r>
            <a:r>
              <a:rPr lang="en-US" b="0" baseline="0" dirty="0" smtClean="0"/>
              <a:t>for module 1.</a:t>
            </a:r>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We need to mark each section so we will know where to start and stop.</a:t>
            </a:r>
          </a:p>
          <a:p>
            <a:pPr marL="0" marR="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t>Please write STOP at the END of each section</a:t>
            </a:r>
            <a:endParaRPr lang="en-US" baseline="0" dirty="0" smtClean="0"/>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b="1" i="1" dirty="0"/>
          </a:p>
        </p:txBody>
      </p:sp>
      <p:sp>
        <p:nvSpPr>
          <p:cNvPr id="4" name="Slide Number Placeholder 3"/>
          <p:cNvSpPr>
            <a:spLocks noGrp="1"/>
          </p:cNvSpPr>
          <p:nvPr>
            <p:ph type="sldNum" sz="quarter" idx="10"/>
          </p:nvPr>
        </p:nvSpPr>
        <p:spPr/>
        <p:txBody>
          <a:bodyPr/>
          <a:lstStyle/>
          <a:p>
            <a:fld id="{8662DECB-DB60-5E43-BAE6-0C2A98921B5D}" type="slidenum">
              <a:rPr lang="en-US" smtClean="0"/>
              <a:t>45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i="0" baseline="0" dirty="0" smtClean="0"/>
              <a:t>Lori</a:t>
            </a:r>
          </a:p>
          <a:p>
            <a:r>
              <a:rPr lang="en-US" b="1" i="0" baseline="0" dirty="0" smtClean="0"/>
              <a:t>10:38-11:10 (~30 min)</a:t>
            </a:r>
          </a:p>
          <a:p>
            <a:r>
              <a:rPr lang="en-US" b="1" i="0" baseline="0" dirty="0" smtClean="0"/>
              <a:t>Start the “Say Something” protocol</a:t>
            </a:r>
          </a:p>
          <a:p>
            <a:r>
              <a:rPr lang="en-US" b="1" i="0" baseline="0" dirty="0" smtClean="0"/>
              <a:t>FACILITATORS: Start timer, at 25 min. give 5 min. warning. Walk around and monitor/listen to conversations, there may be some things you’d want to highlight during the whole group share out.</a:t>
            </a:r>
          </a:p>
          <a:p>
            <a:r>
              <a:rPr lang="en-US" b="1" i="1" baseline="0" dirty="0" smtClean="0"/>
              <a:t> </a:t>
            </a:r>
          </a:p>
          <a:p>
            <a:r>
              <a:rPr lang="en-US" b="1" i="1" baseline="0" dirty="0" smtClean="0"/>
              <a:t>After 30 min., stop and ask 2-3 reporters to BRIEFLY share out.</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1"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b="1" baseline="0" dirty="0" smtClean="0"/>
              <a:t>If the highlighted points below weren’t shared with the whole group, briefly bring them to the participants attention:</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It provides us with a table of contents. On the following pages there is an in-depth overview that steers the instructor from where the students have been, to what students will be accomplishing within the module, and then where students will be applying what they learned after the module. </a:t>
            </a:r>
            <a:endParaRPr lang="en-US" b="1"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1" baseline="0" dirty="0" smtClean="0"/>
              <a:t>Focus Standards </a:t>
            </a:r>
            <a:r>
              <a:rPr lang="en-US" baseline="0" dirty="0" smtClean="0"/>
              <a:t>that the module addresses from CCSS are included, as well as </a:t>
            </a:r>
            <a:r>
              <a:rPr lang="en-US" b="1" baseline="0" dirty="0" smtClean="0"/>
              <a:t>Prerequisite Foundational Standards </a:t>
            </a:r>
            <a:r>
              <a:rPr lang="en-US" baseline="0" dirty="0" smtClean="0"/>
              <a:t>that are essential for student success. </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You’ll find the </a:t>
            </a:r>
            <a:r>
              <a:rPr lang="en-US" b="1" baseline="0" dirty="0" smtClean="0"/>
              <a:t>Mathematical Practices </a:t>
            </a:r>
            <a:r>
              <a:rPr lang="en-US" baseline="0" dirty="0" smtClean="0"/>
              <a:t>that this module represents and provides specific areas within the lessons where these practices are demonstrated. You will note that this is only a subset of the eight mathematical practices. These practices were determined </a:t>
            </a:r>
            <a:r>
              <a:rPr lang="en-US" dirty="0" smtClean="0"/>
              <a:t>as they relate to the content and length of the module.</a:t>
            </a:r>
            <a:r>
              <a:rPr lang="en-US" dirty="0" smtClean="0">
                <a:effectLst/>
              </a:rPr>
              <a:t> This is surely not to say that all eight practices are not included within the lessons, of course. Identified are the focus practices for the Module.</a:t>
            </a:r>
            <a:r>
              <a:rPr lang="en-US" baseline="0" dirty="0" smtClean="0">
                <a:effectLst/>
              </a:rPr>
              <a:t> </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effectLst/>
              </a:rPr>
              <a:t>(</a:t>
            </a:r>
            <a:r>
              <a:rPr lang="en-US" b="1" baseline="0" dirty="0" smtClean="0">
                <a:effectLst/>
              </a:rPr>
              <a:t>Mathematical Practices </a:t>
            </a:r>
            <a:r>
              <a:rPr lang="en-US" baseline="0" dirty="0" smtClean="0">
                <a:effectLst/>
              </a:rPr>
              <a:t>are also identified in </a:t>
            </a:r>
            <a:r>
              <a:rPr lang="en-US" b="1" baseline="0" dirty="0" smtClean="0">
                <a:effectLst/>
              </a:rPr>
              <a:t>Grade Level Flipbook</a:t>
            </a:r>
            <a:r>
              <a:rPr lang="en-US" baseline="0" dirty="0" smtClean="0">
                <a:effectLst/>
              </a:rPr>
              <a:t>)</a:t>
            </a:r>
          </a:p>
          <a:p>
            <a:pPr marL="171450" indent="-171450">
              <a:buFont typeface="Arial"/>
              <a:buChar char="•"/>
            </a:pPr>
            <a:r>
              <a:rPr lang="en-US" b="0" baseline="0" dirty="0" smtClean="0"/>
              <a:t>The</a:t>
            </a:r>
            <a:r>
              <a:rPr lang="en-US" b="1" baseline="0" dirty="0" smtClean="0"/>
              <a:t> Display a table </a:t>
            </a:r>
            <a:r>
              <a:rPr lang="en-US" baseline="0" dirty="0" smtClean="0"/>
              <a:t>clearly lays out </a:t>
            </a:r>
            <a:r>
              <a:rPr lang="en-US" b="1" baseline="0" dirty="0" smtClean="0"/>
              <a:t>Module Topics </a:t>
            </a:r>
            <a:r>
              <a:rPr lang="en-US" baseline="0" dirty="0" smtClean="0"/>
              <a:t>and </a:t>
            </a:r>
            <a:r>
              <a:rPr lang="en-US" b="1" baseline="0" dirty="0" smtClean="0"/>
              <a:t>Lesson Objectives</a:t>
            </a:r>
            <a:r>
              <a:rPr lang="en-US" baseline="0" dirty="0" smtClean="0"/>
              <a:t>. It is broken down into the Topics.  Lessons are grouped by concepts into Topics</a:t>
            </a:r>
          </a:p>
          <a:p>
            <a:pPr marL="171450" indent="-171450">
              <a:buFont typeface="Arial"/>
              <a:buChar char="•"/>
            </a:pPr>
            <a:r>
              <a:rPr lang="en-US" b="1" baseline="0" dirty="0" smtClean="0">
                <a:effectLst/>
              </a:rPr>
              <a:t>N</a:t>
            </a:r>
            <a:r>
              <a:rPr lang="en-US" b="1" baseline="0" dirty="0" smtClean="0"/>
              <a:t>ew Terminology </a:t>
            </a:r>
            <a:r>
              <a:rPr lang="en-US" baseline="0" dirty="0" smtClean="0"/>
              <a:t>is highlighted, as well as a reference to terminology students should have already been exposed to. </a:t>
            </a:r>
          </a:p>
          <a:p>
            <a:pPr marL="171450" indent="-171450">
              <a:buFont typeface="Arial"/>
              <a:buChar char="•"/>
            </a:pPr>
            <a:r>
              <a:rPr lang="en-US" b="1" baseline="0" dirty="0" smtClean="0"/>
              <a:t>Suggested Tools</a:t>
            </a:r>
            <a:r>
              <a:rPr lang="en-US" baseline="0" dirty="0" smtClean="0"/>
              <a:t> and </a:t>
            </a:r>
            <a:r>
              <a:rPr lang="en-US" b="1" baseline="0" dirty="0" smtClean="0"/>
              <a:t>Representations</a:t>
            </a:r>
            <a:r>
              <a:rPr lang="en-US" baseline="0" dirty="0" smtClean="0"/>
              <a:t> or models are provided, with examples.</a:t>
            </a:r>
          </a:p>
          <a:p>
            <a:pPr marL="171450" indent="-171450">
              <a:buFont typeface="Arial"/>
              <a:buChar char="•"/>
            </a:pPr>
            <a:r>
              <a:rPr lang="en-US" b="1" baseline="0" dirty="0" smtClean="0"/>
              <a:t>Methods of Instructional Delivery and Scaffold </a:t>
            </a:r>
            <a:r>
              <a:rPr lang="en-US" b="0" baseline="0" dirty="0" smtClean="0"/>
              <a:t>section gives information regarding how to organize instruction and/or explanations of what you will be teaching</a:t>
            </a:r>
            <a:r>
              <a:rPr lang="en-US" baseline="0" dirty="0" smtClean="0"/>
              <a:t>.</a:t>
            </a:r>
          </a:p>
          <a:p>
            <a:pPr marL="171450" indent="-171450">
              <a:buFont typeface="Arial"/>
              <a:buChar char="•"/>
            </a:pPr>
            <a:r>
              <a:rPr lang="en-US" baseline="0" dirty="0" smtClean="0"/>
              <a:t>And finally a </a:t>
            </a:r>
            <a:r>
              <a:rPr lang="en-US" b="1" baseline="0" dirty="0" smtClean="0"/>
              <a:t>Summary of the Mid-Module and End-of-Module Assessments</a:t>
            </a:r>
            <a:r>
              <a:rPr lang="en-US" baseline="0" dirty="0" smtClean="0"/>
              <a:t> is given.</a:t>
            </a:r>
          </a:p>
          <a:p>
            <a:endParaRPr lang="en-US" b="1" i="1" baseline="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46</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b="1" baseline="0" dirty="0" smtClean="0"/>
              <a:t>Lori</a:t>
            </a:r>
          </a:p>
          <a:p>
            <a:pPr marL="0" indent="0">
              <a:buFont typeface="Arial"/>
              <a:buNone/>
            </a:pPr>
            <a:r>
              <a:rPr lang="en-US" b="1" baseline="0" dirty="0" smtClean="0"/>
              <a:t>11:10-11:17 (7 min)</a:t>
            </a:r>
          </a:p>
          <a:p>
            <a:r>
              <a:rPr lang="en-US" baseline="0" dirty="0" smtClean="0"/>
              <a:t>Things to think about regarding the Module Overview</a:t>
            </a:r>
          </a:p>
          <a:p>
            <a:r>
              <a:rPr lang="en-US" baseline="0" dirty="0" smtClean="0"/>
              <a:t>Ind. Think time (3 min)</a:t>
            </a:r>
          </a:p>
          <a:p>
            <a:r>
              <a:rPr lang="en-US" baseline="0" dirty="0" smtClean="0"/>
              <a:t>Table talk (2 min)</a:t>
            </a:r>
          </a:p>
          <a:p>
            <a:r>
              <a:rPr lang="en-US" baseline="0" dirty="0" smtClean="0"/>
              <a:t>2-3 whole group share outs (2 min) </a:t>
            </a:r>
          </a:p>
          <a:p>
            <a:endParaRPr lang="en-US" b="1" i="1" baseline="0" dirty="0" smtClean="0"/>
          </a:p>
          <a:p>
            <a:endParaRPr lang="en-US" b="1" i="1" dirty="0"/>
          </a:p>
        </p:txBody>
      </p:sp>
      <p:sp>
        <p:nvSpPr>
          <p:cNvPr id="4" name="Slide Number Placeholder 3"/>
          <p:cNvSpPr>
            <a:spLocks noGrp="1"/>
          </p:cNvSpPr>
          <p:nvPr>
            <p:ph type="sldNum" sz="quarter" idx="10"/>
          </p:nvPr>
        </p:nvSpPr>
        <p:spPr/>
        <p:txBody>
          <a:bodyPr/>
          <a:lstStyle/>
          <a:p>
            <a:fld id="{8662DECB-DB60-5E43-BAE6-0C2A98921B5D}" type="slidenum">
              <a:rPr lang="en-US" smtClean="0"/>
              <a:t>47</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b="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Lori</a:t>
            </a: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b="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11:17-11:17 (5 seconds)</a:t>
            </a: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Now that we’ve built our awareness of the Module Overview, let’s move on to topics.</a:t>
            </a:r>
            <a:endParaRPr lang="en-US" b="0" i="0" dirty="0" smtClean="0"/>
          </a:p>
          <a:p>
            <a:endParaRPr lang="en-US" b="1" i="1" dirty="0"/>
          </a:p>
        </p:txBody>
      </p:sp>
      <p:sp>
        <p:nvSpPr>
          <p:cNvPr id="4" name="Slide Number Placeholder 3"/>
          <p:cNvSpPr>
            <a:spLocks noGrp="1"/>
          </p:cNvSpPr>
          <p:nvPr>
            <p:ph type="sldNum" sz="quarter" idx="10"/>
          </p:nvPr>
        </p:nvSpPr>
        <p:spPr/>
        <p:txBody>
          <a:bodyPr/>
          <a:lstStyle/>
          <a:p>
            <a:fld id="{8662DECB-DB60-5E43-BAE6-0C2A98921B5D}" type="slidenum">
              <a:rPr lang="en-US" smtClean="0"/>
              <a:t>48</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15000"/>
              </a:lnSpc>
              <a:spcBef>
                <a:spcPts val="0"/>
              </a:spcBef>
              <a:spcAft>
                <a:spcPts val="0"/>
              </a:spcAft>
              <a:buClrTx/>
              <a:buSzTx/>
              <a:buFont typeface="Arial" panose="020B0604020202020204" pitchFamily="34" charset="0"/>
              <a:buNone/>
              <a:tabLst>
                <a:tab pos="685800" algn="l"/>
              </a:tabLst>
              <a:defRPr/>
            </a:pPr>
            <a:r>
              <a:rPr lang="en-US" b="1" baseline="0" dirty="0" smtClean="0"/>
              <a:t>Lori</a:t>
            </a:r>
          </a:p>
          <a:p>
            <a:pPr marL="0" marR="0" lvl="0" indent="0" algn="l" defTabSz="457200" rtl="0" eaLnBrk="0" fontAlgn="base" latinLnBrk="0" hangingPunct="0">
              <a:lnSpc>
                <a:spcPct val="115000"/>
              </a:lnSpc>
              <a:spcBef>
                <a:spcPts val="0"/>
              </a:spcBef>
              <a:spcAft>
                <a:spcPts val="0"/>
              </a:spcAft>
              <a:buClrTx/>
              <a:buSzTx/>
              <a:buFont typeface="Arial" panose="020B0604020202020204" pitchFamily="34" charset="0"/>
              <a:buNone/>
              <a:tabLst>
                <a:tab pos="685800" algn="l"/>
              </a:tabLst>
              <a:defRPr/>
            </a:pPr>
            <a:r>
              <a:rPr lang="en-US" b="1" baseline="0" dirty="0" smtClean="0"/>
              <a:t>11:17-11:18 (1 min)</a:t>
            </a:r>
          </a:p>
          <a:p>
            <a:pPr marL="0" marR="0" lvl="0" indent="0" algn="l" defTabSz="457200" rtl="0" eaLnBrk="0" fontAlgn="base" latinLnBrk="0" hangingPunct="0">
              <a:lnSpc>
                <a:spcPct val="115000"/>
              </a:lnSpc>
              <a:spcBef>
                <a:spcPts val="0"/>
              </a:spcBef>
              <a:spcAft>
                <a:spcPts val="0"/>
              </a:spcAft>
              <a:buClrTx/>
              <a:buSzTx/>
              <a:buFont typeface="Arial" panose="020B0604020202020204" pitchFamily="34" charset="0"/>
              <a:buNone/>
              <a:tabLst>
                <a:tab pos="685800" algn="l"/>
              </a:tabLst>
              <a:defRPr/>
            </a:pPr>
            <a:r>
              <a:rPr lang="en-US" baseline="0" dirty="0" smtClean="0"/>
              <a:t>Remember, each module is divided into topics.  </a:t>
            </a:r>
          </a:p>
          <a:p>
            <a:pPr marL="0" marR="0" lvl="0" indent="0" algn="l" defTabSz="457200" rtl="0" eaLnBrk="0" fontAlgn="base" latinLnBrk="0" hangingPunct="0">
              <a:lnSpc>
                <a:spcPct val="115000"/>
              </a:lnSpc>
              <a:spcBef>
                <a:spcPts val="0"/>
              </a:spcBef>
              <a:spcAft>
                <a:spcPts val="0"/>
              </a:spcAft>
              <a:buClrTx/>
              <a:buSzTx/>
              <a:buFont typeface="Arial" panose="020B0604020202020204" pitchFamily="34" charset="0"/>
              <a:buNone/>
              <a:tabLst>
                <a:tab pos="685800" algn="l"/>
              </a:tabLst>
              <a:defRPr/>
            </a:pPr>
            <a:r>
              <a:rPr lang="en-US" baseline="0" dirty="0" smtClean="0"/>
              <a:t>Within a given topic, the lessons work together to build strong understanding of a set of related concepts.  </a:t>
            </a:r>
          </a:p>
          <a:p>
            <a:pPr marL="0" marR="0" lvl="0" indent="0" algn="l" defTabSz="457200" rtl="0" eaLnBrk="0" fontAlgn="base" latinLnBrk="0" hangingPunct="0">
              <a:lnSpc>
                <a:spcPct val="115000"/>
              </a:lnSpc>
              <a:spcBef>
                <a:spcPts val="0"/>
              </a:spcBef>
              <a:spcAft>
                <a:spcPts val="0"/>
              </a:spcAft>
              <a:buClrTx/>
              <a:buSzTx/>
              <a:buFont typeface="Arial" panose="020B0604020202020204" pitchFamily="34" charset="0"/>
              <a:buNone/>
              <a:tabLst>
                <a:tab pos="685800" algn="l"/>
              </a:tabLst>
              <a:defRPr/>
            </a:pPr>
            <a:r>
              <a:rPr lang="en-US" baseline="0" dirty="0" smtClean="0"/>
              <a:t>Module 1 for our grade level has _____ topics</a:t>
            </a:r>
          </a:p>
          <a:p>
            <a:pPr marL="0" marR="0" lvl="0" indent="0" algn="l" defTabSz="457200" rtl="0" eaLnBrk="0" fontAlgn="base" latinLnBrk="0" hangingPunct="0">
              <a:lnSpc>
                <a:spcPct val="115000"/>
              </a:lnSpc>
              <a:spcBef>
                <a:spcPts val="0"/>
              </a:spcBef>
              <a:spcAft>
                <a:spcPts val="0"/>
              </a:spcAft>
              <a:buClrTx/>
              <a:buSzTx/>
              <a:buFont typeface="Arial" panose="020B0604020202020204" pitchFamily="34" charset="0"/>
              <a:buNone/>
              <a:tabLst>
                <a:tab pos="685800" algn="l"/>
              </a:tabLst>
              <a:defRPr/>
            </a:pPr>
            <a:r>
              <a:rPr lang="en-US" baseline="0" dirty="0" smtClean="0"/>
              <a:t>And each topic has a Topic Opener</a:t>
            </a:r>
          </a:p>
          <a:p>
            <a:pPr marL="0" marR="0" lvl="0" indent="0" algn="l" defTabSz="457200" rtl="0" eaLnBrk="0" fontAlgn="base" latinLnBrk="0" hangingPunct="0">
              <a:lnSpc>
                <a:spcPct val="115000"/>
              </a:lnSpc>
              <a:spcBef>
                <a:spcPts val="0"/>
              </a:spcBef>
              <a:spcAft>
                <a:spcPts val="0"/>
              </a:spcAft>
              <a:buClrTx/>
              <a:buSzTx/>
              <a:buFont typeface="Arial" panose="020B0604020202020204" pitchFamily="34" charset="0"/>
              <a:buNone/>
              <a:tabLst>
                <a:tab pos="685800" algn="l"/>
              </a:tabLst>
              <a:defRPr/>
            </a:pPr>
            <a:r>
              <a:rPr lang="en-US" b="1" i="1" baseline="0" dirty="0" smtClean="0"/>
              <a:t>FACILITATORS: INSERT NUMBER OF TOPICS FOR MODULE 1 FOR YOUR PARTICULAR GRADE LEVEL</a:t>
            </a: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b="1" i="1" baseline="0" dirty="0" smtClean="0"/>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b="1" i="0" dirty="0"/>
          </a:p>
        </p:txBody>
      </p:sp>
      <p:sp>
        <p:nvSpPr>
          <p:cNvPr id="4" name="Slide Number Placeholder 3"/>
          <p:cNvSpPr>
            <a:spLocks noGrp="1"/>
          </p:cNvSpPr>
          <p:nvPr>
            <p:ph type="sldNum" sz="quarter" idx="10"/>
          </p:nvPr>
        </p:nvSpPr>
        <p:spPr/>
        <p:txBody>
          <a:bodyPr/>
          <a:lstStyle/>
          <a:p>
            <a:fld id="{8662DECB-DB60-5E43-BAE6-0C2A98921B5D}" type="slidenum">
              <a:rPr lang="en-US" smtClean="0"/>
              <a:t>49</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8:02 </a:t>
            </a:r>
            <a:r>
              <a:rPr lang="en-US" dirty="0" smtClean="0"/>
              <a:t>- 30 sec</a:t>
            </a:r>
          </a:p>
          <a:p>
            <a:endParaRPr lang="en-US" dirty="0" smtClean="0"/>
          </a:p>
          <a:p>
            <a:r>
              <a:rPr lang="en-US" dirty="0" smtClean="0"/>
              <a:t>This is a launch, and we are all learning</a:t>
            </a:r>
            <a:r>
              <a:rPr lang="en-US" baseline="0" dirty="0" smtClean="0"/>
              <a:t> together. Some of us are just strapping into our parachutes.</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5</a:t>
            </a:fld>
            <a:endParaRPr lang="en-US"/>
          </a:p>
        </p:txBody>
      </p:sp>
    </p:spTree>
    <p:extLst>
      <p:ext uri="{BB962C8B-B14F-4D97-AF65-F5344CB8AC3E}">
        <p14:creationId xmlns:p14="http://schemas.microsoft.com/office/powerpoint/2010/main" val="9581628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Lori</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11:18-11:28</a:t>
            </a:r>
            <a:r>
              <a:rPr lang="en-US" b="1" baseline="0" dirty="0" smtClean="0"/>
              <a:t> (10 min)</a:t>
            </a: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t>Explain Focused Reading protocol</a:t>
            </a:r>
          </a:p>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t>Emphasize that time keepers need to be diligent about keeping time</a:t>
            </a:r>
          </a:p>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t>Walk</a:t>
            </a:r>
            <a:r>
              <a:rPr lang="en-US" b="0" baseline="0" dirty="0" smtClean="0"/>
              <a:t> around and listen to conversations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If time, have 2-3 people share a brief highlight from conversation. </a:t>
            </a:r>
            <a:endParaRPr lang="en-US" b="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i="1" dirty="0" smtClean="0"/>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b="1" i="0" dirty="0"/>
          </a:p>
        </p:txBody>
      </p:sp>
      <p:sp>
        <p:nvSpPr>
          <p:cNvPr id="4" name="Slide Number Placeholder 3"/>
          <p:cNvSpPr>
            <a:spLocks noGrp="1"/>
          </p:cNvSpPr>
          <p:nvPr>
            <p:ph type="sldNum" sz="quarter" idx="10"/>
          </p:nvPr>
        </p:nvSpPr>
        <p:spPr/>
        <p:txBody>
          <a:bodyPr/>
          <a:lstStyle/>
          <a:p>
            <a:fld id="{8662DECB-DB60-5E43-BAE6-0C2A98921B5D}" type="slidenum">
              <a:rPr lang="en-US" smtClean="0"/>
              <a:t>50</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Lori</a:t>
            </a:r>
          </a:p>
          <a:p>
            <a:r>
              <a:rPr lang="en-US" b="1" dirty="0" smtClean="0"/>
              <a:t>11:30-12:15 (45 min)</a:t>
            </a:r>
          </a:p>
          <a:p>
            <a:endParaRPr lang="en-US" b="1" dirty="0" smtClean="0"/>
          </a:p>
          <a:p>
            <a:r>
              <a:rPr lang="en-US" b="1" dirty="0" smtClean="0"/>
              <a:t>FACILITATORS:</a:t>
            </a:r>
            <a:r>
              <a:rPr lang="en-US" b="1" baseline="0" dirty="0" smtClean="0"/>
              <a:t> FIX TIME ON SLIDE. Also think about how you’re going to get their attention after lunch to come back together as whole group.</a:t>
            </a:r>
            <a:endParaRPr lang="en-US" b="1" dirty="0"/>
          </a:p>
        </p:txBody>
      </p:sp>
      <p:sp>
        <p:nvSpPr>
          <p:cNvPr id="4" name="Slide Number Placeholder 3"/>
          <p:cNvSpPr>
            <a:spLocks noGrp="1"/>
          </p:cNvSpPr>
          <p:nvPr>
            <p:ph type="sldNum" sz="quarter" idx="10"/>
          </p:nvPr>
        </p:nvSpPr>
        <p:spPr/>
        <p:txBody>
          <a:bodyPr/>
          <a:lstStyle/>
          <a:p>
            <a:fld id="{8662DECB-DB60-5E43-BAE6-0C2A98921B5D}" type="slidenum">
              <a:rPr lang="en-US" smtClean="0"/>
              <a:t>51</a:t>
            </a:fld>
            <a:endParaRPr lang="en-US"/>
          </a:p>
        </p:txBody>
      </p:sp>
    </p:spTree>
    <p:extLst>
      <p:ext uri="{BB962C8B-B14F-4D97-AF65-F5344CB8AC3E}">
        <p14:creationId xmlns:p14="http://schemas.microsoft.com/office/powerpoint/2010/main" val="1431162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Lori</a:t>
            </a:r>
          </a:p>
          <a:p>
            <a:r>
              <a:rPr lang="en-US" b="1" dirty="0" smtClean="0"/>
              <a:t>12:15-12:18 (3 min)</a:t>
            </a:r>
          </a:p>
          <a:p>
            <a:r>
              <a:rPr lang="en-US" b="1" dirty="0" smtClean="0"/>
              <a:t>FACILITATORS:</a:t>
            </a:r>
            <a:r>
              <a:rPr lang="en-US" b="1" baseline="0" dirty="0" smtClean="0"/>
              <a:t> Model a “skip counting” strategy for fluency.  Choose one that includes movement.</a:t>
            </a:r>
          </a:p>
          <a:p>
            <a:r>
              <a:rPr lang="en-US" b="0" baseline="0" dirty="0" smtClean="0"/>
              <a:t>First count by fourths (using up, down strategy with fingers)</a:t>
            </a:r>
          </a:p>
          <a:p>
            <a:r>
              <a:rPr lang="en-US" b="0" baseline="0" dirty="0" smtClean="0"/>
              <a:t>0, ¼, 2/4, count with me ¾, 4/4, ¾, 4/4, 5/4, 6/4, 7/4, 8/4, 7/4, 8/4 stop</a:t>
            </a:r>
          </a:p>
          <a:p>
            <a:r>
              <a:rPr lang="en-US" b="0" baseline="0" dirty="0" smtClean="0"/>
              <a:t>This time we’re going to bounce on our left leg and skip count by fourths (still use fingers up and down)</a:t>
            </a:r>
          </a:p>
          <a:p>
            <a:r>
              <a:rPr lang="en-US" b="0" baseline="0" dirty="0" smtClean="0"/>
              <a:t>What’s another way to say 4/4, how about 8/4? Whenever we say a whole number, we are going to bounce on right leg, and when we say a fourth, we will bounce on our left leg.</a:t>
            </a:r>
          </a:p>
        </p:txBody>
      </p:sp>
      <p:sp>
        <p:nvSpPr>
          <p:cNvPr id="4" name="Slide Number Placeholder 3"/>
          <p:cNvSpPr>
            <a:spLocks noGrp="1"/>
          </p:cNvSpPr>
          <p:nvPr>
            <p:ph type="sldNum" sz="quarter" idx="10"/>
          </p:nvPr>
        </p:nvSpPr>
        <p:spPr/>
        <p:txBody>
          <a:bodyPr/>
          <a:lstStyle/>
          <a:p>
            <a:fld id="{8662DECB-DB60-5E43-BAE6-0C2A98921B5D}" type="slidenum">
              <a:rPr lang="en-US" smtClean="0"/>
              <a:t>52</a:t>
            </a:fld>
            <a:endParaRPr lang="en-US"/>
          </a:p>
        </p:txBody>
      </p:sp>
    </p:spTree>
    <p:extLst>
      <p:ext uri="{BB962C8B-B14F-4D97-AF65-F5344CB8AC3E}">
        <p14:creationId xmlns:p14="http://schemas.microsoft.com/office/powerpoint/2010/main" val="1431162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b="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Katherine</a:t>
            </a: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sz="1200" b="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endParaRP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b="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12:18-12:18 (5 seconds)</a:t>
            </a: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endParaRPr lang="en-US" sz="1200" b="1"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endParaRPr>
          </a:p>
          <a:p>
            <a:pPr marL="0" marR="0" lvl="0" indent="0" eaLnBrk="0" fontAlgn="base" hangingPunct="0">
              <a:lnSpc>
                <a:spcPct val="115000"/>
              </a:lnSpc>
              <a:spcBef>
                <a:spcPts val="0"/>
              </a:spcBef>
              <a:spcAft>
                <a:spcPts val="0"/>
              </a:spcAft>
              <a:buFont typeface="Arial" panose="020B0604020202020204" pitchFamily="34" charset="0"/>
              <a:buNone/>
              <a:tabLst>
                <a:tab pos="685800" algn="l"/>
              </a:tabLst>
            </a:pP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Now that we’ve built our awareness of the Module Overview</a:t>
            </a:r>
            <a:r>
              <a:rPr lang="en-US" sz="1200" kern="1200" baseline="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and the </a:t>
            </a:r>
            <a:r>
              <a:rPr lang="en-US" sz="1200" kern="120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topics,</a:t>
            </a:r>
            <a:r>
              <a:rPr lang="en-US" sz="1200" kern="1200" baseline="0" dirty="0" smtClean="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let’s move on to lessons.</a:t>
            </a:r>
            <a:endParaRPr lang="en-US" b="0" i="0" dirty="0" smtClean="0"/>
          </a:p>
          <a:p>
            <a:endParaRPr lang="en-US" b="1" i="1" dirty="0"/>
          </a:p>
        </p:txBody>
      </p:sp>
      <p:sp>
        <p:nvSpPr>
          <p:cNvPr id="4" name="Slide Number Placeholder 3"/>
          <p:cNvSpPr>
            <a:spLocks noGrp="1"/>
          </p:cNvSpPr>
          <p:nvPr>
            <p:ph type="sldNum" sz="quarter" idx="10"/>
          </p:nvPr>
        </p:nvSpPr>
        <p:spPr/>
        <p:txBody>
          <a:bodyPr/>
          <a:lstStyle/>
          <a:p>
            <a:fld id="{8662DECB-DB60-5E43-BAE6-0C2A98921B5D}" type="slidenum">
              <a:rPr lang="en-US" smtClean="0"/>
              <a:t>53</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i="0" dirty="0" smtClean="0"/>
              <a:t>Katherine</a:t>
            </a:r>
          </a:p>
          <a:p>
            <a:endParaRPr lang="en-US" b="1" i="0" dirty="0" smtClean="0"/>
          </a:p>
          <a:p>
            <a:r>
              <a:rPr lang="en-US" b="1" i="0" dirty="0" smtClean="0"/>
              <a:t>12:15-12:17 (2 min)</a:t>
            </a:r>
          </a:p>
          <a:p>
            <a:endParaRPr lang="en-US" b="1" i="0" dirty="0" smtClean="0"/>
          </a:p>
          <a:p>
            <a:r>
              <a:rPr lang="en-US" b="0" i="0" dirty="0" smtClean="0"/>
              <a:t>Each</a:t>
            </a:r>
            <a:r>
              <a:rPr lang="en-US" b="0" i="0" baseline="0" dirty="0" smtClean="0"/>
              <a:t> lesson is made up of 4 components. These 4 components work together to build rigor, as we mentioned earlier.</a:t>
            </a:r>
          </a:p>
          <a:p>
            <a:r>
              <a:rPr lang="en-US" b="0" i="0" baseline="0" dirty="0" smtClean="0"/>
              <a:t>Component 1 is Fluency. </a:t>
            </a:r>
            <a:r>
              <a:rPr lang="en-US" i="0" dirty="0" smtClean="0"/>
              <a:t>This is usually the </a:t>
            </a:r>
            <a:r>
              <a:rPr lang="en-US" i="0" baseline="0" dirty="0" smtClean="0"/>
              <a:t>first part of the lesson, and is between 8-20 minutes long.</a:t>
            </a:r>
          </a:p>
          <a:p>
            <a:r>
              <a:rPr lang="en-US" i="0" baseline="0" dirty="0" smtClean="0"/>
              <a:t>The second component is the Application Problem. </a:t>
            </a:r>
          </a:p>
          <a:p>
            <a:r>
              <a:rPr lang="en-US" b="0" i="0" baseline="0" dirty="0" smtClean="0"/>
              <a:t>The third component is the Concept Development. Concept Development is the new learning of the lesson.</a:t>
            </a:r>
          </a:p>
          <a:p>
            <a:r>
              <a:rPr lang="en-US" b="0" i="0" baseline="0" dirty="0" smtClean="0"/>
              <a:t>The fourth lesson component is the Student Debrief. </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A few lessons may not have all the components </a:t>
            </a:r>
            <a:r>
              <a:rPr lang="en-US" i="0" baseline="0" dirty="0" smtClean="0"/>
              <a:t>or all the components in this order</a:t>
            </a:r>
          </a:p>
          <a:p>
            <a:endParaRPr lang="en-US" b="0" i="0" baseline="0" dirty="0" smtClean="0"/>
          </a:p>
          <a:p>
            <a:endParaRPr lang="en-US" b="0" i="0" baseline="0" dirty="0" smtClean="0"/>
          </a:p>
          <a:p>
            <a:r>
              <a:rPr lang="en-US" b="0" i="0" baseline="0" dirty="0" smtClean="0"/>
              <a:t>And finally, each lesson includes homework. </a:t>
            </a:r>
          </a:p>
          <a:p>
            <a:r>
              <a:rPr lang="en-US" b="0" i="0" baseline="0" dirty="0" smtClean="0"/>
              <a:t>To assess students learning within each of these components, lengthier modules include a Mid Module Assessment and all modules have an End of Module Assessment.</a:t>
            </a:r>
          </a:p>
          <a:p>
            <a:endParaRPr lang="en-US" b="0" i="0" baseline="0" dirty="0" smtClean="0"/>
          </a:p>
          <a:p>
            <a:r>
              <a:rPr lang="en-US" b="0" i="0" baseline="0" dirty="0" smtClean="0"/>
              <a:t>We’ll go into more detail about each of these components.</a:t>
            </a:r>
          </a:p>
          <a:p>
            <a:endParaRPr lang="en-US" i="0" baseline="0" dirty="0" smtClean="0"/>
          </a:p>
          <a:p>
            <a:r>
              <a:rPr lang="en-US" i="0" baseline="0" dirty="0" smtClean="0"/>
              <a:t>Let’s take a moment to learn about the Fluency Practice component of a lesson.</a:t>
            </a:r>
          </a:p>
          <a:p>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54</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1" dirty="0" smtClean="0"/>
              <a:t>12:17-12:18 (1 min)</a:t>
            </a:r>
          </a:p>
          <a:p>
            <a:r>
              <a:rPr lang="en-US" dirty="0" smtClean="0"/>
              <a:t>All Fluency Practices within a module are a bank of activities</a:t>
            </a:r>
            <a:r>
              <a:rPr lang="en-US" baseline="0" dirty="0" smtClean="0"/>
              <a:t> that are intentionally organized. The activities have three purposes: </a:t>
            </a:r>
            <a:endParaRPr lang="en-US" dirty="0" smtClean="0"/>
          </a:p>
          <a:p>
            <a:endParaRPr lang="en-US" sz="1200" dirty="0" smtClean="0"/>
          </a:p>
          <a:p>
            <a:r>
              <a:rPr lang="en-US" sz="1200" dirty="0" smtClean="0"/>
              <a:t>Maintenance: Staying sharp on previously learned skills to develop</a:t>
            </a:r>
            <a:r>
              <a:rPr lang="en-US" sz="1200" baseline="0" dirty="0" smtClean="0"/>
              <a:t> automaticity</a:t>
            </a:r>
            <a:endParaRPr lang="en-US" sz="1200" dirty="0" smtClean="0"/>
          </a:p>
          <a:p>
            <a:r>
              <a:rPr lang="en-US" sz="1200" dirty="0" smtClean="0"/>
              <a:t>Preparation:  Targeted practice for the current lesson (preview</a:t>
            </a:r>
            <a:r>
              <a:rPr lang="en-US" sz="1200" baseline="0" dirty="0" smtClean="0"/>
              <a:t> or building skills for concept development)</a:t>
            </a:r>
            <a:endParaRPr lang="en-US" sz="1200" dirty="0" smtClean="0"/>
          </a:p>
          <a:p>
            <a:r>
              <a:rPr lang="en-US" sz="1200" dirty="0" smtClean="0"/>
              <a:t>Anticipation: Building skills to prepare students for in-depth work of future lessons</a:t>
            </a:r>
          </a:p>
          <a:p>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55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12:18-12:19 (1 min)</a:t>
            </a:r>
          </a:p>
          <a:p>
            <a:r>
              <a:rPr lang="en-US" dirty="0" smtClean="0"/>
              <a:t>Fluency is designed to promote automaticity by engaging students to practice</a:t>
            </a:r>
            <a:r>
              <a:rPr lang="en-US" baseline="0" dirty="0" smtClean="0"/>
              <a:t> with a quick pace and energy,</a:t>
            </a:r>
            <a:r>
              <a:rPr lang="en-US" dirty="0" smtClean="0"/>
              <a:t> so</a:t>
            </a:r>
            <a:r>
              <a:rPr lang="en-US" baseline="0" dirty="0" smtClean="0"/>
              <a:t> </a:t>
            </a:r>
            <a:r>
              <a:rPr lang="en-US" dirty="0" smtClean="0"/>
              <a:t>their adrenaline gets flowing.  </a:t>
            </a:r>
          </a:p>
          <a:p>
            <a:endParaRPr lang="en-US" baseline="0" dirty="0" smtClean="0"/>
          </a:p>
          <a:p>
            <a:r>
              <a:rPr lang="en-US" baseline="0" dirty="0" smtClean="0"/>
              <a:t>A good analogy to fluency in math is decoding and oral reading fluency in reading. If students are struggling to decode words, they have little “brain power” left to focus on the meaning of the text. In math, a</a:t>
            </a:r>
            <a:r>
              <a:rPr lang="en-US" dirty="0" smtClean="0"/>
              <a:t>utomaticity is critical so that students avoid using up too many of their attention resources with lover-level skills</a:t>
            </a:r>
            <a:r>
              <a:rPr lang="en-US" baseline="0" dirty="0" smtClean="0"/>
              <a:t> when they are addressing higher-level problems.  The automaticity prepares students with the computational foundation to enable deep understanding in flexible ways. </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Again, fluency is limited to a short amount of time. It’s important to move through this quickly, and establishing routines will be helpful.</a:t>
            </a:r>
            <a:r>
              <a:rPr lang="en-US" b="1" i="1" u="none" dirty="0" smtClean="0"/>
              <a:t> It is suggested that for the first three weeks of school, teachers include</a:t>
            </a:r>
            <a:r>
              <a:rPr lang="en-US" b="1" i="1" u="none" baseline="0" dirty="0" smtClean="0"/>
              <a:t> a minimum of 10 minutes of daily fluency work.  </a:t>
            </a:r>
            <a:r>
              <a:rPr lang="en-US" b="1" i="1" u="none" dirty="0" smtClean="0"/>
              <a:t>Set a timer.</a:t>
            </a:r>
          </a:p>
          <a:p>
            <a:endParaRPr lang="en-US" dirty="0" smtClean="0"/>
          </a:p>
          <a:p>
            <a:r>
              <a:rPr lang="en-US" dirty="0" smtClean="0"/>
              <a:t>Fluency</a:t>
            </a:r>
            <a:r>
              <a:rPr lang="en-US" baseline="0" dirty="0" smtClean="0"/>
              <a:t> is designed to </a:t>
            </a:r>
            <a:r>
              <a:rPr lang="en-US" dirty="0" smtClean="0"/>
              <a:t>celebrate improvement</a:t>
            </a:r>
            <a:r>
              <a:rPr lang="en-US" baseline="0" dirty="0" smtClean="0"/>
              <a:t>. The timed exercises, like sprints, are designed to be hard for any student to finish, so that all students are challenged to grow their skills.</a:t>
            </a:r>
            <a:endParaRPr lang="en-US" dirty="0" smtClean="0"/>
          </a:p>
          <a:p>
            <a:endParaRPr lang="en-US" dirty="0" smtClean="0"/>
          </a:p>
          <a:p>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56</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12:20-12:22 (2 min)</a:t>
            </a:r>
          </a:p>
          <a:p>
            <a:r>
              <a:rPr lang="en-US" dirty="0" smtClean="0"/>
              <a:t>There</a:t>
            </a:r>
            <a:r>
              <a:rPr lang="en-US" baseline="0" dirty="0" smtClean="0"/>
              <a:t> are u</a:t>
            </a:r>
            <a:r>
              <a:rPr lang="en-US" dirty="0" smtClean="0"/>
              <a:t>sually 2-3 activities</a:t>
            </a:r>
            <a:r>
              <a:rPr lang="en-US" baseline="0" dirty="0" smtClean="0"/>
              <a:t> within a Fluency Practice.  Try to stay true but aim to do one well. These are a bank of activities. You do not have to do all of them.  You may also replace it with a different Fluency Practice. (See How to Implement A Story of Units Pgs. 22-23)</a:t>
            </a:r>
            <a:endParaRPr lang="en-US" sz="1200" baseline="0" dirty="0" smtClean="0"/>
          </a:p>
          <a:p>
            <a:pPr>
              <a:buFont typeface="Arial" pitchFamily="34" charset="0"/>
              <a:buNone/>
            </a:pPr>
            <a:endParaRPr lang="en-US" sz="1200" baseline="0" dirty="0" smtClean="0"/>
          </a:p>
          <a:p>
            <a:pPr>
              <a:buFont typeface="Arial" pitchFamily="34" charset="0"/>
              <a:buNone/>
            </a:pPr>
            <a:r>
              <a:rPr lang="en-US" sz="1200" baseline="0" dirty="0" smtClean="0"/>
              <a:t>There are three general categories which include most of the fluency work in A Story of Units:  counting exercises, choral and white board exchanges, and sprints.</a:t>
            </a:r>
          </a:p>
          <a:p>
            <a:pPr>
              <a:buFont typeface="Arial" pitchFamily="34" charset="0"/>
              <a:buNone/>
            </a:pPr>
            <a:endParaRPr lang="en-US" sz="1200" baseline="0" dirty="0" smtClean="0"/>
          </a:p>
          <a:p>
            <a:pPr>
              <a:buFont typeface="Arial" pitchFamily="34" charset="0"/>
              <a:buNone/>
            </a:pPr>
            <a:r>
              <a:rPr lang="en-US" sz="1200" dirty="0" smtClean="0"/>
              <a:t>Counting Exercises:</a:t>
            </a:r>
          </a:p>
          <a:p>
            <a:pPr marL="171450" indent="-171450">
              <a:buFont typeface="Arial" pitchFamily="34" charset="0"/>
              <a:buChar char="•"/>
            </a:pPr>
            <a:r>
              <a:rPr lang="en-US" sz="1200" dirty="0" smtClean="0"/>
              <a:t>Appropriate for all grade levels, K-5</a:t>
            </a:r>
          </a:p>
          <a:p>
            <a:pPr marL="171450" indent="-171450">
              <a:buFont typeface="Arial" pitchFamily="34" charset="0"/>
              <a:buChar char="•"/>
            </a:pPr>
            <a:r>
              <a:rPr lang="en-US" sz="1200" dirty="0" smtClean="0"/>
              <a:t>Counting forward and backwards supports addition and subtraction</a:t>
            </a:r>
          </a:p>
          <a:p>
            <a:pPr marL="171450" indent="-171450">
              <a:buFont typeface="Arial" pitchFamily="34" charset="0"/>
              <a:buChar char="•"/>
            </a:pPr>
            <a:r>
              <a:rPr lang="en-US" sz="1200" dirty="0" smtClean="0"/>
              <a:t>Skip-counting supports multiplication </a:t>
            </a:r>
          </a:p>
          <a:p>
            <a:pPr marL="171450" indent="-171450">
              <a:buFont typeface="Arial" pitchFamily="34" charset="0"/>
              <a:buChar char="•"/>
            </a:pPr>
            <a:endParaRPr lang="en-US" sz="1200" dirty="0" smtClean="0"/>
          </a:p>
          <a:p>
            <a:pPr marL="0" indent="0">
              <a:buFontTx/>
              <a:buNone/>
            </a:pPr>
            <a:r>
              <a:rPr lang="en-US" sz="1200" dirty="0" smtClean="0"/>
              <a:t>Choral</a:t>
            </a:r>
            <a:r>
              <a:rPr lang="en-US" sz="1200" baseline="0" dirty="0" smtClean="0"/>
              <a:t> and White Board Exchanges</a:t>
            </a:r>
            <a:endParaRPr lang="en-US" sz="1200" dirty="0" smtClean="0"/>
          </a:p>
          <a:p>
            <a:pPr marL="228600" indent="-228600">
              <a:buFont typeface="Arial" pitchFamily="34" charset="0"/>
              <a:buChar char="•"/>
            </a:pPr>
            <a:r>
              <a:rPr lang="en-US" sz="1200" dirty="0" smtClean="0"/>
              <a:t>Can be used as a quick form of assessment.</a:t>
            </a:r>
          </a:p>
          <a:p>
            <a:pPr marL="228600" indent="-228600">
              <a:buFont typeface="Arial" pitchFamily="34" charset="0"/>
              <a:buChar char="•"/>
            </a:pPr>
            <a:r>
              <a:rPr lang="en-US" sz="1200" dirty="0" smtClean="0"/>
              <a:t>Allow for rapid completion of multiple practice problems.</a:t>
            </a:r>
          </a:p>
          <a:p>
            <a:pPr marL="228600" indent="-228600">
              <a:buFont typeface="Arial" pitchFamily="34" charset="0"/>
              <a:buChar char="•"/>
            </a:pPr>
            <a:r>
              <a:rPr lang="en-US" sz="1200" dirty="0" smtClean="0"/>
              <a:t>Create intensity in student practice.</a:t>
            </a:r>
          </a:p>
          <a:p>
            <a:pPr marL="228600" indent="-228600">
              <a:buFont typeface="Arial" pitchFamily="34" charset="0"/>
              <a:buChar char="•"/>
            </a:pPr>
            <a:r>
              <a:rPr lang="en-US" sz="1200" dirty="0" smtClean="0"/>
              <a:t>Give students immediate feedback.</a:t>
            </a:r>
          </a:p>
          <a:p>
            <a:pPr marL="171450" indent="-171450">
              <a:buFont typeface="Arial" pitchFamily="34" charset="0"/>
              <a:buChar char="•"/>
            </a:pPr>
            <a:endParaRPr lang="en-US" sz="1200" dirty="0" smtClean="0"/>
          </a:p>
          <a:p>
            <a:r>
              <a:rPr lang="en-US" sz="1200" dirty="0" smtClean="0"/>
              <a:t>Sprints:</a:t>
            </a:r>
          </a:p>
          <a:p>
            <a:pPr marL="228600" indent="-228600">
              <a:buFont typeface="Arial" pitchFamily="34" charset="0"/>
              <a:buChar char="•"/>
            </a:pPr>
            <a:r>
              <a:rPr lang="en-US" sz="1200" dirty="0" smtClean="0"/>
              <a:t>Sprints allow for rapid completion of multiple practice problems.</a:t>
            </a:r>
          </a:p>
          <a:p>
            <a:pPr marL="228600" indent="-228600">
              <a:buFont typeface="Arial" pitchFamily="34" charset="0"/>
              <a:buChar char="•"/>
            </a:pPr>
            <a:r>
              <a:rPr lang="en-US" sz="1200" dirty="0" smtClean="0"/>
              <a:t>Sprints create intensity in student practice.</a:t>
            </a:r>
          </a:p>
          <a:p>
            <a:pPr marL="228600" indent="-228600">
              <a:buFont typeface="Arial" pitchFamily="34" charset="0"/>
              <a:buChar char="•"/>
            </a:pPr>
            <a:r>
              <a:rPr lang="en-US" sz="1200" dirty="0" smtClean="0"/>
              <a:t>Sprints give students quick feedback.</a:t>
            </a:r>
          </a:p>
          <a:p>
            <a:pPr marL="228600" indent="-228600">
              <a:buFont typeface="Arial" pitchFamily="34" charset="0"/>
              <a:buChar char="•"/>
            </a:pPr>
            <a:r>
              <a:rPr lang="en-US" sz="1200" dirty="0" smtClean="0"/>
              <a:t>Sprints motivate students with a near-term goal for improvement.</a:t>
            </a:r>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57</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Calibri" charset="0"/>
                <a:ea typeface="ＭＳ Ｐゴシック" charset="-128"/>
                <a:cs typeface="ＭＳ Ｐゴシック" charset="-128"/>
              </a:rPr>
              <a:t>12:22-12:24 (2 min)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Calibri" charset="0"/>
                <a:ea typeface="ＭＳ Ｐゴシック" charset="-128"/>
                <a:cs typeface="ＭＳ Ｐゴシック" charset="-128"/>
              </a:rPr>
              <a:t>Fluency is not just a significant</a:t>
            </a:r>
            <a:r>
              <a:rPr lang="en-US" sz="1200" kern="1200" baseline="0" dirty="0" smtClean="0">
                <a:solidFill>
                  <a:schemeClr val="tx1"/>
                </a:solidFill>
                <a:latin typeface="Calibri" charset="0"/>
                <a:ea typeface="ＭＳ Ｐゴシック" charset="-128"/>
                <a:cs typeface="ＭＳ Ｐゴシック" charset="-128"/>
              </a:rPr>
              <a:t> component in </a:t>
            </a:r>
            <a:r>
              <a:rPr lang="en-US" sz="1200" i="1" kern="1200" baseline="0" dirty="0" smtClean="0">
                <a:solidFill>
                  <a:schemeClr val="tx1"/>
                </a:solidFill>
                <a:latin typeface="Calibri" charset="0"/>
                <a:ea typeface="ＭＳ Ｐゴシック" charset="-128"/>
                <a:cs typeface="ＭＳ Ｐゴシック" charset="-128"/>
              </a:rPr>
              <a:t>A Story of Units</a:t>
            </a:r>
            <a:r>
              <a:rPr lang="en-US" sz="1200" kern="1200" baseline="0" dirty="0" smtClean="0">
                <a:solidFill>
                  <a:schemeClr val="tx1"/>
                </a:solidFill>
                <a:latin typeface="Calibri" charset="0"/>
                <a:ea typeface="ＭＳ Ｐゴシック" charset="-128"/>
                <a:cs typeface="ＭＳ Ｐゴシック" charset="-128"/>
              </a:rPr>
              <a:t>, but it is embedded in the </a:t>
            </a:r>
            <a:r>
              <a:rPr lang="en-US" sz="1200" kern="1200" dirty="0" smtClean="0">
                <a:solidFill>
                  <a:schemeClr val="tx1"/>
                </a:solidFill>
                <a:latin typeface="Calibri" charset="0"/>
                <a:ea typeface="ＭＳ Ｐゴシック" charset="-128"/>
                <a:cs typeface="ＭＳ Ｐゴシック" charset="-128"/>
              </a:rPr>
              <a:t>Standards.  To</a:t>
            </a:r>
            <a:r>
              <a:rPr lang="en-US" sz="1200" kern="1200" baseline="0" dirty="0" smtClean="0">
                <a:solidFill>
                  <a:schemeClr val="tx1"/>
                </a:solidFill>
                <a:latin typeface="Calibri" charset="0"/>
                <a:ea typeface="ＭＳ Ｐゴシック" charset="-128"/>
                <a:cs typeface="ＭＳ Ｐゴシック" charset="-128"/>
              </a:rPr>
              <a:t> illustrate this, here is a</a:t>
            </a:r>
            <a:r>
              <a:rPr lang="en-US" sz="1200" kern="1200" dirty="0" smtClean="0">
                <a:solidFill>
                  <a:schemeClr val="tx1"/>
                </a:solidFill>
                <a:latin typeface="Calibri" charset="0"/>
                <a:ea typeface="ＭＳ Ｐゴシック" charset="-128"/>
                <a:cs typeface="ＭＳ Ｐゴシック" charset="-128"/>
              </a:rPr>
              <a:t>n inventory of all the K-5 Standards that call for fluency.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Calibri"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Each of the fluency exercises in the lessons </a:t>
            </a:r>
            <a:r>
              <a:rPr lang="en-US" baseline="0" dirty="0" smtClean="0"/>
              <a:t>contributes to the overarching required fluency for a given grade level.</a:t>
            </a:r>
            <a:endParaRPr lang="en-US" sz="1200" kern="1200" dirty="0" smtClean="0">
              <a:solidFill>
                <a:schemeClr val="tx1"/>
              </a:solidFill>
              <a:latin typeface="Calibri" charset="0"/>
              <a:ea typeface="ＭＳ Ｐゴシック" charset="-128"/>
              <a:cs typeface="ＭＳ Ｐゴシック" charset="-128"/>
            </a:endParaRPr>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58</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12:24-12:29 (5 min)</a:t>
            </a:r>
          </a:p>
          <a:p>
            <a:r>
              <a:rPr lang="en-US" dirty="0" smtClean="0"/>
              <a:t>These are the key foundational</a:t>
            </a:r>
            <a:r>
              <a:rPr lang="en-US" baseline="0" dirty="0" smtClean="0"/>
              <a:t> </a:t>
            </a:r>
            <a:r>
              <a:rPr lang="en-US" dirty="0" smtClean="0"/>
              <a:t>fluencies in each Module 1.  Fluency</a:t>
            </a:r>
            <a:r>
              <a:rPr lang="en-US" baseline="0" dirty="0" smtClean="0"/>
              <a:t> with these skills is essential to </a:t>
            </a:r>
            <a:r>
              <a:rPr lang="en-US" dirty="0" smtClean="0"/>
              <a:t>achieving success as the school year progresses.  </a:t>
            </a:r>
          </a:p>
          <a:p>
            <a:endParaRPr lang="en-US" dirty="0" smtClean="0"/>
          </a:p>
          <a:p>
            <a:r>
              <a:rPr lang="en-US" dirty="0" smtClean="0"/>
              <a:t>These</a:t>
            </a:r>
            <a:r>
              <a:rPr lang="en-US" baseline="0" dirty="0" smtClean="0"/>
              <a:t> skills should guide your choices as to where and how to begin implementing fluency exercises.  </a:t>
            </a:r>
            <a:endParaRPr lang="en-US" b="1" baseline="0" dirty="0" smtClean="0"/>
          </a:p>
          <a:p>
            <a:endParaRPr lang="en-US" baseline="0" dirty="0" smtClean="0"/>
          </a:p>
          <a:p>
            <a:pPr>
              <a:defRPr/>
            </a:pPr>
            <a:r>
              <a:rPr lang="en-US" dirty="0" smtClean="0"/>
              <a:t>Turn and talk with others at your table.  Share your thoughts about how these</a:t>
            </a:r>
            <a:r>
              <a:rPr lang="en-US" baseline="0" dirty="0" smtClean="0"/>
              <a:t> key fluencies progress from K-5.</a:t>
            </a:r>
          </a:p>
          <a:p>
            <a:pPr>
              <a:defRPr/>
            </a:pPr>
            <a:endParaRPr lang="en-US" i="1" dirty="0" smtClean="0"/>
          </a:p>
          <a:p>
            <a:pPr>
              <a:defRPr/>
            </a:pPr>
            <a:r>
              <a:rPr lang="en-US" b="1" i="1" dirty="0" smtClean="0"/>
              <a:t>FACILITATORS:  Allow 3 minutes for participants to turn and talk</a:t>
            </a:r>
            <a:r>
              <a:rPr lang="en-US" b="1" i="1" baseline="0" dirty="0" smtClean="0"/>
              <a:t>.  </a:t>
            </a:r>
          </a:p>
          <a:p>
            <a:pPr>
              <a:defRPr/>
            </a:pPr>
            <a:r>
              <a:rPr lang="en-US" b="1" i="1" baseline="0" dirty="0" smtClean="0"/>
              <a:t>T</a:t>
            </a:r>
            <a:r>
              <a:rPr lang="en-US" b="1" i="1" dirty="0" smtClean="0"/>
              <a:t>hen facilitate a quick share out in the remaining</a:t>
            </a:r>
            <a:r>
              <a:rPr lang="en-US" b="1" i="1" baseline="0" dirty="0" smtClean="0"/>
              <a:t>  minutes. </a:t>
            </a:r>
            <a:endParaRPr lang="en-US" b="1"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59</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smtClean="0"/>
              <a:t>Katherine</a:t>
            </a:r>
          </a:p>
          <a:p>
            <a:endParaRPr lang="en-US" b="1" dirty="0" smtClean="0"/>
          </a:p>
          <a:p>
            <a:r>
              <a:rPr lang="en-US" b="1" dirty="0" smtClean="0"/>
              <a:t>8:03 </a:t>
            </a:r>
            <a:r>
              <a:rPr lang="en-US" dirty="0" smtClean="0"/>
              <a:t>– 30 seconds</a:t>
            </a:r>
          </a:p>
          <a:p>
            <a:endParaRPr lang="en-US" dirty="0" smtClean="0"/>
          </a:p>
          <a:p>
            <a:r>
              <a:rPr lang="en-US" dirty="0" smtClean="0"/>
              <a:t>Some of us are ready for take off.</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6</a:t>
            </a:fld>
            <a:endParaRPr lang="en-US"/>
          </a:p>
        </p:txBody>
      </p:sp>
    </p:spTree>
    <p:extLst>
      <p:ext uri="{BB962C8B-B14F-4D97-AF65-F5344CB8AC3E}">
        <p14:creationId xmlns:p14="http://schemas.microsoft.com/office/powerpoint/2010/main" val="35251005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dirty="0" smtClean="0"/>
              <a:t>Katherine</a:t>
            </a:r>
          </a:p>
          <a:p>
            <a:pPr>
              <a:defRPr/>
            </a:pPr>
            <a:endParaRPr lang="en-US" b="1" i="0" dirty="0" smtClean="0"/>
          </a:p>
          <a:p>
            <a:pPr>
              <a:defRPr/>
            </a:pPr>
            <a:r>
              <a:rPr lang="en-US" b="1" i="0" dirty="0" smtClean="0"/>
              <a:t>12:29-12:39 (10 min)</a:t>
            </a:r>
          </a:p>
          <a:p>
            <a:pPr>
              <a:defRPr/>
            </a:pPr>
            <a:r>
              <a:rPr lang="en-US" b="1" i="1" dirty="0" smtClean="0"/>
              <a:t>INSERT</a:t>
            </a:r>
            <a:r>
              <a:rPr lang="en-US" b="1" i="1" baseline="0" dirty="0" smtClean="0"/>
              <a:t> SCREEN SHOT OF FLUENCY PRACTICE FOR DEMONSTRATION LESSON</a:t>
            </a:r>
            <a:endParaRPr lang="en-US" b="1" i="1"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Let’s experience the Fluency Practice for Lesson 10.</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a:defRPr/>
            </a:pPr>
            <a:endParaRPr lang="en-US" b="1" i="1" dirty="0" smtClean="0"/>
          </a:p>
          <a:p>
            <a:pPr>
              <a:defRPr/>
            </a:pPr>
            <a:r>
              <a:rPr lang="en-US" b="1" i="1" dirty="0" smtClean="0"/>
              <a:t>FACILITATORS: </a:t>
            </a:r>
            <a:r>
              <a:rPr lang="en-US" i="1" dirty="0" smtClean="0"/>
              <a:t>Demonstrate the Fluency</a:t>
            </a:r>
            <a:r>
              <a:rPr lang="en-US" i="1" baseline="0" dirty="0" smtClean="0"/>
              <a:t> Practice for Lesson _____</a:t>
            </a:r>
          </a:p>
          <a:p>
            <a:pPr>
              <a:defRPr/>
            </a:pPr>
            <a:r>
              <a:rPr lang="en-US" i="1" baseline="0" dirty="0" smtClean="0"/>
              <a:t>Model using a timer, how to distribute handouts, etc.</a:t>
            </a:r>
          </a:p>
          <a:p>
            <a:pPr>
              <a:defRPr/>
            </a:pPr>
            <a:endParaRPr lang="en-US" i="1"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60</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7 minutes.</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61</a:t>
            </a:fld>
            <a:endParaRPr lang="en-US"/>
          </a:p>
        </p:txBody>
      </p:sp>
    </p:spTree>
    <p:extLst>
      <p:ext uri="{BB962C8B-B14F-4D97-AF65-F5344CB8AC3E}">
        <p14:creationId xmlns:p14="http://schemas.microsoft.com/office/powerpoint/2010/main" val="15979642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2 minutes</a:t>
            </a:r>
            <a:endParaRPr lang="en-US" dirty="0"/>
          </a:p>
        </p:txBody>
      </p:sp>
      <p:sp>
        <p:nvSpPr>
          <p:cNvPr id="4" name="Slide Number Placeholder 3"/>
          <p:cNvSpPr>
            <a:spLocks noGrp="1"/>
          </p:cNvSpPr>
          <p:nvPr>
            <p:ph type="sldNum" sz="quarter" idx="10"/>
          </p:nvPr>
        </p:nvSpPr>
        <p:spPr/>
        <p:txBody>
          <a:bodyPr/>
          <a:lstStyle/>
          <a:p>
            <a:fld id="{8662DECB-DB60-5E43-BAE6-0C2A98921B5D}" type="slidenum">
              <a:rPr lang="en-US" smtClean="0"/>
              <a:t>62</a:t>
            </a:fld>
            <a:endParaRPr lang="en-US"/>
          </a:p>
        </p:txBody>
      </p:sp>
    </p:spTree>
    <p:extLst>
      <p:ext uri="{BB962C8B-B14F-4D97-AF65-F5344CB8AC3E}">
        <p14:creationId xmlns:p14="http://schemas.microsoft.com/office/powerpoint/2010/main" val="36271189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defRPr/>
            </a:pPr>
            <a:r>
              <a:rPr lang="en-US" b="1" i="0" baseline="0" dirty="0" smtClean="0"/>
              <a:t>Katherine</a:t>
            </a:r>
          </a:p>
          <a:p>
            <a:pPr>
              <a:defRPr/>
            </a:pPr>
            <a:endParaRPr lang="en-US" b="1" i="0" baseline="0" dirty="0" smtClean="0"/>
          </a:p>
          <a:p>
            <a:pPr>
              <a:defRPr/>
            </a:pPr>
            <a:r>
              <a:rPr lang="en-US" b="1" i="0" baseline="0" dirty="0" smtClean="0"/>
              <a:t>12:39-12:41 (2 min)</a:t>
            </a:r>
          </a:p>
          <a:p>
            <a:pPr>
              <a:defRPr/>
            </a:pPr>
            <a:r>
              <a:rPr lang="en-US" i="1" baseline="0" dirty="0" smtClean="0"/>
              <a:t>Things to think about…</a:t>
            </a:r>
          </a:p>
          <a:p>
            <a:pPr marL="171450" indent="-171450">
              <a:buFont typeface="Arial"/>
              <a:buChar char="•"/>
              <a:defRPr/>
            </a:pPr>
            <a:r>
              <a:rPr lang="en-US" i="0" baseline="0" dirty="0" smtClean="0"/>
              <a:t>The fluency exercises in each lesson were a deliberate choice.  These exercises serve one or more of the three main purposes: maintenance, preparation, and anticipation.  </a:t>
            </a:r>
          </a:p>
          <a:p>
            <a:pPr marL="171450" indent="-171450">
              <a:buFont typeface="Arial"/>
              <a:buChar char="•"/>
              <a:defRPr/>
            </a:pPr>
            <a:r>
              <a:rPr lang="en-US" i="0" baseline="0" dirty="0" smtClean="0"/>
              <a:t>As you and your students acclimate to this new curriculum, you will need to make your own deliberate choices.  </a:t>
            </a:r>
            <a:r>
              <a:rPr lang="en-US" b="1" i="0" baseline="0" dirty="0" smtClean="0"/>
              <a:t>What are your students needs</a:t>
            </a:r>
            <a:r>
              <a:rPr lang="en-US" i="0" baseline="0" dirty="0" smtClean="0"/>
              <a:t>? </a:t>
            </a:r>
            <a:r>
              <a:rPr lang="en-US" b="1" i="0" baseline="0" dirty="0" smtClean="0"/>
              <a:t>What is their comfort level </a:t>
            </a:r>
            <a:r>
              <a:rPr lang="en-US" i="0" baseline="0" dirty="0" smtClean="0"/>
              <a:t>with activities like choral counting, using personal marker boards, and working through timed drills. </a:t>
            </a:r>
            <a:endParaRPr lang="en-US" dirty="0" smtClean="0"/>
          </a:p>
          <a:p>
            <a:pPr marL="171450" marR="0" lvl="2"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This is our time to think about how you can make the best choices to build routines efficiently and to maximize your time for supporting fluency development. (Pick your signal- clap, snap; wait time; one and done- you say it once, no arguing; seating arrangement; “get ready</a:t>
            </a:r>
            <a:r>
              <a:rPr lang="en-US" dirty="0" smtClean="0"/>
              <a:t> for fluency” mantra)</a:t>
            </a:r>
            <a:endParaRPr lang="en-US" baseline="0" dirty="0" smtClean="0"/>
          </a:p>
          <a:p>
            <a:pPr marL="171450" marR="0" lvl="2"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We recommend selecting </a:t>
            </a:r>
            <a:r>
              <a:rPr lang="en-US" b="1" baseline="0" dirty="0" smtClean="0"/>
              <a:t>one or two types of routines </a:t>
            </a:r>
            <a:r>
              <a:rPr lang="en-US" baseline="0" dirty="0" smtClean="0"/>
              <a:t>to begin with (Say Ten, Making Ten, Part/Part</a:t>
            </a:r>
            <a:r>
              <a:rPr lang="en-US" dirty="0" smtClean="0"/>
              <a:t> Whole, More or Two More)</a:t>
            </a:r>
            <a:r>
              <a:rPr lang="en-US" baseline="0" dirty="0" smtClean="0"/>
              <a:t>.  Teachers will master delivering these exercises while students become experts at participating in them.  </a:t>
            </a:r>
          </a:p>
          <a:p>
            <a:pPr marL="171450" marR="0" lvl="2"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 In addition, starting with simpler math allows your students to focus their energies on learning the routine.  As your students get the routine, the math content can become more complex.</a:t>
            </a:r>
            <a:endParaRPr lang="en-US" b="1" dirty="0" smtClean="0"/>
          </a:p>
          <a:p>
            <a:pPr marL="171450" indent="-171450">
              <a:buFont typeface="Arial"/>
              <a:buChar char="•"/>
            </a:pPr>
            <a:r>
              <a:rPr lang="en-US" dirty="0" smtClean="0"/>
              <a:t>If they don’t get it, don’t beat a dead horse. (No more than 2 min. over the suggested times). Note it, scaffold and differentiate, hit it the next day. DON’T EXHAUST THEM. Stop while the energy is high. You don’t want them going into Application mentally exhausted.</a:t>
            </a:r>
          </a:p>
          <a:p>
            <a:pPr marL="171450" indent="-171450">
              <a:buFont typeface="Arial"/>
              <a:buChar cha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63</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i="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12:41-12:43 (2 min)</a:t>
            </a:r>
          </a:p>
          <a:p>
            <a:pPr marL="0" marR="0" indent="0" algn="l" defTabSz="457200" rtl="0" eaLnBrk="1" fontAlgn="auto" latinLnBrk="0" hangingPunct="1">
              <a:lnSpc>
                <a:spcPct val="100000"/>
              </a:lnSpc>
              <a:spcBef>
                <a:spcPts val="0"/>
              </a:spcBef>
              <a:spcAft>
                <a:spcPts val="0"/>
              </a:spcAft>
              <a:buClrTx/>
              <a:buSzTx/>
              <a:buFontTx/>
              <a:buNone/>
              <a:tabLst/>
              <a:defRPr/>
            </a:pPr>
            <a:r>
              <a:rPr lang="en-US" i="0" dirty="0" smtClean="0"/>
              <a:t>Here are a few ways you can </a:t>
            </a:r>
            <a:r>
              <a:rPr lang="en-US" i="0" baseline="0" dirty="0" smtClean="0"/>
              <a:t>modify fluency exercises in order to best support your students.  </a:t>
            </a:r>
          </a:p>
          <a:p>
            <a:pPr>
              <a:defRPr/>
            </a:pPr>
            <a:endParaRPr lang="en-US" i="1"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64</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lvl="0" indent="0">
              <a:spcAft>
                <a:spcPts val="600"/>
              </a:spcAft>
              <a:buFont typeface="Arial" pitchFamily="34" charset="0"/>
              <a:buNone/>
            </a:pPr>
            <a:r>
              <a:rPr lang="en-US" b="1" dirty="0" smtClean="0"/>
              <a:t>Katherine</a:t>
            </a:r>
          </a:p>
          <a:p>
            <a:pPr marL="0" lvl="0" indent="0">
              <a:spcAft>
                <a:spcPts val="600"/>
              </a:spcAft>
              <a:buFont typeface="Arial" pitchFamily="34" charset="0"/>
              <a:buNone/>
            </a:pPr>
            <a:endParaRPr lang="en-US" b="1" dirty="0" smtClean="0"/>
          </a:p>
          <a:p>
            <a:pPr marL="0" lvl="0" indent="0">
              <a:spcAft>
                <a:spcPts val="600"/>
              </a:spcAft>
              <a:buFont typeface="Arial" pitchFamily="34" charset="0"/>
              <a:buNone/>
            </a:pPr>
            <a:r>
              <a:rPr lang="en-US" b="1" dirty="0" smtClean="0"/>
              <a:t>12:43-12:45</a:t>
            </a:r>
            <a:r>
              <a:rPr lang="en-US" b="1" baseline="0" dirty="0" smtClean="0"/>
              <a:t> (2 min)</a:t>
            </a:r>
            <a:endParaRPr lang="en-US" b="1" dirty="0" smtClean="0"/>
          </a:p>
          <a:p>
            <a:pPr marL="0" lvl="0" indent="0">
              <a:spcAft>
                <a:spcPts val="600"/>
              </a:spcAft>
              <a:buFont typeface="Arial" pitchFamily="34" charset="0"/>
              <a:buNone/>
            </a:pPr>
            <a:r>
              <a:rPr lang="en-US" dirty="0" smtClean="0"/>
              <a:t>Fluency exercises provide essential practice so that students will be more successful in each lesson</a:t>
            </a:r>
          </a:p>
          <a:p>
            <a:pPr marL="0" lvl="0" indent="0">
              <a:spcAft>
                <a:spcPts val="600"/>
              </a:spcAft>
              <a:buFont typeface="Arial" pitchFamily="34" charset="0"/>
              <a:buNone/>
            </a:pPr>
            <a:r>
              <a:rPr lang="en-US" dirty="0" smtClean="0"/>
              <a:t>As well as an energetic start to every day. </a:t>
            </a:r>
          </a:p>
          <a:p>
            <a:pPr marL="0" lvl="0" indent="0">
              <a:spcAft>
                <a:spcPts val="600"/>
              </a:spcAft>
              <a:buFont typeface="Arial" pitchFamily="34" charset="0"/>
              <a:buNone/>
            </a:pPr>
            <a:r>
              <a:rPr lang="en-US" dirty="0" smtClean="0"/>
              <a:t>Carefully introducing students to fluency exercises at the beginning of the school year is an investment in their success throughout the year. </a:t>
            </a:r>
          </a:p>
          <a:p>
            <a:pPr marL="0" lvl="0" indent="0">
              <a:spcAft>
                <a:spcPts val="600"/>
              </a:spcAft>
              <a:buFont typeface="Arial" pitchFamily="34" charset="0"/>
              <a:buNone/>
            </a:pPr>
            <a:r>
              <a:rPr lang="en-US" dirty="0" smtClean="0"/>
              <a:t>Deliberate choices, including considering the key foundational fluencies for each module and the specific needs of your students, will go a long way towards your students’ learning. </a:t>
            </a:r>
          </a:p>
          <a:p>
            <a:pPr>
              <a:defRPr/>
            </a:pPr>
            <a:endParaRPr lang="en-US" i="1"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65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12:45-12:50 (5 min)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Take a minute to reflect on the teacher &amp; student moves</a:t>
            </a:r>
            <a:r>
              <a:rPr lang="en-US" baseline="0" dirty="0" smtClean="0"/>
              <a:t> you will implement for Fluency Practice.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Ind. Think time (1 min)</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Brief table talk (2 min)</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2-3 whole group share outs (2 min)</a:t>
            </a:r>
            <a:endParaRPr lang="en-US" dirty="0" smtClean="0"/>
          </a:p>
          <a:p>
            <a:pPr>
              <a:defRPr/>
            </a:pPr>
            <a:endParaRPr lang="en-US" i="1"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66</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i="0" dirty="0" smtClean="0"/>
              <a:t>Lori</a:t>
            </a:r>
          </a:p>
          <a:p>
            <a:r>
              <a:rPr lang="en-US" b="1" i="0" dirty="0" smtClean="0"/>
              <a:t>12:50-12:50</a:t>
            </a:r>
            <a:r>
              <a:rPr lang="en-US" b="1" i="0" baseline="0" dirty="0" smtClean="0"/>
              <a:t> (5 seconds)</a:t>
            </a:r>
            <a:endParaRPr lang="en-US" b="1" i="0" dirty="0" smtClean="0"/>
          </a:p>
          <a:p>
            <a:r>
              <a:rPr lang="en-US" i="0" dirty="0" smtClean="0"/>
              <a:t>Let’s move on to Application Problems</a:t>
            </a: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67</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dirty="0" smtClean="0"/>
              <a:t>12:50-12:51 (1 min)</a:t>
            </a:r>
          </a:p>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A Story of Units </a:t>
            </a:r>
            <a:r>
              <a:rPr lang="en-US" dirty="0" smtClean="0"/>
              <a:t>is designed to help students understand how to choose and apply the correct mathematics concept to                                        solve real world problems.</a:t>
            </a:r>
          </a:p>
          <a:p>
            <a:pPr>
              <a:defRPr/>
            </a:pPr>
            <a:r>
              <a:rPr lang="en-US" b="0" i="0" dirty="0" smtClean="0"/>
              <a:t>What this really means is that we’re helping</a:t>
            </a:r>
            <a:r>
              <a:rPr lang="en-US" b="0" i="0" baseline="0" dirty="0" smtClean="0"/>
              <a:t> students to be strong problem solvers.</a:t>
            </a:r>
            <a:endParaRPr lang="en-US" b="0" i="0" dirty="0" smtClean="0"/>
          </a:p>
          <a:p>
            <a:pPr>
              <a:defRPr/>
            </a:pPr>
            <a:endParaRPr lang="en-US" b="1" i="0" dirty="0"/>
          </a:p>
        </p:txBody>
      </p:sp>
      <p:sp>
        <p:nvSpPr>
          <p:cNvPr id="4" name="Slide Number Placeholder 3"/>
          <p:cNvSpPr>
            <a:spLocks noGrp="1"/>
          </p:cNvSpPr>
          <p:nvPr>
            <p:ph type="sldNum" sz="quarter" idx="10"/>
          </p:nvPr>
        </p:nvSpPr>
        <p:spPr/>
        <p:txBody>
          <a:bodyPr/>
          <a:lstStyle/>
          <a:p>
            <a:fld id="{8662DECB-DB60-5E43-BAE6-0C2A98921B5D}" type="slidenum">
              <a:rPr lang="en-US" smtClean="0"/>
              <a:t>68</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1200"/>
              </a:spcAft>
              <a:buClrTx/>
              <a:buSzTx/>
              <a:buFontTx/>
              <a:buNone/>
              <a:tabLst/>
              <a:defRPr/>
            </a:pPr>
            <a:r>
              <a:rPr lang="en-US" b="1" i="0" dirty="0" smtClean="0"/>
              <a:t>Lori</a:t>
            </a:r>
          </a:p>
          <a:p>
            <a:pPr marL="0" indent="0">
              <a:spcAft>
                <a:spcPts val="1200"/>
              </a:spcAft>
              <a:buNone/>
            </a:pPr>
            <a:r>
              <a:rPr lang="en-US" b="1" dirty="0" smtClean="0"/>
              <a:t>12:51-12:52 (1 min)</a:t>
            </a:r>
          </a:p>
          <a:p>
            <a:pPr marL="0" indent="0">
              <a:spcAft>
                <a:spcPts val="1200"/>
              </a:spcAft>
              <a:buNone/>
            </a:pPr>
            <a:r>
              <a:rPr lang="en-US" dirty="0" smtClean="0"/>
              <a:t>Application involves using relevant conceptual understandings and appropriate strategies even when not prompted to do so.</a:t>
            </a:r>
          </a:p>
          <a:p>
            <a:pPr marL="0" indent="0">
              <a:spcAft>
                <a:spcPts val="1200"/>
              </a:spcAft>
              <a:buNone/>
            </a:pPr>
            <a:r>
              <a:rPr lang="en-US" dirty="0" smtClean="0"/>
              <a:t>When a students is able</a:t>
            </a:r>
            <a:r>
              <a:rPr lang="en-US" baseline="0" dirty="0" smtClean="0"/>
              <a:t> to apply their math learning to any situation, then they’re able to independently choose from their tool box of strategies to show and explain their thinking.</a:t>
            </a:r>
          </a:p>
          <a:p>
            <a:pPr marL="0" indent="0">
              <a:spcAft>
                <a:spcPts val="1200"/>
              </a:spcAft>
              <a:buNone/>
            </a:pPr>
            <a:endParaRPr lang="en-US"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69</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Katherine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i="0" dirty="0" smtClean="0">
              <a:solidFill>
                <a:schemeClr val="tx1"/>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solidFill>
                  <a:schemeClr val="tx1"/>
                </a:solidFill>
              </a:rPr>
              <a:t>8:03 – 8:06 (3 min.)</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i="1" dirty="0" smtClean="0">
              <a:solidFill>
                <a:schemeClr val="tx1"/>
              </a:solidFill>
            </a:endParaRPr>
          </a:p>
          <a:p>
            <a:endParaRPr lang="en-US" dirty="0" smtClean="0"/>
          </a:p>
          <a:p>
            <a:r>
              <a:rPr lang="en-US" dirty="0" smtClean="0"/>
              <a:t>We’d like to introduce</a:t>
            </a:r>
            <a:r>
              <a:rPr lang="en-US" baseline="0" dirty="0" smtClean="0"/>
              <a:t> ourselves.</a:t>
            </a:r>
          </a:p>
          <a:p>
            <a:pPr marL="0" marR="0" indent="0" algn="l" defTabSz="457200" rtl="0" eaLnBrk="1" fontAlgn="auto" latinLnBrk="0" hangingPunct="1">
              <a:lnSpc>
                <a:spcPct val="100000"/>
              </a:lnSpc>
              <a:spcBef>
                <a:spcPts val="0"/>
              </a:spcBef>
              <a:spcAft>
                <a:spcPts val="0"/>
              </a:spcAft>
              <a:buClrTx/>
              <a:buSzTx/>
              <a:buFontTx/>
              <a:buNone/>
              <a:tabLst/>
              <a:defRPr/>
            </a:pPr>
            <a:r>
              <a:rPr lang="en-US" b="1" i="1" dirty="0" smtClean="0">
                <a:solidFill>
                  <a:schemeClr val="tx1"/>
                </a:solidFill>
              </a:rPr>
              <a:t>FACILITATORS: Briefly</a:t>
            </a:r>
            <a:r>
              <a:rPr lang="en-US" b="1" i="1" baseline="0" dirty="0" smtClean="0">
                <a:solidFill>
                  <a:schemeClr val="tx1"/>
                </a:solidFill>
              </a:rPr>
              <a:t> i</a:t>
            </a:r>
            <a:r>
              <a:rPr lang="en-US" b="1" i="1" dirty="0" smtClean="0">
                <a:solidFill>
                  <a:schemeClr val="tx1"/>
                </a:solidFill>
              </a:rPr>
              <a:t>ntroduce</a:t>
            </a:r>
            <a:r>
              <a:rPr lang="en-US" b="1" i="1" baseline="0" dirty="0" smtClean="0">
                <a:solidFill>
                  <a:schemeClr val="tx1"/>
                </a:solidFill>
              </a:rPr>
              <a:t> yourselves</a:t>
            </a:r>
            <a:endParaRPr lang="en-US" b="1" i="1" dirty="0" smtClean="0">
              <a:solidFill>
                <a:schemeClr val="tx1"/>
              </a:solidFill>
            </a:endParaRPr>
          </a:p>
          <a:p>
            <a:r>
              <a:rPr lang="en-US" baseline="0" dirty="0" smtClean="0"/>
              <a:t>(Name, grade level, school)</a:t>
            </a:r>
          </a:p>
          <a:p>
            <a:r>
              <a:rPr lang="en-US" baseline="0" dirty="0" smtClean="0"/>
              <a:t>We are learning with you. We are not experts. We are facilitators.</a:t>
            </a:r>
          </a:p>
          <a:p>
            <a:endParaRPr lang="en-US" baseline="0" dirty="0" smtClean="0"/>
          </a:p>
          <a:p>
            <a:r>
              <a:rPr lang="en-US" baseline="0" dirty="0" smtClean="0"/>
              <a:t>We are excited to be here with you today!</a:t>
            </a:r>
            <a:endParaRPr lang="en-US"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7</a:t>
            </a:fld>
            <a:endParaRPr lang="en-US"/>
          </a:p>
        </p:txBody>
      </p:sp>
    </p:spTree>
    <p:extLst>
      <p:ext uri="{BB962C8B-B14F-4D97-AF65-F5344CB8AC3E}">
        <p14:creationId xmlns:p14="http://schemas.microsoft.com/office/powerpoint/2010/main" val="32326204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indent="0">
              <a:buFont typeface="Arial" pitchFamily="34" charset="0"/>
              <a:buNone/>
            </a:pPr>
            <a:r>
              <a:rPr lang="en-US" b="1" dirty="0" smtClean="0"/>
              <a:t>12:52-12:53 (1 min)</a:t>
            </a:r>
          </a:p>
          <a:p>
            <a:pPr marL="0" indent="0">
              <a:buFont typeface="Arial" pitchFamily="34" charset="0"/>
              <a:buNone/>
            </a:pPr>
            <a:r>
              <a:rPr lang="en-US" b="0" dirty="0" smtClean="0"/>
              <a:t>During the</a:t>
            </a:r>
            <a:r>
              <a:rPr lang="en-US" b="0" baseline="0" dirty="0" smtClean="0"/>
              <a:t> Application Problem component of a lesson, students will engage in problem-solving.</a:t>
            </a:r>
          </a:p>
          <a:p>
            <a:pPr marL="0" indent="0">
              <a:buFont typeface="Arial" pitchFamily="34" charset="0"/>
              <a:buNone/>
            </a:pPr>
            <a:r>
              <a:rPr lang="en-US" b="0" baseline="0" dirty="0" smtClean="0"/>
              <a:t>This piece is usually about 5-10 min. and it establishes a different tone for “doing” math.  “We did fast math, now let’s slow it down and take more time with these problems.”</a:t>
            </a:r>
          </a:p>
          <a:p>
            <a:pPr marL="0" indent="0">
              <a:buFont typeface="Arial" pitchFamily="34" charset="0"/>
              <a:buNone/>
            </a:pPr>
            <a:r>
              <a:rPr lang="en-US" b="0" baseline="0" dirty="0" smtClean="0"/>
              <a:t>The placement of Application Problem may be before or after the Concept Development and the placement depends on it’s function/purpose.</a:t>
            </a:r>
          </a:p>
          <a:p>
            <a:pPr marL="0" indent="0">
              <a:buFont typeface="Arial" pitchFamily="34" charset="0"/>
              <a:buNone/>
            </a:pPr>
            <a:r>
              <a:rPr lang="en-US" b="0" baseline="0" dirty="0" smtClean="0"/>
              <a:t>If it’s placed before the Concept Development, it ties previous math learning to what students will be learning for the day’s lesson &amp; allows teachers to monitor what students know and don’t know before teaching new learning.</a:t>
            </a:r>
          </a:p>
          <a:p>
            <a:pPr marL="0" indent="0">
              <a:buFont typeface="Arial" pitchFamily="34" charset="0"/>
              <a:buNone/>
            </a:pPr>
            <a:r>
              <a:rPr lang="en-US" b="0" baseline="0" dirty="0" smtClean="0"/>
              <a:t>If it’s placed after the Concept Development, it allows teachers to assess student learning of the day’s lesson.</a:t>
            </a:r>
          </a:p>
          <a:p>
            <a:pPr marL="0" indent="0">
              <a:buFont typeface="Arial" pitchFamily="34" charset="0"/>
              <a:buNone/>
            </a:pPr>
            <a:r>
              <a:rPr lang="en-US" b="0" baseline="0" dirty="0" smtClean="0"/>
              <a:t>No matter the placement of the Application Problem component, it is always an opportunity for informal assessment.</a:t>
            </a:r>
            <a:endParaRPr lang="en-US" b="0" dirty="0" smtClean="0"/>
          </a:p>
          <a:p>
            <a:pPr marL="0" indent="0">
              <a:buFont typeface="Arial" pitchFamily="34" charset="0"/>
              <a:buNone/>
            </a:pPr>
            <a:endParaRPr lang="en-US" i="1"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70</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dirty="0" smtClean="0"/>
              <a:t>12:53-12:53 ( 5 seconds)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dirty="0" smtClean="0"/>
              <a:t>The Read, Draw, Write (RDW) process is modeled and encouraged through daily problem solving.</a:t>
            </a:r>
          </a:p>
          <a:p>
            <a:pPr marL="0" indent="0">
              <a:buFont typeface="Arial" pitchFamily="34" charset="0"/>
              <a:buNone/>
            </a:pPr>
            <a:endParaRPr lang="en-US" dirty="0" smtClean="0"/>
          </a:p>
          <a:p>
            <a:pPr marL="0" indent="0">
              <a:buFont typeface="Arial" pitchFamily="34" charset="0"/>
              <a:buNone/>
            </a:pPr>
            <a:endParaRPr lang="en-US" i="1"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71</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indent="0">
              <a:buFont typeface="Arial" pitchFamily="34" charset="0"/>
              <a:buNone/>
            </a:pPr>
            <a:r>
              <a:rPr lang="en-US" b="1" i="0" baseline="0" dirty="0" smtClean="0"/>
              <a:t>12:53-12:53 (1 min)</a:t>
            </a:r>
          </a:p>
          <a:p>
            <a:pPr marL="0" indent="0">
              <a:buFont typeface="Arial" pitchFamily="34" charset="0"/>
              <a:buNone/>
            </a:pPr>
            <a:r>
              <a:rPr lang="en-US" b="0" i="0" baseline="0" dirty="0" smtClean="0"/>
              <a:t>The Read, Draw, and Write process is … read slide</a:t>
            </a:r>
          </a:p>
          <a:p>
            <a:pPr marL="0" indent="0">
              <a:buFont typeface="Arial" pitchFamily="34" charset="0"/>
              <a:buNone/>
            </a:pPr>
            <a:r>
              <a:rPr lang="en-US" b="0" i="0" baseline="0" dirty="0" smtClean="0"/>
              <a:t>But before we experience the problem solving process, I’d like to highlight the drawing part of the process.</a:t>
            </a:r>
          </a:p>
          <a:p>
            <a:pPr marL="0" indent="0">
              <a:buFont typeface="Arial" pitchFamily="34" charset="0"/>
              <a:buNone/>
            </a:pPr>
            <a:r>
              <a:rPr lang="en-US" b="0" i="0" baseline="0" dirty="0" smtClean="0"/>
              <a:t>The drawing step uses models that students learn throughout the </a:t>
            </a:r>
            <a:r>
              <a:rPr lang="en-US" b="0" i="0" baseline="0" dirty="0" err="1" smtClean="0"/>
              <a:t>EngageNY</a:t>
            </a:r>
            <a:r>
              <a:rPr lang="en-US" b="0" i="0" baseline="0" dirty="0" smtClean="0"/>
              <a:t> curriculum, K-5.</a:t>
            </a:r>
          </a:p>
          <a:p>
            <a:pPr marL="0" indent="0">
              <a:buFont typeface="Arial" pitchFamily="34" charset="0"/>
              <a:buNone/>
            </a:pPr>
            <a:r>
              <a:rPr lang="en-US" b="0" i="0" baseline="0" dirty="0" smtClean="0"/>
              <a:t>The entire curriculum has about 10 models.</a:t>
            </a:r>
          </a:p>
          <a:p>
            <a:pPr marL="0" indent="0">
              <a:buFont typeface="Arial" pitchFamily="34" charset="0"/>
              <a:buNone/>
            </a:pPr>
            <a:endParaRPr lang="en-US" b="1" i="0"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72</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indent="0">
              <a:buFont typeface="Arial" pitchFamily="34" charset="0"/>
              <a:buNone/>
            </a:pPr>
            <a:r>
              <a:rPr lang="en-US" b="1" i="0" baseline="0" dirty="0" smtClean="0"/>
              <a:t>12:53-12:54 (1 min)</a:t>
            </a:r>
          </a:p>
          <a:p>
            <a:pPr marL="0" indent="0">
              <a:buFont typeface="Arial" pitchFamily="34" charset="0"/>
              <a:buNone/>
            </a:pPr>
            <a:r>
              <a:rPr lang="en-US" b="0" i="0" baseline="0" dirty="0" smtClean="0"/>
              <a:t>The Read, Draw, and Write process is … read slide</a:t>
            </a:r>
          </a:p>
          <a:p>
            <a:pPr marL="0" indent="0">
              <a:buFont typeface="Arial" pitchFamily="34" charset="0"/>
              <a:buNone/>
            </a:pPr>
            <a:r>
              <a:rPr lang="en-US" b="0" i="0" baseline="0" dirty="0" smtClean="0"/>
              <a:t>But before we experience the problem solving process, I’d like to highlight the drawing part of the process.</a:t>
            </a:r>
          </a:p>
          <a:p>
            <a:pPr marL="0" indent="0">
              <a:buFont typeface="Arial" pitchFamily="34" charset="0"/>
              <a:buNone/>
            </a:pPr>
            <a:r>
              <a:rPr lang="en-US" b="0" i="0" baseline="0" dirty="0" smtClean="0"/>
              <a:t>The drawing step uses models that students learn throughout the </a:t>
            </a:r>
            <a:r>
              <a:rPr lang="en-US" b="0" i="0" baseline="0" dirty="0" err="1" smtClean="0"/>
              <a:t>EngageNY</a:t>
            </a:r>
            <a:r>
              <a:rPr lang="en-US" b="0" i="0" baseline="0" dirty="0" smtClean="0"/>
              <a:t> curriculum, K-5.</a:t>
            </a:r>
          </a:p>
          <a:p>
            <a:pPr marL="0" indent="0">
              <a:buFont typeface="Arial" pitchFamily="34" charset="0"/>
              <a:buNone/>
            </a:pPr>
            <a:r>
              <a:rPr lang="en-US" b="0" i="0" baseline="0" dirty="0" smtClean="0"/>
              <a:t>The entire curriculum has about 10 models.</a:t>
            </a:r>
          </a:p>
          <a:p>
            <a:pPr marL="0" indent="0">
              <a:buFont typeface="Arial" pitchFamily="34" charset="0"/>
              <a:buNone/>
            </a:pPr>
            <a:r>
              <a:rPr lang="en-US" b="0" i="0" baseline="0" dirty="0" smtClean="0"/>
              <a:t>The beauty of having just 10 models throughout the K-5 modules is that it allows for the models to have “staying power”.</a:t>
            </a:r>
          </a:p>
          <a:p>
            <a:pPr marL="0" indent="0">
              <a:buFont typeface="Arial" pitchFamily="34" charset="0"/>
              <a:buNone/>
            </a:pPr>
            <a:r>
              <a:rPr lang="en-US" b="0" i="0" baseline="0" dirty="0" smtClean="0"/>
              <a:t>Just as we have a scope and sequence for our modules and lessons, there is essentially a scope and sequence for the models within </a:t>
            </a:r>
            <a:r>
              <a:rPr lang="en-US" b="0" i="0" baseline="0" dirty="0" err="1" smtClean="0"/>
              <a:t>EngageNY</a:t>
            </a:r>
            <a:r>
              <a:rPr lang="en-US" b="0" i="0" baseline="0" dirty="0" smtClean="0"/>
              <a:t>.</a:t>
            </a:r>
          </a:p>
          <a:p>
            <a:pPr marL="0" indent="0">
              <a:buFont typeface="Arial" pitchFamily="34" charset="0"/>
              <a:buNone/>
            </a:pPr>
            <a:r>
              <a:rPr lang="en-US" b="0" i="0" baseline="0" dirty="0" smtClean="0"/>
              <a:t>The authors of </a:t>
            </a:r>
            <a:r>
              <a:rPr lang="en-US" b="0" i="0" baseline="0" dirty="0" err="1" smtClean="0"/>
              <a:t>EngageNY</a:t>
            </a:r>
            <a:r>
              <a:rPr lang="en-US" b="0" i="0" baseline="0" dirty="0" smtClean="0"/>
              <a:t> were very intentional about the sequence of the models and how &amp; when they are used.</a:t>
            </a:r>
          </a:p>
          <a:p>
            <a:pPr marL="0" indent="0">
              <a:buFont typeface="Arial" pitchFamily="34" charset="0"/>
              <a:buNone/>
            </a:pPr>
            <a:r>
              <a:rPr lang="en-US" b="0" i="0" baseline="0" dirty="0" smtClean="0"/>
              <a:t>The models move from concrete (manipulating objects), to pictorial (drawing pictures) and the abstract (math equations)</a:t>
            </a:r>
          </a:p>
          <a:p>
            <a:pPr marL="0" indent="0">
              <a:buFont typeface="Arial" pitchFamily="34" charset="0"/>
              <a:buNone/>
            </a:pPr>
            <a:r>
              <a:rPr lang="en-US" b="0" i="0" baseline="0" dirty="0" smtClean="0"/>
              <a:t>The models become tools or strategies that the students become familiar with which will allow students to be able to focus on the complexity of mathematics.</a:t>
            </a:r>
          </a:p>
          <a:p>
            <a:pPr marL="0" indent="0">
              <a:buFont typeface="Arial" pitchFamily="34" charset="0"/>
              <a:buNone/>
            </a:pPr>
            <a:r>
              <a:rPr lang="en-US" b="0" i="0" baseline="0" dirty="0" smtClean="0"/>
              <a:t>Let’s take a  look at a few of the models now.</a:t>
            </a:r>
          </a:p>
          <a:p>
            <a:pPr marL="0" indent="0">
              <a:buFont typeface="Arial" pitchFamily="34" charset="0"/>
              <a:buNone/>
            </a:pPr>
            <a:endParaRPr lang="en-US" b="1" i="0"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73</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12:54-12:55 (1 min)</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One example of a model is</a:t>
            </a:r>
            <a:r>
              <a:rPr lang="en-US" b="1" i="0" baseline="0" dirty="0" smtClean="0"/>
              <a:t> equal groups.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baseline="0" dirty="0" smtClean="0"/>
              <a:t>Students first begin using concrete objects to manipulate and build understanding of numbers.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baseline="0" dirty="0" smtClean="0"/>
              <a:t>In the examples above, students form equal groups to show addition, multiplication and division</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n-US" b="1" i="0" baseline="0" dirty="0" smtClean="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baseline="0" dirty="0" smtClean="0"/>
              <a:t>Another example is the array.</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baseline="0" dirty="0" smtClean="0"/>
              <a:t>Students take their concrete examples and equal groups to form arrays.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baseline="0" dirty="0" smtClean="0"/>
              <a:t>In the examples above, arrays are used to show repeated addition, multiplication and division.</a:t>
            </a:r>
            <a:endParaRPr lang="en-US" b="1" i="0" dirty="0" smtClean="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n-US" b="1" i="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74</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endParaRPr lang="en-US" b="0" i="1" dirty="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12:55-12:56</a:t>
            </a:r>
            <a:r>
              <a:rPr lang="en-US" b="1" i="0" baseline="0" dirty="0" smtClean="0"/>
              <a:t> (1 min)</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0" i="0" baseline="0" dirty="0" smtClean="0"/>
              <a:t>Number bonds is another model.  The examples above show how they can be used to build understanding of repeated addition, multiplication, and division.</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0" i="0" baseline="0" dirty="0" smtClean="0"/>
              <a:t>The last model that we’re sharing with you is the tape diagram model. You may know these as Bar Models.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0" i="0" baseline="0" dirty="0" smtClean="0"/>
              <a:t>This is another model that can be used to show addition, multiplication and division.</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0" i="0" baseline="0" dirty="0" smtClean="0"/>
              <a:t>So, we can see how the authors of </a:t>
            </a:r>
            <a:r>
              <a:rPr lang="en-US" b="0" i="0" baseline="0" dirty="0" err="1" smtClean="0"/>
              <a:t>EngageNY</a:t>
            </a:r>
            <a:r>
              <a:rPr lang="en-US" b="0" i="0" baseline="0" dirty="0" smtClean="0"/>
              <a:t> were intentional in the sequence and staying power of the models.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0" i="0" baseline="0" dirty="0" smtClean="0"/>
              <a:t>Students will use the same models to build understanding of addition, subtraction, multiplication, and division.</a:t>
            </a:r>
            <a:endParaRPr lang="en-US" b="0" i="0" dirty="0" smtClean="0"/>
          </a:p>
        </p:txBody>
      </p:sp>
      <p:sp>
        <p:nvSpPr>
          <p:cNvPr id="4" name="Slide Number Placeholder 3"/>
          <p:cNvSpPr>
            <a:spLocks noGrp="1"/>
          </p:cNvSpPr>
          <p:nvPr>
            <p:ph type="sldNum" sz="quarter" idx="10"/>
          </p:nvPr>
        </p:nvSpPr>
        <p:spPr/>
        <p:txBody>
          <a:bodyPr/>
          <a:lstStyle/>
          <a:p>
            <a:fld id="{8662DECB-DB60-5E43-BAE6-0C2A98921B5D}" type="slidenum">
              <a:rPr lang="en-US" smtClean="0"/>
              <a:t>75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12:56-12:57</a:t>
            </a:r>
            <a:r>
              <a:rPr lang="en-US" b="1" i="0" baseline="0" dirty="0" smtClean="0"/>
              <a:t> (1 min)</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0" i="0" baseline="0" dirty="0" smtClean="0"/>
              <a:t>We saw how the models move from simple to complex and how the different strategies move through different levels of implementation.</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n-US" b="1" i="0" baseline="0" dirty="0" smtClean="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dirty="0" smtClean="0"/>
              <a:t>Let’s experience the Application Problem for Lesson _____</a:t>
            </a:r>
            <a:endParaRPr lang="en-US" b="1" dirty="0" smtClean="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n-US" b="1" i="0" baseline="0" dirty="0" smtClean="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n-US" b="1" i="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76</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indent="0">
              <a:buFont typeface="Arial" pitchFamily="34" charset="0"/>
              <a:buNone/>
            </a:pPr>
            <a:r>
              <a:rPr lang="en-US" b="1" dirty="0" smtClean="0"/>
              <a:t>12:57-1:02 (5</a:t>
            </a:r>
            <a:r>
              <a:rPr lang="en-US" b="1" baseline="0" dirty="0" smtClean="0"/>
              <a:t> min)</a:t>
            </a:r>
            <a:endParaRPr lang="en-US" b="1" dirty="0" smtClean="0"/>
          </a:p>
          <a:p>
            <a:pPr marL="0" indent="0">
              <a:buFont typeface="Arial" pitchFamily="34" charset="0"/>
              <a:buNone/>
            </a:pPr>
            <a:endParaRPr lang="en-US" b="1" dirty="0" smtClean="0"/>
          </a:p>
          <a:p>
            <a:pPr marL="0" indent="0">
              <a:buFont typeface="Arial" pitchFamily="34" charset="0"/>
              <a:buNone/>
            </a:pPr>
            <a:r>
              <a:rPr lang="en-US" b="1" i="1" dirty="0" smtClean="0"/>
              <a:t>FACILITATORS</a:t>
            </a:r>
            <a:r>
              <a:rPr lang="en-US" b="0" dirty="0" smtClean="0"/>
              <a:t>: Lead teachers</a:t>
            </a:r>
            <a:r>
              <a:rPr lang="en-US" b="0" baseline="0" dirty="0" smtClean="0"/>
              <a:t> through the Application Problem from your selected Lesson, modeling the introduction of the application problem/RDW process.  Be sure to demonstrate the type of support you would provide to students who are inexperienced with this process – lots of questions, prompts, cues, wait time, feedback &amp; praise – even though the adult learners in your session could navigate this without your assistance.</a:t>
            </a:r>
          </a:p>
          <a:p>
            <a:pPr marL="0" indent="0">
              <a:buFont typeface="Arial" pitchFamily="34" charset="0"/>
              <a:buNone/>
            </a:pPr>
            <a:endParaRPr lang="en-US" i="0" baseline="0" dirty="0" smtClean="0"/>
          </a:p>
          <a:p>
            <a:pPr marL="0" indent="0">
              <a:buFont typeface="Arial" pitchFamily="34" charset="0"/>
              <a:buNone/>
            </a:pPr>
            <a:r>
              <a:rPr lang="en-US" i="0" baseline="0" dirty="0" smtClean="0"/>
              <a:t>We’re going to walk through ONE WAY to introduce the application problem structure.  You will have the opportunity to think about instructional choices regarding how you’ll introduce this problem in your classroom.  Again, I’m simply demonstrating ONE WAY that you might approach Application Problems.</a:t>
            </a:r>
          </a:p>
          <a:p>
            <a:pPr marL="0" indent="0">
              <a:buFont typeface="Arial" pitchFamily="34" charset="0"/>
              <a:buNone/>
            </a:pPr>
            <a:endParaRPr lang="en-US" b="0" baseline="0" dirty="0" smtClean="0"/>
          </a:p>
          <a:p>
            <a:pPr marL="0" indent="0">
              <a:buFont typeface="Arial" pitchFamily="34" charset="0"/>
              <a:buNone/>
            </a:pPr>
            <a:endParaRPr lang="en-US" i="0"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77</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indent="0">
              <a:buFont typeface="Arial" pitchFamily="34" charset="0"/>
              <a:buNone/>
            </a:pPr>
            <a:r>
              <a:rPr lang="en-US" b="1" i="0" baseline="0" dirty="0" smtClean="0"/>
              <a:t>1:02-1:02 (30 seconds)</a:t>
            </a:r>
          </a:p>
          <a:p>
            <a:pPr marL="0" indent="0">
              <a:buFont typeface="Arial" pitchFamily="34" charset="0"/>
              <a:buNone/>
            </a:pPr>
            <a:r>
              <a:rPr lang="en-US" i="0" baseline="0" dirty="0" smtClean="0"/>
              <a:t>Sample vignettes/dialogue may be provided for this section.  Remember that these narratives are meant to allow teachers to imagine what the classroom MIGHT sound like.  Teachers’ choice of words may differ? </a:t>
            </a:r>
          </a:p>
          <a:p>
            <a:pPr marL="0" indent="0">
              <a:buFont typeface="Arial" pitchFamily="34" charset="0"/>
              <a:buNone/>
            </a:pPr>
            <a:r>
              <a:rPr lang="en-US" i="0" baseline="0" dirty="0" smtClean="0"/>
              <a:t>These notes to the teacher remind you to guide students toward making connections with other parts of the lesson and to other concepts without being too explicit.</a:t>
            </a:r>
          </a:p>
          <a:p>
            <a:pPr marL="0" indent="0">
              <a:buFont typeface="Arial" pitchFamily="34" charset="0"/>
              <a:buNone/>
            </a:pPr>
            <a:r>
              <a:rPr lang="en-US" i="0" baseline="0" dirty="0" smtClean="0"/>
              <a:t>The goal is a deliberate design that allows students to discover those connections and recognize and verbalize them.  </a:t>
            </a:r>
          </a:p>
          <a:p>
            <a:pPr marL="0" indent="0">
              <a:buFont typeface="Arial" pitchFamily="34" charset="0"/>
              <a:buNone/>
            </a:pPr>
            <a:r>
              <a:rPr lang="en-US" i="0" baseline="0" dirty="0" smtClean="0"/>
              <a:t>The provided notes demonstrate encouraging students to articulate those observations, and remind teachers to revisit them in the “focus” when the lesson’s objective becomes clear to students.</a:t>
            </a:r>
          </a:p>
          <a:p>
            <a:pPr marL="0" indent="0">
              <a:buFont typeface="Arial" pitchFamily="34" charset="0"/>
              <a:buNone/>
            </a:pPr>
            <a:endParaRPr lang="en-US" i="0"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78</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indent="0">
              <a:buFont typeface="Arial" pitchFamily="34" charset="0"/>
              <a:buNone/>
            </a:pPr>
            <a:r>
              <a:rPr lang="en-US" b="1" i="0" baseline="0" dirty="0" smtClean="0"/>
              <a:t>1:02-1:08 (6 min)</a:t>
            </a:r>
          </a:p>
          <a:p>
            <a:pPr marL="0" indent="0">
              <a:buFont typeface="Arial" pitchFamily="34" charset="0"/>
              <a:buNone/>
            </a:pPr>
            <a:r>
              <a:rPr lang="en-US" i="0" baseline="0" dirty="0" smtClean="0"/>
              <a:t>What established routines will assist a successful implementation of Application Problems?  Think about materials, space, and time management </a:t>
            </a:r>
          </a:p>
          <a:p>
            <a:pPr marL="0" indent="0">
              <a:buFont typeface="Arial" pitchFamily="34" charset="0"/>
              <a:buNone/>
            </a:pPr>
            <a:endParaRPr lang="en-US" i="0" baseline="0" dirty="0" smtClean="0"/>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1" baseline="0" dirty="0" smtClean="0"/>
              <a:t>FACILITATORS: Be prepared to discuss various possible instructional choices in the lesson.  How did you choose to approach this problem, and what other equally valid choices might you have made?</a:t>
            </a:r>
            <a:endParaRPr lang="en-US" b="1" i="1" dirty="0" smtClean="0"/>
          </a:p>
          <a:p>
            <a:pPr marL="0" indent="0">
              <a:buFont typeface="Arial" pitchFamily="34" charset="0"/>
              <a:buNone/>
            </a:pPr>
            <a:endParaRPr lang="en-US" i="0" baseline="0" dirty="0" smtClean="0"/>
          </a:p>
          <a:p>
            <a:pPr marL="0" indent="0">
              <a:buFont typeface="Arial" pitchFamily="34" charset="0"/>
              <a:buNone/>
            </a:pPr>
            <a:r>
              <a:rPr lang="en-US" b="1" i="0" baseline="0" dirty="0" smtClean="0"/>
              <a:t>Be sure to emphasize that the Application Problem component of a lesson is NOT about the RDW process.  Please don’t tell your students that we’re going to do RDW now.  The purpose isn’t to “do” RDW, but to refine our problem solving skills.  Tell your students that we’re going to become stronger mathematics by enhancing our problem solving skills.</a:t>
            </a:r>
          </a:p>
          <a:p>
            <a:pPr marL="0" indent="0">
              <a:buFont typeface="Arial" pitchFamily="34" charset="0"/>
              <a:buNone/>
            </a:pPr>
            <a:r>
              <a:rPr lang="en-US" i="0" baseline="0" dirty="0" smtClean="0"/>
              <a:t>For time management, plan ahead of time how you will structure the Application Problem component with your students.  Type the Application Problem to be projected on </a:t>
            </a:r>
            <a:r>
              <a:rPr lang="en-US" i="0" baseline="0" dirty="0" err="1" smtClean="0"/>
              <a:t>SmartBoard</a:t>
            </a:r>
            <a:r>
              <a:rPr lang="en-US" i="0" baseline="0" dirty="0" smtClean="0"/>
              <a:t> or </a:t>
            </a:r>
            <a:r>
              <a:rPr lang="en-US" i="0" baseline="0" dirty="0" err="1" smtClean="0"/>
              <a:t>Powerpoint</a:t>
            </a:r>
            <a:r>
              <a:rPr lang="en-US" i="0" baseline="0" dirty="0" smtClean="0"/>
              <a:t>, and anticipate how students will respond so while you are monitoring their work, you’ll be able to formatively assess how you will guide the Concept Development conversation. </a:t>
            </a:r>
          </a:p>
          <a:p>
            <a:pPr marL="0" indent="0">
              <a:buFont typeface="Arial" pitchFamily="34" charset="0"/>
              <a:buNone/>
            </a:pPr>
            <a:r>
              <a:rPr lang="en-US" i="0" baseline="0" dirty="0" smtClean="0"/>
              <a:t>Each Module 1 provides explicit instruction in how to do the Application Problem routine.</a:t>
            </a:r>
          </a:p>
          <a:p>
            <a:pPr marL="0" indent="0">
              <a:buFont typeface="Arial" pitchFamily="34" charset="0"/>
              <a:buNone/>
            </a:pPr>
            <a:endParaRPr lang="en-US" i="0" baseline="0" dirty="0" smtClean="0"/>
          </a:p>
          <a:p>
            <a:pPr marL="0" indent="0">
              <a:buFont typeface="Arial" pitchFamily="34" charset="0"/>
              <a:buNone/>
            </a:pPr>
            <a:r>
              <a:rPr lang="en-US" i="0" baseline="0" dirty="0" smtClean="0"/>
              <a:t>Remember that we’re shooting for an Application Problem routine that could be done between 5-10 min, rather than 30 min.</a:t>
            </a:r>
          </a:p>
          <a:p>
            <a:pPr marL="0" indent="0">
              <a:buFont typeface="Arial" pitchFamily="34" charset="0"/>
              <a:buNone/>
            </a:pPr>
            <a:r>
              <a:rPr lang="en-US" i="0" baseline="0" dirty="0" smtClean="0"/>
              <a:t>Individual think time (1 min)</a:t>
            </a:r>
          </a:p>
          <a:p>
            <a:pPr marL="0" indent="0">
              <a:buFont typeface="Arial" pitchFamily="34" charset="0"/>
              <a:buNone/>
            </a:pPr>
            <a:r>
              <a:rPr lang="en-US" i="0" baseline="0" dirty="0" smtClean="0"/>
              <a:t>Ask participants to stand at their tables while engaging in Table talk (2 min) – this will allow them to stretch and move after sitting for awhile.</a:t>
            </a:r>
          </a:p>
          <a:p>
            <a:pPr marL="0" indent="0">
              <a:buFont typeface="Arial" pitchFamily="34" charset="0"/>
              <a:buNone/>
            </a:pPr>
            <a:r>
              <a:rPr lang="en-US" i="0" baseline="0" dirty="0" smtClean="0"/>
              <a:t>2-3 brief share outs (2 min)</a:t>
            </a:r>
          </a:p>
          <a:p>
            <a:pPr marL="0" indent="0">
              <a:buFont typeface="Arial" pitchFamily="34" charset="0"/>
              <a:buNone/>
            </a:pPr>
            <a:endParaRPr lang="en-US" i="0" baseline="0" dirty="0" smtClean="0"/>
          </a:p>
          <a:p>
            <a:pPr marL="0" indent="0">
              <a:buFont typeface="Arial" pitchFamily="34" charset="0"/>
              <a:buNone/>
            </a:pPr>
            <a:endParaRPr lang="en-US" i="0"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79</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pitchFamily="34" charset="0"/>
              <a:buNone/>
              <a:defRPr/>
            </a:pPr>
            <a:r>
              <a:rPr lang="en-US" b="1" i="0" dirty="0" smtClean="0">
                <a:solidFill>
                  <a:schemeClr val="tx1"/>
                </a:solidFill>
              </a:rPr>
              <a:t>Katherine</a:t>
            </a:r>
          </a:p>
          <a:p>
            <a:pPr marL="0" indent="0">
              <a:buFont typeface="Arial" pitchFamily="34" charset="0"/>
              <a:buNone/>
              <a:defRPr/>
            </a:pPr>
            <a:endParaRPr lang="en-US" b="1" i="0" dirty="0" smtClean="0">
              <a:solidFill>
                <a:schemeClr val="tx1"/>
              </a:solidFill>
            </a:endParaRPr>
          </a:p>
          <a:p>
            <a:pPr marL="0" indent="0">
              <a:buFont typeface="Arial" pitchFamily="34" charset="0"/>
              <a:buNone/>
              <a:defRPr/>
            </a:pPr>
            <a:r>
              <a:rPr lang="en-US" b="1" i="0" dirty="0" smtClean="0">
                <a:solidFill>
                  <a:schemeClr val="tx1"/>
                </a:solidFill>
              </a:rPr>
              <a:t>8:06-8:09 </a:t>
            </a:r>
            <a:r>
              <a:rPr lang="en-US" b="1" i="0" baseline="0" dirty="0" smtClean="0">
                <a:solidFill>
                  <a:schemeClr val="tx1"/>
                </a:solidFill>
              </a:rPr>
              <a:t>(3</a:t>
            </a:r>
            <a:r>
              <a:rPr lang="en-US" b="1" i="0" dirty="0" smtClean="0">
                <a:solidFill>
                  <a:schemeClr val="tx1"/>
                </a:solidFill>
              </a:rPr>
              <a:t> min)</a:t>
            </a:r>
          </a:p>
          <a:p>
            <a:pPr marL="0" indent="0">
              <a:buFont typeface="Arial" pitchFamily="34" charset="0"/>
              <a:buNone/>
              <a:defRPr/>
            </a:pPr>
            <a:endParaRPr lang="en-US" b="1" i="0" dirty="0" smtClean="0">
              <a:solidFill>
                <a:schemeClr val="tx1"/>
              </a:solidFill>
            </a:endParaRPr>
          </a:p>
          <a:p>
            <a:pPr marL="0" indent="0">
              <a:buFont typeface="Arial" pitchFamily="34" charset="0"/>
              <a:buNone/>
              <a:defRPr/>
            </a:pPr>
            <a:r>
              <a:rPr lang="en-US" b="0" i="0" dirty="0" smtClean="0">
                <a:solidFill>
                  <a:schemeClr val="tx1"/>
                </a:solidFill>
              </a:rPr>
              <a:t>We’d like to get to know you before we get started.</a:t>
            </a:r>
            <a:endParaRPr lang="en-US" b="1" i="0" dirty="0" smtClean="0">
              <a:solidFill>
                <a:schemeClr val="tx1"/>
              </a:solidFill>
            </a:endParaRPr>
          </a:p>
          <a:p>
            <a:pPr marL="628650" lvl="1" indent="-171450">
              <a:buFont typeface="Arial" pitchFamily="34" charset="0"/>
              <a:buChar char="•"/>
              <a:defRPr/>
            </a:pPr>
            <a:r>
              <a:rPr lang="en-US" b="0" i="0" dirty="0" smtClean="0">
                <a:solidFill>
                  <a:schemeClr val="tx1"/>
                </a:solidFill>
              </a:rPr>
              <a:t>Raise</a:t>
            </a:r>
            <a:r>
              <a:rPr lang="en-US" b="0" i="0" baseline="0" dirty="0" smtClean="0">
                <a:solidFill>
                  <a:schemeClr val="tx1"/>
                </a:solidFill>
              </a:rPr>
              <a:t> your hand if you</a:t>
            </a:r>
            <a:r>
              <a:rPr lang="en-US" b="0" i="0" dirty="0" smtClean="0">
                <a:solidFill>
                  <a:schemeClr val="tx1"/>
                </a:solidFill>
              </a:rPr>
              <a:t> are an administrator.  Teacher.  How many of you are new to this grade</a:t>
            </a:r>
            <a:r>
              <a:rPr lang="en-US" b="0" i="0" baseline="0" dirty="0" smtClean="0">
                <a:solidFill>
                  <a:schemeClr val="tx1"/>
                </a:solidFill>
              </a:rPr>
              <a:t> level? </a:t>
            </a:r>
            <a:r>
              <a:rPr lang="en-US" b="0" i="0" dirty="0" smtClean="0">
                <a:solidFill>
                  <a:schemeClr val="tx1"/>
                </a:solidFill>
              </a:rPr>
              <a:t>Other? If other, what is your role?</a:t>
            </a:r>
          </a:p>
          <a:p>
            <a:pPr marL="628650" lvl="1" indent="-171450">
              <a:buFont typeface="Arial" pitchFamily="34" charset="0"/>
              <a:buChar char="•"/>
              <a:defRPr/>
            </a:pPr>
            <a:endParaRPr lang="en-US" b="0" i="1" dirty="0" smtClean="0">
              <a:solidFill>
                <a:schemeClr val="tx1"/>
              </a:solidFill>
            </a:endParaRPr>
          </a:p>
          <a:p>
            <a:pPr marL="628650" lvl="1" indent="-171450">
              <a:buFont typeface="Arial" pitchFamily="34" charset="0"/>
              <a:buChar char="•"/>
              <a:defRPr/>
            </a:pPr>
            <a:endParaRPr lang="en-US" b="0" i="1" dirty="0" smtClean="0">
              <a:solidFill>
                <a:schemeClr val="tx1"/>
              </a:solidFill>
            </a:endParaRPr>
          </a:p>
          <a:p>
            <a:pPr marL="0" lvl="0" indent="0">
              <a:buFont typeface="Arial"/>
              <a:buNone/>
              <a:defRPr/>
            </a:pPr>
            <a:r>
              <a:rPr lang="en-US" b="0" i="0" dirty="0" smtClean="0">
                <a:solidFill>
                  <a:schemeClr val="tx1"/>
                </a:solidFill>
              </a:rPr>
              <a:t>KINDERGARTEN: Ask how many teachers are new to full day</a:t>
            </a:r>
            <a:r>
              <a:rPr lang="en-US" b="0" i="0" baseline="0" dirty="0" smtClean="0">
                <a:solidFill>
                  <a:schemeClr val="tx1"/>
                </a:solidFill>
              </a:rPr>
              <a:t> kindergarten. These teachers may have different questions and/or needs than teachers who are already accustomed to the full day schedule.</a:t>
            </a:r>
            <a:endParaRPr lang="en-US" b="0" i="0" dirty="0" smtClean="0">
              <a:solidFill>
                <a:schemeClr val="tx1"/>
              </a:solidFill>
            </a:endParaRPr>
          </a:p>
        </p:txBody>
      </p:sp>
      <p:sp>
        <p:nvSpPr>
          <p:cNvPr id="4" name="Slide Number Placeholder 3"/>
          <p:cNvSpPr>
            <a:spLocks noGrp="1"/>
          </p:cNvSpPr>
          <p:nvPr>
            <p:ph type="sldNum" sz="quarter" idx="10"/>
          </p:nvPr>
        </p:nvSpPr>
        <p:spPr/>
        <p:txBody>
          <a:bodyPr/>
          <a:lstStyle/>
          <a:p>
            <a:fld id="{8662DECB-DB60-5E43-BAE6-0C2A98921B5D}" type="slidenum">
              <a:rPr lang="en-US" smtClean="0"/>
              <a:t>8</a:t>
            </a:fld>
            <a:endParaRPr lang="en-US"/>
          </a:p>
        </p:txBody>
      </p:sp>
    </p:spTree>
    <p:extLst>
      <p:ext uri="{BB962C8B-B14F-4D97-AF65-F5344CB8AC3E}">
        <p14:creationId xmlns:p14="http://schemas.microsoft.com/office/powerpoint/2010/main" val="379631263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dirty="0" smtClean="0"/>
              <a:t>1:10-1:20 (10 min)</a:t>
            </a:r>
          </a:p>
          <a:p>
            <a:endParaRPr lang="en-US" b="1" dirty="0" smtClean="0"/>
          </a:p>
          <a:p>
            <a:r>
              <a:rPr lang="en-US" b="1" dirty="0" smtClean="0"/>
              <a:t>FACILITATORS:</a:t>
            </a:r>
            <a:r>
              <a:rPr lang="en-US" b="1" baseline="0" dirty="0" smtClean="0"/>
              <a:t> FIX TIME ON SLIDE. Also think about how you’re going to bring them back together as soon as break is over.</a:t>
            </a:r>
            <a:endParaRPr lang="en-US" b="1" dirty="0"/>
          </a:p>
        </p:txBody>
      </p:sp>
      <p:sp>
        <p:nvSpPr>
          <p:cNvPr id="4" name="Slide Number Placeholder 3"/>
          <p:cNvSpPr>
            <a:spLocks noGrp="1"/>
          </p:cNvSpPr>
          <p:nvPr>
            <p:ph type="sldNum" sz="quarter" idx="10"/>
          </p:nvPr>
        </p:nvSpPr>
        <p:spPr/>
        <p:txBody>
          <a:bodyPr/>
          <a:lstStyle/>
          <a:p>
            <a:fld id="{8662DECB-DB60-5E43-BAE6-0C2A98921B5D}" type="slidenum">
              <a:rPr lang="en-US" smtClean="0"/>
              <a:t>80</a:t>
            </a:fld>
            <a:endParaRPr lang="en-US"/>
          </a:p>
        </p:txBody>
      </p:sp>
    </p:spTree>
    <p:extLst>
      <p:ext uri="{BB962C8B-B14F-4D97-AF65-F5344CB8AC3E}">
        <p14:creationId xmlns:p14="http://schemas.microsoft.com/office/powerpoint/2010/main" val="1431162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i="0" dirty="0" smtClean="0"/>
              <a:t>1:20-1:21 (1 min)</a:t>
            </a:r>
          </a:p>
          <a:p>
            <a:r>
              <a:rPr lang="en-US" i="0" dirty="0" smtClean="0"/>
              <a:t>Let’s move on to Concept Development</a:t>
            </a:r>
          </a:p>
          <a:p>
            <a:r>
              <a:rPr lang="en-US" i="0" dirty="0" smtClean="0"/>
              <a:t>Reminder,</a:t>
            </a:r>
            <a:r>
              <a:rPr lang="en-US" i="0" baseline="0" dirty="0" smtClean="0"/>
              <a:t> the Problem Set is included within the time frame that is given for the Concept Development.</a:t>
            </a:r>
          </a:p>
          <a:p>
            <a:r>
              <a:rPr lang="en-US" i="0" baseline="0" dirty="0" smtClean="0"/>
              <a:t>For example, if Concept Development is slotted for 30 min, then 10 min. of that time is for the Problem Set.</a:t>
            </a:r>
          </a:p>
          <a:p>
            <a:r>
              <a:rPr lang="en-US" i="0" baseline="0" dirty="0" smtClean="0"/>
              <a:t>So you’ll have 20 min. for Concept Development and 10 min. for Problem Set, for a total of 30 minutes for Concept Development.</a:t>
            </a: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81</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dirty="0" smtClean="0"/>
              <a:t>1:21-1:22 (1 min)</a:t>
            </a:r>
          </a:p>
          <a:p>
            <a:r>
              <a:rPr lang="en-US" dirty="0" smtClean="0"/>
              <a:t>Bulk of the lesson ~ at least 20 min.</a:t>
            </a:r>
          </a:p>
          <a:p>
            <a:r>
              <a:rPr lang="en-US" dirty="0" smtClean="0"/>
              <a:t>New learning is introduced &amp; is intentionally sequenced across the module.</a:t>
            </a:r>
          </a:p>
          <a:p>
            <a:r>
              <a:rPr lang="en-US" dirty="0" smtClean="0"/>
              <a:t>Deliberate progression from concrete to pictorial to abstract, which supports increasingly complex understanding of concepts.</a:t>
            </a:r>
            <a:r>
              <a:rPr lang="en-US" baseline="0" dirty="0" smtClean="0"/>
              <a:t>  We saw this with the examples of models that were shared earlier.</a:t>
            </a:r>
            <a:endParaRPr lang="en-US" dirty="0" smtClean="0"/>
          </a:p>
          <a:p>
            <a:r>
              <a:rPr lang="en-US" dirty="0" smtClean="0"/>
              <a:t>Includes Problem Sets </a:t>
            </a:r>
            <a:r>
              <a:rPr lang="en-US" baseline="0" dirty="0" smtClean="0"/>
              <a:t> - the 10 minutes for Problem Sets is within the time frame given for Concept Development</a:t>
            </a:r>
            <a:endParaRPr lang="en-US" dirty="0" smtClean="0">
              <a:solidFill>
                <a:srgbClr val="FF0000"/>
              </a:solidFill>
            </a:endParaRPr>
          </a:p>
          <a:p>
            <a:pPr marL="0" indent="0">
              <a:buFont typeface="Arial" pitchFamily="34" charset="0"/>
              <a:buNone/>
            </a:pPr>
            <a:endParaRPr lang="en-US" i="1" baseline="0" dirty="0" smtClean="0"/>
          </a:p>
          <a:p>
            <a:pPr>
              <a:defRPr/>
            </a:pPr>
            <a:endParaRPr lang="en-US" i="1" baseline="0" dirty="0" smtClean="0"/>
          </a:p>
          <a:p>
            <a:pPr>
              <a:defRPr/>
            </a:pPr>
            <a:endParaRPr lang="en-US" i="1" dirty="0"/>
          </a:p>
        </p:txBody>
      </p:sp>
      <p:sp>
        <p:nvSpPr>
          <p:cNvPr id="4" name="Slide Number Placeholder 3"/>
          <p:cNvSpPr>
            <a:spLocks noGrp="1"/>
          </p:cNvSpPr>
          <p:nvPr>
            <p:ph type="sldNum" sz="quarter" idx="10"/>
          </p:nvPr>
        </p:nvSpPr>
        <p:spPr/>
        <p:txBody>
          <a:bodyPr/>
          <a:lstStyle/>
          <a:p>
            <a:fld id="{8662DECB-DB60-5E43-BAE6-0C2A98921B5D}" type="slidenum">
              <a:rPr lang="en-US" smtClean="0"/>
              <a:t>82</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b="1" i="0" dirty="0" smtClean="0"/>
              <a:t>Lori</a:t>
            </a:r>
          </a:p>
          <a:p>
            <a:pPr marL="0" indent="0">
              <a:buFont typeface="Arial" pitchFamily="34" charset="0"/>
              <a:buNone/>
            </a:pPr>
            <a:r>
              <a:rPr lang="en-US" b="1" i="0" baseline="0" dirty="0" smtClean="0"/>
              <a:t>1:22-1:24 (2 min)</a:t>
            </a:r>
          </a:p>
          <a:p>
            <a:pPr marL="0" indent="0">
              <a:buFont typeface="Arial" pitchFamily="34" charset="0"/>
              <a:buNone/>
            </a:pPr>
            <a:r>
              <a:rPr lang="en-US" i="0" baseline="0" dirty="0" smtClean="0"/>
              <a:t>The teacher notes in the Concept Development component elaborates on the “how-to” of delivery through models, sample vignettes &amp; dialogue.</a:t>
            </a:r>
          </a:p>
          <a:p>
            <a:pPr marL="0" indent="0">
              <a:buFont typeface="Arial" pitchFamily="34" charset="0"/>
              <a:buNone/>
            </a:pPr>
            <a:r>
              <a:rPr lang="en-US" i="0" baseline="0" dirty="0" smtClean="0"/>
              <a:t>Teachers word choice may be different from that in the vignettes, and you should use what works from the suggested talking points, along with your knowledge of your students’ needs. </a:t>
            </a:r>
          </a:p>
          <a:p>
            <a:pPr marL="0" indent="0">
              <a:buFont typeface="Arial" pitchFamily="34" charset="0"/>
              <a:buNone/>
            </a:pPr>
            <a:endParaRPr lang="en-US" i="0" baseline="0" dirty="0" smtClean="0"/>
          </a:p>
          <a:p>
            <a:pPr marL="0" indent="0">
              <a:buFont typeface="Arial" pitchFamily="34" charset="0"/>
              <a:buNone/>
            </a:pPr>
            <a:r>
              <a:rPr lang="en-US" i="0" baseline="0" dirty="0" smtClean="0"/>
              <a:t>While this may seem scripted, keep in mind these are examples that provide a snapshot of what it might look and sound like in your classroom.</a:t>
            </a:r>
          </a:p>
          <a:p>
            <a:pPr marL="0" indent="0">
              <a:buFont typeface="Arial" pitchFamily="34" charset="0"/>
              <a:buNone/>
            </a:pPr>
            <a:endParaRPr lang="en-US" i="0" baseline="0" dirty="0" smtClean="0"/>
          </a:p>
          <a:p>
            <a:pPr marL="0" indent="0">
              <a:buFont typeface="Arial" pitchFamily="34" charset="0"/>
              <a:buNone/>
            </a:pPr>
            <a:r>
              <a:rPr lang="en-US" i="0" baseline="0" dirty="0" smtClean="0"/>
              <a:t>No part of the lesson should be considered a mandate.  Your word choice may be different from that in the vignettes, and you should use what works from the suggested talking points, along with knowledge of your students’ needs, to write sample vignettes of your own.</a:t>
            </a:r>
          </a:p>
          <a:p>
            <a:pPr>
              <a:defRPr/>
            </a:pPr>
            <a:endParaRPr lang="en-US" i="0" baseline="0" dirty="0" smtClean="0"/>
          </a:p>
          <a:p>
            <a:pPr>
              <a:defRPr/>
            </a:pPr>
            <a:r>
              <a:rPr lang="en-US" i="0" baseline="0" dirty="0" smtClean="0"/>
              <a:t>Helpful hints:  </a:t>
            </a:r>
          </a:p>
          <a:p>
            <a:pPr marL="171450" indent="-171450">
              <a:buFontTx/>
              <a:buChar char="•"/>
              <a:defRPr/>
            </a:pPr>
            <a:r>
              <a:rPr lang="en-US" i="0" baseline="0" dirty="0" smtClean="0"/>
              <a:t>You may want to highlight the teacher questions … because your students are going to say what they’re going to say.</a:t>
            </a:r>
          </a:p>
          <a:p>
            <a:pPr marL="171450" indent="-171450">
              <a:buFontTx/>
              <a:buChar char="•"/>
              <a:defRPr/>
            </a:pPr>
            <a:r>
              <a:rPr lang="en-US" i="0" baseline="0" dirty="0" smtClean="0"/>
              <a:t>Don’t skip the gray boxes labeled as, “Notes on Multiple Means of Representation &amp; Notes on Multiple Means of Action &amp; Expression”… it includes support &amp; ideas you may find helpful.</a:t>
            </a:r>
          </a:p>
          <a:p>
            <a:pPr marL="171450" indent="-171450">
              <a:buFontTx/>
              <a:buChar char="•"/>
              <a:defRPr/>
            </a:pPr>
            <a:endParaRPr lang="en-US" i="0" baseline="0" dirty="0" smtClean="0"/>
          </a:p>
          <a:p>
            <a:pPr marL="171450" indent="-171450">
              <a:buFontTx/>
              <a:buChar char="•"/>
              <a:defRPr/>
            </a:pPr>
            <a:endParaRPr lang="en-US"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83</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marL="0" indent="0">
              <a:buFontTx/>
              <a:buNone/>
              <a:defRPr/>
            </a:pPr>
            <a:r>
              <a:rPr lang="en-US" b="1" i="0" baseline="0" dirty="0" smtClean="0"/>
              <a:t>1:24-1:25 (1 min)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Let’s experience the Concept Development for Lesson _____</a:t>
            </a:r>
          </a:p>
          <a:p>
            <a:pPr marL="0" indent="0">
              <a:buFontTx/>
              <a:buNone/>
              <a:defRPr/>
            </a:pPr>
            <a:endParaRPr lang="en-US" i="0" baseline="0" dirty="0" smtClean="0"/>
          </a:p>
          <a:p>
            <a:pPr marL="0" indent="0">
              <a:buFontTx/>
              <a:buNone/>
              <a:defRPr/>
            </a:pPr>
            <a:r>
              <a:rPr lang="en-US" i="0" baseline="0" dirty="0" smtClean="0"/>
              <a:t>For the sake of time, we will do a mini version of Concept Development and include Problem Set work.</a:t>
            </a:r>
          </a:p>
          <a:p>
            <a:pPr marL="0" indent="0">
              <a:buFontTx/>
              <a:buNone/>
              <a:defRPr/>
            </a:pPr>
            <a:r>
              <a:rPr lang="en-US" i="0" baseline="0" dirty="0" smtClean="0"/>
              <a:t>So, we’ll have 10 min. for Concept Dev. And 10 min. for the Problem Set.</a:t>
            </a:r>
          </a:p>
          <a:p>
            <a:pPr marL="0" indent="0">
              <a:buFontTx/>
              <a:buNone/>
              <a:defRPr/>
            </a:pPr>
            <a:r>
              <a:rPr lang="en-US" i="0" baseline="0" dirty="0" smtClean="0"/>
              <a:t>In order to do the Concept Development, we need to remember what the Application Problem was. The Concept Development for this lesson is tied directly to the Application Problem.</a:t>
            </a:r>
          </a:p>
          <a:p>
            <a:pPr marL="0" indent="0">
              <a:buFontTx/>
              <a:buNone/>
              <a:defRPr/>
            </a:pPr>
            <a:endParaRPr lang="en-US" i="0" baseline="0" dirty="0" smtClean="0"/>
          </a:p>
          <a:p>
            <a:pPr marL="0" indent="0">
              <a:buFontTx/>
              <a:buNone/>
              <a:defRPr/>
            </a:pPr>
            <a:r>
              <a:rPr lang="en-US" b="1" i="1" baseline="0" dirty="0" smtClean="0"/>
              <a:t>FACILITATORS: Begin modeling the Concept Development from the selected lesson, taking care to demonstrate the supports you would provide at the beginning of the school year to assist students as they become familiar with the structure of a Concept Development.</a:t>
            </a:r>
          </a:p>
          <a:p>
            <a:pPr marL="0" indent="0">
              <a:buFontTx/>
              <a:buNone/>
              <a:defRPr/>
            </a:pPr>
            <a:endParaRPr lang="en-US" b="1" i="1" baseline="0" dirty="0" smtClean="0"/>
          </a:p>
          <a:p>
            <a:pPr marL="0" indent="0">
              <a:buFontTx/>
              <a:buNone/>
              <a:defRPr/>
            </a:pPr>
            <a:r>
              <a:rPr lang="en-US" b="1" i="1" baseline="0" dirty="0" smtClean="0"/>
              <a:t>To prepare to demonstrate the Concept Development from your particular lesson, decide how you will deliver instruction.  Think about the slides you will need to create that will show teachers the sequence of the math learning.</a:t>
            </a:r>
          </a:p>
          <a:p>
            <a:pPr marL="0" indent="0">
              <a:buFontTx/>
              <a:buNone/>
              <a:defRPr/>
            </a:pPr>
            <a:endParaRPr lang="en-US" i="0" baseline="0" dirty="0" smtClean="0"/>
          </a:p>
          <a:p>
            <a:pPr marL="0" indent="0">
              <a:buFontTx/>
              <a:buNone/>
              <a:defRPr/>
            </a:pPr>
            <a:endParaRPr lang="en-US" i="0" baseline="0" dirty="0" smtClean="0"/>
          </a:p>
          <a:p>
            <a:pPr marL="171450" indent="-171450">
              <a:buFontTx/>
              <a:buChar char="•"/>
              <a:defRPr/>
            </a:pPr>
            <a:endParaRPr lang="en-US"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84</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1:25-1:25 (15 seconds)</a:t>
            </a:r>
          </a:p>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dirty="0" smtClean="0"/>
              <a:t>Walk around and observe</a:t>
            </a:r>
            <a:r>
              <a:rPr lang="en-US" b="0" i="0" baseline="0" dirty="0" smtClean="0"/>
              <a:t> how students are setting up their arrays. (10 seconds)</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Look for students who draw a 3x6 array vs. a 6x3 array.</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We want a 3x6 array. (3 groups of 6)</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If you see both arrays, ask them to borrow their whiteboards and have a brief discussion as to which one shows 3 guitars with 6 strings each and why.</a:t>
            </a:r>
            <a:endParaRPr lang="en-US" b="0" i="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1" i="0" dirty="0" smtClean="0"/>
          </a:p>
          <a:p>
            <a:pPr marL="0" indent="0">
              <a:buFontTx/>
              <a:buNone/>
              <a:defRPr/>
            </a:pPr>
            <a:endParaRPr lang="en-US" i="0" baseline="0" dirty="0" smtClean="0"/>
          </a:p>
          <a:p>
            <a:pPr marL="0" indent="0">
              <a:buFontTx/>
              <a:buNone/>
              <a:defRPr/>
            </a:pPr>
            <a:endParaRPr lang="en-US" i="0" baseline="0" dirty="0" smtClean="0"/>
          </a:p>
          <a:p>
            <a:pPr marL="171450" indent="-171450">
              <a:buFontTx/>
              <a:buChar char="•"/>
              <a:defRPr/>
            </a:pPr>
            <a:endParaRPr lang="en-US"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85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1:25-1:35</a:t>
            </a:r>
            <a:r>
              <a:rPr lang="en-US" b="1" i="0" baseline="0" dirty="0" smtClean="0"/>
              <a:t> (10 min)</a:t>
            </a:r>
            <a:endParaRPr lang="en-US" b="1" i="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TO DO: Set</a:t>
            </a:r>
            <a:r>
              <a:rPr lang="en-US" b="1" i="0" baseline="0" dirty="0" smtClean="0"/>
              <a:t> timer for 8 min. Then close Concept Development in 2 min. to start (10 min. total)  Immediately start Problem Set. (5 min)</a:t>
            </a:r>
            <a:endParaRPr lang="en-US" b="1" i="0"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dirty="0" smtClean="0"/>
              <a:t>So, thumbs</a:t>
            </a:r>
            <a:r>
              <a:rPr lang="en-US" b="0" i="0" baseline="0" dirty="0" smtClean="0"/>
              <a:t> up or down if you agree or disagree that this represents 3 guitars with 6 strings each.</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Now draw a dotted line below the first row to show just 1 guitar.  Did you place your dotted line in the same place I did?</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Silently raise your hand if you know how many parts we divided our array into? “Say it”, snap fingers and everyone says “two”</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Write and solve a multiplication sentence to describe each part of your array.</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With a partner, explain how each multiplication sentence describes each part of your array. Listen to conversations.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_____ says that the multiplication sentence for the first part is 1x6=6, if you agree stand up.</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_____ says that the multiplication sentence for the second part is 2x6=12, if you agree, celebrate by jumping up and saying “yes” with a fist pump.</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With a partner, discuss if you believe that 6+12=3 sixes is true or false and explain why. (monitor conversations)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I heard ….</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With a partner, discuss how you know that (1x6) + (2x6) = 3 sixes. (monitor)</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I heard …</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With a partner, discuss what number completes the equation (12) – monitor conversations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Notice the symbols around my multiplication expressions.  They are the red symbols. Whisper to your partner what we call those symbols.  If you know, silently raise your hand.  Say it, snap fingers, ALL say “parenthesis”.  Let’s say it together again, parenthesis.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My parenthesis show how I make groups.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0" i="0" baseline="0" dirty="0" smtClean="0"/>
              <a:t>How did I rearrange the groups? (I added the number of rows and then multiplied by 6)</a:t>
            </a:r>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I’m going to end my demonstration here, but we would eventually get to the point where the students would understand that the 1 &amp; 2 represent the number of groups AND that the 6 represents the size of the group.</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They would then begin to understand that (1 x 6) = (2 x 6) = 3 x 6</a:t>
            </a:r>
          </a:p>
          <a:p>
            <a:pPr marL="171450" marR="0" indent="-171450" algn="l" defTabSz="457200" rtl="0" eaLnBrk="1" fontAlgn="auto" latinLnBrk="0" hangingPunct="1">
              <a:lnSpc>
                <a:spcPct val="100000"/>
              </a:lnSpc>
              <a:spcBef>
                <a:spcPts val="0"/>
              </a:spcBef>
              <a:spcAft>
                <a:spcPts val="0"/>
              </a:spcAft>
              <a:buClrTx/>
              <a:buSzTx/>
              <a:buFontTx/>
              <a:buChar char="•"/>
              <a:tabLst/>
              <a:defRPr/>
            </a:pPr>
            <a:endParaRPr lang="en-US" b="0" i="0" baseline="0"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endParaRPr lang="en-US" b="0" i="0" baseline="0"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endParaRPr lang="en-US" b="0" i="0" baseline="0"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endParaRPr lang="en-US" b="0" i="0" baseline="0"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endParaRPr lang="en-US" b="0" i="0" dirty="0" smtClean="0"/>
          </a:p>
          <a:p>
            <a:pPr marL="0" indent="0">
              <a:buFontTx/>
              <a:buNone/>
              <a:defRPr/>
            </a:pPr>
            <a:endParaRPr lang="en-US" i="0" baseline="0" dirty="0" smtClean="0"/>
          </a:p>
          <a:p>
            <a:pPr marL="0" indent="0">
              <a:buFontTx/>
              <a:buNone/>
              <a:defRPr/>
            </a:pPr>
            <a:endParaRPr lang="en-US" i="0" baseline="0" dirty="0" smtClean="0"/>
          </a:p>
          <a:p>
            <a:pPr marL="171450" indent="-171450">
              <a:buFontTx/>
              <a:buChar char="•"/>
              <a:defRPr/>
            </a:pPr>
            <a:endParaRPr lang="en-US"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86</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1:35-1:45 (10 min)_ FIX ANIMATION!!!!</a:t>
            </a:r>
            <a:r>
              <a:rPr lang="en-US" b="1" i="0" baseline="0" dirty="0" smtClean="0"/>
              <a:t> . INCLUDE A ROUTINE IN CHECKING PROBLEM SET!!!</a:t>
            </a:r>
            <a:endParaRPr lang="en-US" b="1" i="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dirty="0" smtClean="0"/>
              <a:t>Set</a:t>
            </a:r>
            <a:r>
              <a:rPr lang="en-US" b="0" i="0" baseline="0" dirty="0" smtClean="0"/>
              <a:t> timer for 4 min.</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STOP</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Now do #3 – set timer for 3 min.</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Partner talk – 2 min.</a:t>
            </a:r>
          </a:p>
          <a:p>
            <a:pPr marL="0" marR="0" indent="0" algn="l" defTabSz="457200" rtl="0" eaLnBrk="1" fontAlgn="auto" latinLnBrk="0" hangingPunct="1">
              <a:lnSpc>
                <a:spcPct val="100000"/>
              </a:lnSpc>
              <a:spcBef>
                <a:spcPts val="0"/>
              </a:spcBef>
              <a:spcAft>
                <a:spcPts val="0"/>
              </a:spcAft>
              <a:buClrTx/>
              <a:buSzTx/>
              <a:buFontTx/>
              <a:buNone/>
              <a:tabLst/>
              <a:defRPr/>
            </a:pPr>
            <a:r>
              <a:rPr lang="en-US" b="0" i="0" baseline="0" dirty="0" smtClean="0"/>
              <a:t>Correct Problem Set.</a:t>
            </a:r>
            <a:endParaRPr lang="en-US" b="1"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1"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1" i="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87</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marL="0" indent="0">
              <a:buFontTx/>
              <a:buNone/>
              <a:defRPr/>
            </a:pPr>
            <a:r>
              <a:rPr lang="en-US" b="1" i="0" baseline="0" dirty="0" smtClean="0"/>
              <a:t>1:45-1:52 (7 min)</a:t>
            </a:r>
          </a:p>
          <a:p>
            <a:pPr marL="0" indent="0">
              <a:buFontTx/>
              <a:buNone/>
              <a:defRPr/>
            </a:pPr>
            <a:r>
              <a:rPr lang="en-US" i="0" baseline="0" dirty="0" smtClean="0"/>
              <a:t>The goal of Concept Development is to strengthen students’ understanding of numbers rather than to teach </a:t>
            </a:r>
            <a:r>
              <a:rPr lang="en-US" i="0" baseline="0" dirty="0" err="1" smtClean="0"/>
              <a:t>manipulatives</a:t>
            </a:r>
            <a:r>
              <a:rPr lang="en-US" i="0" baseline="0" dirty="0" smtClean="0"/>
              <a:t>.  </a:t>
            </a:r>
          </a:p>
          <a:p>
            <a:pPr marL="0" indent="0">
              <a:buFontTx/>
              <a:buNone/>
              <a:defRPr/>
            </a:pPr>
            <a:r>
              <a:rPr lang="en-US" i="0" baseline="0" dirty="0" smtClean="0"/>
              <a:t>Many Concept Dev. articulate the standards and topics through a deliberate progression of material, from concrete to abstract.  This structure compliments and supports an increasingly complex understanding of concepts.</a:t>
            </a:r>
          </a:p>
          <a:p>
            <a:pPr marL="0" indent="0">
              <a:buFontTx/>
              <a:buNone/>
              <a:defRPr/>
            </a:pPr>
            <a:endParaRPr lang="en-US" i="0" baseline="0" dirty="0" smtClean="0"/>
          </a:p>
          <a:p>
            <a:pPr marL="171450" indent="-171450">
              <a:buFontTx/>
              <a:buChar char="•"/>
              <a:defRPr/>
            </a:pPr>
            <a:r>
              <a:rPr lang="en-US" i="0" baseline="0" dirty="0" smtClean="0"/>
              <a:t>What obstacles do you anticipate will occur during the Concept Development component of a lesson?</a:t>
            </a:r>
          </a:p>
          <a:p>
            <a:pPr marL="171450" indent="-171450">
              <a:buFontTx/>
              <a:buChar char="•"/>
              <a:defRPr/>
            </a:pPr>
            <a:r>
              <a:rPr lang="en-US" i="0" baseline="0" dirty="0" smtClean="0"/>
              <a:t>What solutions will you implement to overcome the anticipated obstacles?</a:t>
            </a:r>
          </a:p>
          <a:p>
            <a:pPr marL="0" indent="0">
              <a:buFontTx/>
              <a:buNone/>
              <a:defRPr/>
            </a:pPr>
            <a:endParaRPr lang="en-US" i="0" baseline="0" dirty="0" smtClean="0"/>
          </a:p>
          <a:p>
            <a:pPr marL="0" indent="0">
              <a:buFontTx/>
              <a:buNone/>
              <a:defRPr/>
            </a:pPr>
            <a:r>
              <a:rPr lang="en-US" i="0" baseline="0" dirty="0" smtClean="0"/>
              <a:t>Individual think time (1 min)</a:t>
            </a:r>
          </a:p>
          <a:p>
            <a:pPr marL="0" indent="0">
              <a:buFontTx/>
              <a:buNone/>
              <a:defRPr/>
            </a:pPr>
            <a:r>
              <a:rPr lang="en-US" i="0" baseline="0" dirty="0" smtClean="0"/>
              <a:t>Have participants stand while engaging in Table talk (2 min)</a:t>
            </a:r>
          </a:p>
          <a:p>
            <a:pPr marL="0" indent="0">
              <a:buFontTx/>
              <a:buNone/>
              <a:defRPr/>
            </a:pPr>
            <a:r>
              <a:rPr lang="en-US" i="0" baseline="0" dirty="0" smtClean="0"/>
              <a:t>2-3 whole group share outs (2 min)</a:t>
            </a:r>
          </a:p>
          <a:p>
            <a:pPr>
              <a:defRPr/>
            </a:pPr>
            <a:endParaRPr lang="en-US"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Emphasize can assign certain problems to different students. Correct. Then send home with homework. Students do same problems they were assigned.</a:t>
            </a:r>
          </a:p>
          <a:p>
            <a:pPr>
              <a:defRPr/>
            </a:pPr>
            <a:endParaRPr lang="en-US"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88</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i="0" dirty="0" smtClean="0"/>
              <a:t>1:52-1:53 </a:t>
            </a:r>
            <a:r>
              <a:rPr lang="en-US" b="1" i="0" baseline="0" dirty="0" smtClean="0"/>
              <a:t>(1 min)</a:t>
            </a:r>
            <a:endParaRPr lang="en-US" b="1" i="0" dirty="0" smtClean="0"/>
          </a:p>
          <a:p>
            <a:r>
              <a:rPr lang="en-US" i="0" dirty="0" smtClean="0"/>
              <a:t>Let’s move on to Student Debrief</a:t>
            </a:r>
          </a:p>
          <a:p>
            <a:r>
              <a:rPr lang="en-US" i="0" dirty="0" smtClean="0"/>
              <a:t>Reminder,</a:t>
            </a:r>
            <a:r>
              <a:rPr lang="en-US" i="0" baseline="0" dirty="0" smtClean="0"/>
              <a:t> the Exit Ticket is included within the time frame that is given for the Student Debrief.</a:t>
            </a:r>
          </a:p>
          <a:p>
            <a:r>
              <a:rPr lang="en-US" i="0" baseline="0" dirty="0" smtClean="0"/>
              <a:t>For example, if Student Debrief is slotted for 10 min, then 3 min. of that time is for the Exit Ticket</a:t>
            </a:r>
          </a:p>
          <a:p>
            <a:r>
              <a:rPr lang="en-US" i="0" baseline="0" dirty="0" smtClean="0"/>
              <a:t>So you’ll have 7 min. for the Student Debrief and 3 min. for Exit Tickets.</a:t>
            </a: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89</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lvl="0" indent="0">
              <a:buFont typeface="Arial" pitchFamily="34" charset="0"/>
              <a:buNone/>
              <a:defRPr/>
            </a:pPr>
            <a:r>
              <a:rPr lang="en-US" b="1" i="0" u="none" dirty="0" smtClean="0">
                <a:solidFill>
                  <a:srgbClr val="FF0000"/>
                </a:solidFill>
              </a:rPr>
              <a:t>Katherine</a:t>
            </a:r>
          </a:p>
          <a:p>
            <a:pPr marL="0" lvl="0" indent="0">
              <a:buFont typeface="Arial" pitchFamily="34" charset="0"/>
              <a:buNone/>
              <a:defRPr/>
            </a:pPr>
            <a:endParaRPr lang="en-US" b="1" i="0" u="sng" dirty="0" smtClean="0">
              <a:solidFill>
                <a:srgbClr val="FF0000"/>
              </a:solidFill>
            </a:endParaRPr>
          </a:p>
          <a:p>
            <a:pPr marL="0" lvl="0" indent="0">
              <a:buFont typeface="Arial" pitchFamily="34" charset="0"/>
              <a:buNone/>
              <a:defRPr/>
            </a:pPr>
            <a:r>
              <a:rPr lang="en-US" b="1" i="0" u="none" dirty="0" smtClean="0">
                <a:solidFill>
                  <a:srgbClr val="FF0000"/>
                </a:solidFill>
              </a:rPr>
              <a:t>8:09 - 8:14 </a:t>
            </a:r>
            <a:r>
              <a:rPr lang="en-US" b="1" i="0" u="none" baseline="0" dirty="0" smtClean="0">
                <a:solidFill>
                  <a:srgbClr val="FF0000"/>
                </a:solidFill>
              </a:rPr>
              <a:t>(5 min)</a:t>
            </a:r>
            <a:endParaRPr lang="en-US" b="1" i="0" u="none" dirty="0" smtClean="0">
              <a:solidFill>
                <a:srgbClr val="FF0000"/>
              </a:solidFill>
            </a:endParaRPr>
          </a:p>
          <a:p>
            <a:pPr marL="0" lvl="0" indent="0">
              <a:buFont typeface="Arial" pitchFamily="34" charset="0"/>
              <a:buNone/>
              <a:defRPr/>
            </a:pPr>
            <a:endParaRPr lang="en-US" b="0" i="0" dirty="0" smtClean="0">
              <a:solidFill>
                <a:schemeClr val="tx1"/>
              </a:solidFill>
            </a:endParaRPr>
          </a:p>
          <a:p>
            <a:pPr marL="0" lvl="0" indent="0">
              <a:buFont typeface="Arial" pitchFamily="34" charset="0"/>
              <a:buNone/>
              <a:defRPr/>
            </a:pPr>
            <a:r>
              <a:rPr lang="en-US" b="0" i="0" dirty="0" smtClean="0">
                <a:solidFill>
                  <a:schemeClr val="tx1"/>
                </a:solidFill>
              </a:rPr>
              <a:t>Give me</a:t>
            </a:r>
            <a:r>
              <a:rPr lang="en-US" b="0" i="0" baseline="0" dirty="0" smtClean="0">
                <a:solidFill>
                  <a:schemeClr val="tx1"/>
                </a:solidFill>
              </a:rPr>
              <a:t> </a:t>
            </a:r>
            <a:r>
              <a:rPr lang="en-US" b="0" i="0" dirty="0" smtClean="0">
                <a:solidFill>
                  <a:schemeClr val="tx1"/>
                </a:solidFill>
              </a:rPr>
              <a:t>one finger (pinky finger)  if you</a:t>
            </a:r>
            <a:r>
              <a:rPr lang="en-US" b="0" i="0" baseline="0" dirty="0" smtClean="0">
                <a:solidFill>
                  <a:schemeClr val="tx1"/>
                </a:solidFill>
              </a:rPr>
              <a:t> haven’t</a:t>
            </a:r>
            <a:r>
              <a:rPr lang="en-US" b="0" i="0" dirty="0" smtClean="0">
                <a:solidFill>
                  <a:schemeClr val="tx1"/>
                </a:solidFill>
              </a:rPr>
              <a:t> taught </a:t>
            </a:r>
            <a:r>
              <a:rPr lang="en-US" b="0" i="0" dirty="0" err="1" smtClean="0">
                <a:solidFill>
                  <a:schemeClr val="tx1"/>
                </a:solidFill>
              </a:rPr>
              <a:t>EngageNY</a:t>
            </a:r>
            <a:r>
              <a:rPr lang="en-US" b="0" i="0" dirty="0" smtClean="0">
                <a:solidFill>
                  <a:schemeClr val="tx1"/>
                </a:solidFill>
              </a:rPr>
              <a:t>; give</a:t>
            </a:r>
            <a:r>
              <a:rPr lang="en-US" b="0" i="0" baseline="0" dirty="0" smtClean="0">
                <a:solidFill>
                  <a:schemeClr val="tx1"/>
                </a:solidFill>
              </a:rPr>
              <a:t> me two fingers (pinky and ring finger)  if you’ve taught 1-2</a:t>
            </a:r>
            <a:r>
              <a:rPr lang="en-US" b="0" i="0" dirty="0" smtClean="0">
                <a:solidFill>
                  <a:schemeClr val="tx1"/>
                </a:solidFill>
              </a:rPr>
              <a:t> modules;</a:t>
            </a:r>
            <a:r>
              <a:rPr lang="en-US" b="0" i="0" baseline="0" dirty="0" smtClean="0">
                <a:solidFill>
                  <a:schemeClr val="tx1"/>
                </a:solidFill>
              </a:rPr>
              <a:t> and three (pinky, ring and middle finger) fingers if you’ve taught 3 or more modules. (Model this – we don’t usually show numbers this way.)</a:t>
            </a:r>
          </a:p>
          <a:p>
            <a:pPr marL="0" lvl="0" indent="0">
              <a:buFont typeface="Arial" pitchFamily="34" charset="0"/>
              <a:buNone/>
              <a:defRPr/>
            </a:pPr>
            <a:endParaRPr lang="en-US" b="0" i="0" baseline="0" dirty="0" smtClean="0">
              <a:solidFill>
                <a:schemeClr val="tx1"/>
              </a:solidFill>
            </a:endParaRPr>
          </a:p>
          <a:p>
            <a:pPr marL="0" lvl="0" indent="0">
              <a:buFont typeface="Arial" pitchFamily="34" charset="0"/>
              <a:buNone/>
              <a:defRPr/>
            </a:pPr>
            <a:r>
              <a:rPr lang="en-US" b="0" i="0" baseline="0" dirty="0" smtClean="0">
                <a:solidFill>
                  <a:schemeClr val="tx1"/>
                </a:solidFill>
              </a:rPr>
              <a:t>This is the “math way” of showing numbers that primary grades will use. Let’s try showing the all of the numbers 1-10.(Model with back to the audience, showing counting from left pinky first). Count 1-10 while showing the numbers.  Why might this be a useful way to show numbers? Turn and talk. Share.</a:t>
            </a:r>
          </a:p>
          <a:p>
            <a:pPr marL="0" lvl="0" indent="0">
              <a:buFont typeface="Arial" pitchFamily="34" charset="0"/>
              <a:buNone/>
              <a:defRPr/>
            </a:pPr>
            <a:endParaRPr lang="en-US" b="0" i="0" baseline="0" dirty="0" smtClean="0">
              <a:solidFill>
                <a:schemeClr val="tx1"/>
              </a:solidFill>
            </a:endParaRPr>
          </a:p>
          <a:p>
            <a:pPr marL="0" lvl="0" indent="0">
              <a:buFont typeface="Arial" pitchFamily="34" charset="0"/>
              <a:buNone/>
              <a:defRPr/>
            </a:pPr>
            <a:r>
              <a:rPr lang="en-US" b="0" i="0" baseline="0" dirty="0" smtClean="0">
                <a:solidFill>
                  <a:schemeClr val="tx1"/>
                </a:solidFill>
              </a:rPr>
              <a:t>Stand up and model Make ten push-ups here. Facilitator, explain that you will model facing the audience, and use your right hand. Students/participants should begin with left pinky. Begin counting at 1, at ten pause and explain, then continue to 20. Say twenty as two tens.</a:t>
            </a:r>
          </a:p>
          <a:p>
            <a:pPr marL="0" lvl="0" indent="0">
              <a:buFont typeface="Arial" pitchFamily="34" charset="0"/>
              <a:buNone/>
              <a:defRPr/>
            </a:pPr>
            <a:endParaRPr lang="en-US" b="0" i="0" baseline="0" dirty="0" smtClean="0">
              <a:solidFill>
                <a:schemeClr val="tx1"/>
              </a:solidFill>
            </a:endParaRPr>
          </a:p>
          <a:p>
            <a:pPr marL="0" lvl="0" indent="0">
              <a:buFont typeface="Arial" pitchFamily="34" charset="0"/>
              <a:buNone/>
              <a:defRPr/>
            </a:pPr>
            <a:r>
              <a:rPr lang="en-US" b="0" i="0" baseline="0" dirty="0" smtClean="0">
                <a:solidFill>
                  <a:schemeClr val="tx1"/>
                </a:solidFill>
              </a:rPr>
              <a:t>Practice with partner – right hand to model for students. </a:t>
            </a:r>
          </a:p>
          <a:p>
            <a:pPr marL="0" lvl="0" indent="0">
              <a:buFont typeface="Arial" pitchFamily="34" charset="0"/>
              <a:buNone/>
              <a:defRPr/>
            </a:pPr>
            <a:endParaRPr lang="en-US" b="0" i="0" baseline="0" dirty="0" smtClean="0">
              <a:solidFill>
                <a:schemeClr val="tx1"/>
              </a:solidFill>
            </a:endParaRPr>
          </a:p>
          <a:p>
            <a:pPr marL="0" lvl="0" indent="0">
              <a:buFont typeface="Arial" pitchFamily="34" charset="0"/>
              <a:buNone/>
              <a:defRPr/>
            </a:pPr>
            <a:endParaRPr lang="en-US" b="0" i="0" baseline="0" dirty="0" smtClean="0">
              <a:solidFill>
                <a:schemeClr val="tx1"/>
              </a:solidFill>
            </a:endParaRPr>
          </a:p>
          <a:p>
            <a:pPr marL="0" lvl="0" indent="0">
              <a:buFont typeface="Arial" pitchFamily="34" charset="0"/>
              <a:buNone/>
              <a:defRPr/>
            </a:pPr>
            <a:endParaRPr lang="en-US" b="0" i="1" baseline="0" dirty="0" smtClean="0">
              <a:solidFill>
                <a:schemeClr val="tx1"/>
              </a:solidFill>
            </a:endParaRPr>
          </a:p>
          <a:p>
            <a:pPr marL="0" lvl="0" indent="0">
              <a:buFont typeface="Arial" pitchFamily="34" charset="0"/>
              <a:buNone/>
              <a:defRPr/>
            </a:pPr>
            <a:endParaRPr lang="en-US" b="0" i="1" dirty="0" smtClean="0">
              <a:solidFill>
                <a:schemeClr val="tx1"/>
              </a:solidFill>
            </a:endParaRPr>
          </a:p>
        </p:txBody>
      </p:sp>
      <p:sp>
        <p:nvSpPr>
          <p:cNvPr id="4" name="Slide Number Placeholder 3"/>
          <p:cNvSpPr>
            <a:spLocks noGrp="1"/>
          </p:cNvSpPr>
          <p:nvPr>
            <p:ph type="sldNum" sz="quarter" idx="10"/>
          </p:nvPr>
        </p:nvSpPr>
        <p:spPr/>
        <p:txBody>
          <a:bodyPr/>
          <a:lstStyle/>
          <a:p>
            <a:fld id="{8662DECB-DB60-5E43-BAE6-0C2A98921B5D}" type="slidenum">
              <a:rPr lang="en-US" smtClean="0"/>
              <a:t>9</a:t>
            </a:fld>
            <a:endParaRPr lang="en-US"/>
          </a:p>
        </p:txBody>
      </p:sp>
    </p:spTree>
    <p:extLst>
      <p:ext uri="{BB962C8B-B14F-4D97-AF65-F5344CB8AC3E}">
        <p14:creationId xmlns:p14="http://schemas.microsoft.com/office/powerpoint/2010/main" val="379631263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dirty="0" smtClean="0"/>
              <a:t>1:53-1:54 (1 min)</a:t>
            </a:r>
          </a:p>
          <a:p>
            <a:r>
              <a:rPr lang="en-US" dirty="0" smtClean="0"/>
              <a:t>The goal is …</a:t>
            </a:r>
          </a:p>
          <a:p>
            <a:r>
              <a:rPr lang="en-US" dirty="0" smtClean="0"/>
              <a:t>for students to see &amp; hear multiple perspectives from their classmates and mentally construct</a:t>
            </a:r>
            <a:r>
              <a:rPr lang="en-US" baseline="0" dirty="0" smtClean="0"/>
              <a:t> a multifaceted image of the concepts being learned and</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 the teacher to facilitate conversations to allow students to process the learning</a:t>
            </a:r>
          </a:p>
          <a:p>
            <a:endParaRPr lang="en-US" baseline="0" dirty="0" smtClean="0"/>
          </a:p>
          <a:p>
            <a:r>
              <a:rPr lang="en-US" baseline="0" dirty="0" smtClean="0"/>
              <a:t>Through questions that help make these connections explicit and dialogue that directly engages students in the Standards for Mathematical Practice, they articulate those observations so that the lesson’s objective becomes eminently clear (in focus) to them.</a:t>
            </a:r>
            <a:endParaRPr lang="en-US"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90</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r>
              <a:rPr lang="en-US" b="1" dirty="0" smtClean="0"/>
              <a:t>1:54-1:55 (1 min)</a:t>
            </a:r>
          </a:p>
          <a:p>
            <a:r>
              <a:rPr lang="en-US" dirty="0" smtClean="0"/>
              <a:t>Of the ideas provided, choose those that best support students in reaching self-articulation of the lesson’s objective.</a:t>
            </a:r>
          </a:p>
          <a:p>
            <a:r>
              <a:rPr lang="en-US" dirty="0" smtClean="0"/>
              <a:t>Think of the ideas as a menu of choices to help you lead the debrief &amp; engage students in the Standards for Mathematical Practice.</a:t>
            </a:r>
          </a:p>
          <a:p>
            <a:r>
              <a:rPr lang="en-US" dirty="0" smtClean="0"/>
              <a:t>Encourage students to articulate the objective of the lesson &amp; the learning that has occurred.</a:t>
            </a:r>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91</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1:55-1:56 (1 min)</a:t>
            </a:r>
          </a:p>
          <a:p>
            <a:pPr>
              <a:defRPr/>
            </a:pPr>
            <a:r>
              <a:rPr lang="en-US" i="0" baseline="0" dirty="0" smtClean="0"/>
              <a:t>While this eventually will come closer to the allotted time as you develop routines, this is a meaty and important piece to do!  So, don’t overlook, skip or rush it.</a:t>
            </a:r>
          </a:p>
          <a:p>
            <a:pPr>
              <a:defRPr/>
            </a:pPr>
            <a:endParaRPr lang="en-US" i="0" baseline="0" dirty="0" smtClean="0"/>
          </a:p>
          <a:p>
            <a:pPr>
              <a:defRPr/>
            </a:pPr>
            <a:r>
              <a:rPr lang="en-US" i="0" baseline="0" dirty="0" smtClean="0"/>
              <a:t>While students are processing together, you are circulating to support &amp; question students, to choose which student group talk/work you’d like to highlight &amp; how you’re going to sequence their thinking to share with the whole class.</a:t>
            </a:r>
          </a:p>
          <a:p>
            <a:pPr>
              <a:defRPr/>
            </a:pPr>
            <a:endParaRPr lang="en-US" i="0" baseline="0" dirty="0" smtClean="0"/>
          </a:p>
          <a:p>
            <a:pPr>
              <a:defRPr/>
            </a:pPr>
            <a:r>
              <a:rPr lang="en-US" i="0" baseline="0" dirty="0" smtClean="0"/>
              <a:t>Based on the book, </a:t>
            </a:r>
            <a:r>
              <a:rPr lang="en-US" i="1" baseline="0" dirty="0" smtClean="0"/>
              <a:t>How The Brain Learns Mathematics</a:t>
            </a:r>
            <a:r>
              <a:rPr lang="en-US" i="0" baseline="0" dirty="0" smtClean="0"/>
              <a:t>, closure in a lesson does not mean to pack up and move on. Rather, it is a cognitive activity that helps students focus on what was learning and whether it made sense and had meaning.  Attaching meaning greatly increases the probability that the learning will be remembered.  Remembering the meaning increases the likelihood that the learning will be used again in a new future situation.</a:t>
            </a:r>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92</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1:56-1:57 (1 min)</a:t>
            </a:r>
          </a:p>
          <a:p>
            <a:pPr>
              <a:defRPr/>
            </a:pPr>
            <a:r>
              <a:rPr lang="en-US" i="0" baseline="0" dirty="0" smtClean="0"/>
              <a:t>Exit Tickets are within the time allotted for Student Debrief.</a:t>
            </a:r>
          </a:p>
          <a:p>
            <a:pPr>
              <a:defRPr/>
            </a:pPr>
            <a:endParaRPr lang="en-US" i="0" baseline="0" dirty="0" smtClean="0"/>
          </a:p>
          <a:p>
            <a:pPr>
              <a:defRPr/>
            </a:pPr>
            <a:r>
              <a:rPr lang="en-US" i="0" baseline="0" dirty="0" smtClean="0"/>
              <a:t>Short, formative assessments are meant to provide quick glimpses of the day’s major learning.  </a:t>
            </a:r>
          </a:p>
          <a:p>
            <a:pPr>
              <a:defRPr/>
            </a:pPr>
            <a:r>
              <a:rPr lang="en-US" i="0" baseline="0" dirty="0" smtClean="0"/>
              <a:t>Through this routine students grow accustomed to showing accountability for each day’s learning &amp; produce valuable data for the teacher that becomes an indispensable planning tool.</a:t>
            </a:r>
          </a:p>
          <a:p>
            <a:pPr>
              <a:defRPr/>
            </a:pPr>
            <a:endParaRPr lang="en-US"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93</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1:57-1:57  (10 seconds)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Let’s experience the Student Debrief &amp; Exit Tickets for Lesson _____</a:t>
            </a:r>
          </a:p>
          <a:p>
            <a:pPr>
              <a:defRPr/>
            </a:pPr>
            <a:endParaRPr lang="en-US" b="1" i="0" baseline="0" dirty="0" smtClean="0"/>
          </a:p>
          <a:p>
            <a:pPr>
              <a:defRPr/>
            </a:pPr>
            <a:endParaRPr lang="en-US" b="1"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94</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1:57-2:04 (7 min)</a:t>
            </a:r>
          </a:p>
          <a:p>
            <a:pPr>
              <a:defRPr/>
            </a:pPr>
            <a:r>
              <a:rPr lang="en-US" b="1" i="0" baseline="0" dirty="0" smtClean="0"/>
              <a:t>Draw on chart paper a 5x3 array, divide into two parts 2x3 and 3x3 using a dotted line, write 2x3 = 6 and 3x3=9</a:t>
            </a:r>
          </a:p>
          <a:p>
            <a:pPr>
              <a:defRPr/>
            </a:pPr>
            <a:r>
              <a:rPr lang="en-US" b="1" i="0" baseline="0" dirty="0" smtClean="0"/>
              <a:t>Use this drawing for our Student Debrief.</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Let’s experience the Student Debrief &amp; Exit Tickets for Lesson _____</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Do</a:t>
            </a:r>
            <a:r>
              <a:rPr lang="en-US" baseline="0" dirty="0" smtClean="0"/>
              <a:t> you agree that my math expressions and diagrams match?</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Talk to me about your thinking around 3b.</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(Concepts to emphasize …</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Understand that 5x3 is the result of the # of groups added together and then multiplied by the size of groups in (2x3) + (3x3).</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Understand that 6 and 9 are the products of each multiplication expression.</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Relate the factors in 5x3 to the number of groups and size of groups in the array.</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Recognize that both sides of the equation 5x3=6+9 have a value of 15.)</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With a partner, summarize our big math learning in one sentence. (30 seconds)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Write on chart paper, and ask students to refine statements.  (Lesson Objectives is to model the distributive property with arrays to decompose units as a strategy to multiply.)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a:defRPr/>
            </a:pPr>
            <a:endParaRPr lang="en-US" b="1" i="0" baseline="0" dirty="0" smtClean="0"/>
          </a:p>
          <a:p>
            <a:pPr>
              <a:defRPr/>
            </a:pPr>
            <a:endParaRPr lang="en-US" b="1"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95</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marL="0" marR="0" indent="0" algn="l" defTabSz="457200" rtl="0" eaLnBrk="1" fontAlgn="auto" latinLnBrk="0" hangingPunct="1">
              <a:lnSpc>
                <a:spcPct val="100000"/>
              </a:lnSpc>
              <a:spcBef>
                <a:spcPts val="0"/>
              </a:spcBef>
              <a:spcAft>
                <a:spcPts val="0"/>
              </a:spcAft>
              <a:buClrTx/>
              <a:buSzTx/>
              <a:buFontTx/>
              <a:buNone/>
              <a:tabLst/>
              <a:defRPr/>
            </a:pPr>
            <a:r>
              <a:rPr lang="en-US" b="1" i="0" baseline="0" dirty="0" smtClean="0"/>
              <a:t>2:04-2:07 (3 min)</a:t>
            </a:r>
          </a:p>
          <a:p>
            <a:pPr>
              <a:defRPr/>
            </a:pPr>
            <a:r>
              <a:rPr lang="en-US" b="1" i="0" baseline="0" dirty="0" smtClean="0"/>
              <a:t>Give 3 min. for students to complete Exit Tickets</a:t>
            </a: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a:defRPr/>
            </a:pPr>
            <a:endParaRPr lang="en-US" b="1" i="0" baseline="0" dirty="0" smtClean="0"/>
          </a:p>
          <a:p>
            <a:pPr>
              <a:defRPr/>
            </a:pPr>
            <a:endParaRPr lang="en-US" b="1" i="0" baseline="0" dirty="0" smtClean="0"/>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96</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2:07-2:08 (1 min)</a:t>
            </a:r>
          </a:p>
          <a:p>
            <a:pPr>
              <a:defRPr/>
            </a:pPr>
            <a:r>
              <a:rPr lang="en-US" i="0" baseline="0" dirty="0" smtClean="0"/>
              <a:t>Have students restate their learning for the day. </a:t>
            </a:r>
          </a:p>
          <a:p>
            <a:pPr>
              <a:defRPr/>
            </a:pPr>
            <a:r>
              <a:rPr lang="en-US" i="0" baseline="0" dirty="0" smtClean="0"/>
              <a:t>Ask for a different representation in the restatement.  Would you restate that answer in a different way or show me by using a diagram?</a:t>
            </a:r>
          </a:p>
          <a:p>
            <a:pPr>
              <a:defRPr/>
            </a:pPr>
            <a:r>
              <a:rPr lang="en-US" i="0" baseline="0" dirty="0" smtClean="0"/>
              <a:t>Encourage students to explain their reasoning both orally and in writing</a:t>
            </a:r>
          </a:p>
          <a:p>
            <a:pPr>
              <a:defRPr/>
            </a:pPr>
            <a:r>
              <a:rPr lang="en-US" i="0" baseline="0" dirty="0" smtClean="0"/>
              <a:t>Let students use pictures and gestures to calculate and explain.</a:t>
            </a:r>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97</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dirty="0" smtClean="0"/>
              <a:t>Lori</a:t>
            </a:r>
          </a:p>
          <a:p>
            <a:pPr>
              <a:defRPr/>
            </a:pPr>
            <a:r>
              <a:rPr lang="en-US" b="1" i="0" baseline="0" dirty="0" smtClean="0"/>
              <a:t>2:08-2:14 (6 min)</a:t>
            </a:r>
          </a:p>
          <a:p>
            <a:pPr>
              <a:defRPr/>
            </a:pPr>
            <a:r>
              <a:rPr lang="en-US" i="0" baseline="0" dirty="0" smtClean="0"/>
              <a:t>Individual think time (1 min)</a:t>
            </a:r>
          </a:p>
          <a:p>
            <a:pPr>
              <a:defRPr/>
            </a:pPr>
            <a:r>
              <a:rPr lang="en-US" i="0" baseline="0" dirty="0" smtClean="0"/>
              <a:t>Table talk (3 min)</a:t>
            </a:r>
          </a:p>
          <a:p>
            <a:pPr>
              <a:defRPr/>
            </a:pPr>
            <a:r>
              <a:rPr lang="en-US" i="0" baseline="0" dirty="0" smtClean="0"/>
              <a:t>2-3 whole group share outs (2 min)</a:t>
            </a:r>
          </a:p>
          <a:p>
            <a:pPr>
              <a:defRPr/>
            </a:pPr>
            <a:endParaRPr lang="en-US" i="0" baseline="0" dirty="0" smtClean="0"/>
          </a:p>
          <a:p>
            <a:pPr>
              <a:defRPr/>
            </a:pPr>
            <a:endParaRPr lang="en-US" i="0" dirty="0"/>
          </a:p>
        </p:txBody>
      </p:sp>
      <p:sp>
        <p:nvSpPr>
          <p:cNvPr id="4" name="Slide Number Placeholder 3"/>
          <p:cNvSpPr>
            <a:spLocks noGrp="1"/>
          </p:cNvSpPr>
          <p:nvPr>
            <p:ph type="sldNum" sz="quarter" idx="10"/>
          </p:nvPr>
        </p:nvSpPr>
        <p:spPr/>
        <p:txBody>
          <a:bodyPr/>
          <a:lstStyle/>
          <a:p>
            <a:fld id="{8662DECB-DB60-5E43-BAE6-0C2A98921B5D}" type="slidenum">
              <a:rPr lang="en-US" smtClean="0"/>
              <a:t>98</a:t>
            </a:fld>
            <a:endParaRPr lang="en-US"/>
          </a:p>
        </p:txBody>
      </p:sp>
    </p:spTree>
    <p:extLst>
      <p:ext uri="{BB962C8B-B14F-4D97-AF65-F5344CB8AC3E}">
        <p14:creationId xmlns:p14="http://schemas.microsoft.com/office/powerpoint/2010/main" val="272042026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i="0" dirty="0" smtClean="0"/>
              <a:t>Katherine</a:t>
            </a:r>
          </a:p>
          <a:p>
            <a:endParaRPr lang="en-US" b="1" i="0" dirty="0" smtClean="0"/>
          </a:p>
          <a:p>
            <a:r>
              <a:rPr lang="en-US" b="1" i="0" dirty="0" smtClean="0"/>
              <a:t>2:14-2:14</a:t>
            </a:r>
            <a:r>
              <a:rPr lang="en-US" b="1" i="0" baseline="0" dirty="0" smtClean="0"/>
              <a:t> (5 seconds)</a:t>
            </a:r>
            <a:endParaRPr lang="en-US" b="1" i="0" dirty="0" smtClean="0"/>
          </a:p>
          <a:p>
            <a:r>
              <a:rPr lang="en-US" i="0" dirty="0" smtClean="0"/>
              <a:t>Let’s move on to Homework</a:t>
            </a:r>
          </a:p>
        </p:txBody>
      </p:sp>
      <p:sp>
        <p:nvSpPr>
          <p:cNvPr id="4" name="Slide Number Placeholder 3"/>
          <p:cNvSpPr>
            <a:spLocks noGrp="1"/>
          </p:cNvSpPr>
          <p:nvPr>
            <p:ph type="sldNum" sz="quarter" idx="10"/>
          </p:nvPr>
        </p:nvSpPr>
        <p:spPr/>
        <p:txBody>
          <a:bodyPr/>
          <a:lstStyle/>
          <a:p>
            <a:fld id="{8662DECB-DB60-5E43-BAE6-0C2A98921B5D}" type="slidenum">
              <a:rPr lang="en-US" smtClean="0"/>
              <a:t>99</a:t>
            </a:fld>
            <a:endParaRPr lang="en-US"/>
          </a:p>
        </p:txBody>
      </p:sp>
    </p:spTree>
    <p:extLst>
      <p:ext uri="{BB962C8B-B14F-4D97-AF65-F5344CB8AC3E}">
        <p14:creationId xmlns:p14="http://schemas.microsoft.com/office/powerpoint/2010/main" val="2720420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jpeg"/><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9F330D-3BB7-AE4A-ABF2-AF7A93FE47BC}"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90546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9F330D-3BB7-AE4A-ABF2-AF7A93FE47BC}"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3903719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9F330D-3BB7-AE4A-ABF2-AF7A93FE47BC}"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3409575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7" name="Title 1"/>
          <p:cNvSpPr>
            <a:spLocks noGrp="1"/>
          </p:cNvSpPr>
          <p:nvPr>
            <p:ph type="title"/>
          </p:nvPr>
        </p:nvSpPr>
        <p:spPr>
          <a:xfrm>
            <a:off x="457200" y="1089091"/>
            <a:ext cx="8229600" cy="824382"/>
          </a:xfrm>
        </p:spPr>
        <p:txBody>
          <a:bodyPr lIns="0" tIns="0" rIns="0" bIns="0" anchor="t">
            <a:noAutofit/>
          </a:bodyPr>
          <a:lstStyle>
            <a:lvl1pPr algn="l">
              <a:defRPr sz="3600" b="1">
                <a:solidFill>
                  <a:srgbClr val="7B083C"/>
                </a:solidFill>
                <a:latin typeface="Calibri"/>
                <a:cs typeface="Calibri"/>
              </a:defRPr>
            </a:lvl1pPr>
          </a:lstStyle>
          <a:p>
            <a:r>
              <a:rPr lang="en-US" dirty="0" smtClean="0"/>
              <a:t>Click to edit Master title style</a:t>
            </a:r>
            <a:endParaRPr lang="en-US" dirty="0"/>
          </a:p>
        </p:txBody>
      </p:sp>
      <p:sp>
        <p:nvSpPr>
          <p:cNvPr id="5" name="Slide Number Placeholder 5"/>
          <p:cNvSpPr>
            <a:spLocks noGrp="1"/>
          </p:cNvSpPr>
          <p:nvPr>
            <p:ph type="sldNum" sz="quarter" idx="10"/>
          </p:nvPr>
        </p:nvSpPr>
        <p:spPr>
          <a:xfrm>
            <a:off x="8434950" y="6115472"/>
            <a:ext cx="496903" cy="366713"/>
          </a:xfrm>
        </p:spPr>
        <p:txBody>
          <a:bodyPr wrap="square" numCol="1" anchorCtr="0" compatLnSpc="1">
            <a:prstTxWarp prst="textNoShape">
              <a:avLst/>
            </a:prstTxWarp>
          </a:bodyPr>
          <a:lstStyle>
            <a:lvl1pPr algn="ctr" fontAlgn="base">
              <a:spcBef>
                <a:spcPct val="0"/>
              </a:spcBef>
              <a:spcAft>
                <a:spcPct val="0"/>
              </a:spcAft>
              <a:defRPr sz="1000" b="1">
                <a:solidFill>
                  <a:srgbClr val="7B083C"/>
                </a:solidFill>
                <a:latin typeface="Calibri"/>
                <a:ea typeface="Arial" charset="0"/>
                <a:cs typeface="Calibri"/>
              </a:defRPr>
            </a:lvl1pPr>
          </a:lstStyle>
          <a:p>
            <a:pPr>
              <a:defRPr/>
            </a:pPr>
            <a:fld id="{6F00AB01-4170-4D6E-91C0-E0BCC4030175}" type="slidenum">
              <a:rPr lang="en-US" smtClean="0"/>
              <a:pPr>
                <a:defRPr/>
              </a:pPr>
              <a:t>‹#›</a:t>
            </a:fld>
            <a:endParaRPr lang="en-US" dirty="0"/>
          </a:p>
        </p:txBody>
      </p:sp>
      <p:pic>
        <p:nvPicPr>
          <p:cNvPr id="2" name="Picture 1"/>
          <p:cNvPicPr>
            <a:picLocks noChangeAspect="1"/>
          </p:cNvPicPr>
          <p:nvPr userDrawn="1"/>
        </p:nvPicPr>
        <p:blipFill>
          <a:blip r:embed="rId2"/>
          <a:stretch>
            <a:fillRect/>
          </a:stretch>
        </p:blipFill>
        <p:spPr>
          <a:xfrm>
            <a:off x="457200" y="6298829"/>
            <a:ext cx="279400" cy="241300"/>
          </a:xfrm>
          <a:prstGeom prst="rect">
            <a:avLst/>
          </a:prstGeom>
        </p:spPr>
      </p:pic>
      <p:pic>
        <p:nvPicPr>
          <p:cNvPr id="6" name="Picture 5"/>
          <p:cNvPicPr>
            <a:picLocks noChangeAspect="1"/>
          </p:cNvPicPr>
          <p:nvPr userDrawn="1"/>
        </p:nvPicPr>
        <p:blipFill>
          <a:blip r:embed="rId3"/>
          <a:stretch>
            <a:fillRect/>
          </a:stretch>
        </p:blipFill>
        <p:spPr>
          <a:xfrm>
            <a:off x="812893" y="6292510"/>
            <a:ext cx="762000" cy="254000"/>
          </a:xfrm>
          <a:prstGeom prst="rect">
            <a:avLst/>
          </a:prstGeom>
        </p:spPr>
      </p:pic>
      <p:sp>
        <p:nvSpPr>
          <p:cNvPr id="10" name="TextBox 9"/>
          <p:cNvSpPr txBox="1"/>
          <p:nvPr userDrawn="1"/>
        </p:nvSpPr>
        <p:spPr>
          <a:xfrm>
            <a:off x="457200" y="6628164"/>
            <a:ext cx="5522099" cy="92333"/>
          </a:xfrm>
          <a:prstGeom prst="rect">
            <a:avLst/>
          </a:prstGeom>
          <a:noFill/>
        </p:spPr>
        <p:txBody>
          <a:bodyPr wrap="square" lIns="0" tIns="0" rIns="0" bIns="0" rtlCol="0">
            <a:spAutoFit/>
          </a:bodyPr>
          <a:lstStyle/>
          <a:p>
            <a:r>
              <a:rPr lang="en-US" sz="600" baseline="0" dirty="0" smtClean="0">
                <a:solidFill>
                  <a:schemeClr val="bg1">
                    <a:lumMod val="50000"/>
                  </a:schemeClr>
                </a:solidFill>
                <a:latin typeface="Calibri"/>
                <a:cs typeface="Calibri"/>
              </a:rPr>
              <a:t>© 2012 Common Core, Inc. All rights reserved. </a:t>
            </a:r>
            <a:r>
              <a:rPr lang="en-US" sz="600" b="1" baseline="0" dirty="0" err="1" smtClean="0">
                <a:solidFill>
                  <a:schemeClr val="bg1">
                    <a:lumMod val="50000"/>
                  </a:schemeClr>
                </a:solidFill>
                <a:latin typeface="Calibri"/>
                <a:cs typeface="Calibri"/>
              </a:rPr>
              <a:t>commoncore.org</a:t>
            </a:r>
            <a:endParaRPr lang="en-US" sz="600" b="1" baseline="0" dirty="0">
              <a:solidFill>
                <a:schemeClr val="bg1">
                  <a:lumMod val="50000"/>
                </a:schemeClr>
              </a:solidFill>
              <a:latin typeface="Calibri"/>
              <a:cs typeface="Calibri"/>
            </a:endParaRPr>
          </a:p>
        </p:txBody>
      </p:sp>
      <p:cxnSp>
        <p:nvCxnSpPr>
          <p:cNvPr id="12" name="Straight Connector 11"/>
          <p:cNvCxnSpPr/>
          <p:nvPr userDrawn="1"/>
        </p:nvCxnSpPr>
        <p:spPr>
          <a:xfrm>
            <a:off x="457201" y="6160595"/>
            <a:ext cx="7848121" cy="0"/>
          </a:xfrm>
          <a:prstGeom prst="line">
            <a:avLst/>
          </a:prstGeom>
          <a:ln w="5715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8561315" y="6413332"/>
            <a:ext cx="252728" cy="0"/>
          </a:xfrm>
          <a:prstGeom prst="line">
            <a:avLst/>
          </a:prstGeom>
          <a:ln w="6350" cmpd="sng">
            <a:solidFill>
              <a:srgbClr val="B4695A"/>
            </a:solidFill>
          </a:ln>
          <a:effectLst/>
        </p:spPr>
        <p:style>
          <a:lnRef idx="2">
            <a:schemeClr val="accent1"/>
          </a:lnRef>
          <a:fillRef idx="0">
            <a:schemeClr val="accent1"/>
          </a:fillRef>
          <a:effectRef idx="1">
            <a:schemeClr val="accent1"/>
          </a:effectRef>
          <a:fontRef idx="minor">
            <a:schemeClr val="tx1"/>
          </a:fontRef>
        </p:style>
      </p:cxnSp>
      <p:pic>
        <p:nvPicPr>
          <p:cNvPr id="18" name="Picture 17" descr="engageny_logo_bw.jpg"/>
          <p:cNvPicPr>
            <a:picLocks noChangeAspect="1"/>
          </p:cNvPicPr>
          <p:nvPr userDrawn="1"/>
        </p:nvPicPr>
        <p:blipFill>
          <a:blip r:embed="rId4">
            <a:alphaModFix amt="48000"/>
            <a:extLst>
              <a:ext uri="{28A0092B-C50C-407E-A947-70E740481C1C}">
                <a14:useLocalDpi xmlns:a14="http://schemas.microsoft.com/office/drawing/2010/main" val="0"/>
              </a:ext>
            </a:extLst>
          </a:blip>
          <a:stretch>
            <a:fillRect/>
          </a:stretch>
        </p:blipFill>
        <p:spPr>
          <a:xfrm>
            <a:off x="7219094" y="6274470"/>
            <a:ext cx="1099055" cy="302472"/>
          </a:xfrm>
          <a:prstGeom prst="rect">
            <a:avLst/>
          </a:prstGeom>
        </p:spPr>
      </p:pic>
      <p:sp>
        <p:nvSpPr>
          <p:cNvPr id="20" name="Round Same Side Corner Rectangle 19"/>
          <p:cNvSpPr/>
          <p:nvPr userDrawn="1"/>
        </p:nvSpPr>
        <p:spPr>
          <a:xfrm>
            <a:off x="457201" y="309165"/>
            <a:ext cx="7848121" cy="369632"/>
          </a:xfrm>
          <a:prstGeom prst="round2SameRect">
            <a:avLst/>
          </a:prstGeom>
          <a:solidFill>
            <a:srgbClr val="0A668B">
              <a:alpha val="2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 Placeholder 2"/>
          <p:cNvSpPr>
            <a:spLocks noGrp="1"/>
          </p:cNvSpPr>
          <p:nvPr>
            <p:ph idx="1" hasCustomPrompt="1"/>
          </p:nvPr>
        </p:nvSpPr>
        <p:spPr bwMode="auto">
          <a:xfrm>
            <a:off x="457200" y="1913475"/>
            <a:ext cx="8229600" cy="4019126"/>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lvl1pPr>
              <a:defRPr sz="2800">
                <a:latin typeface="Calibri"/>
                <a:cs typeface="Calibri"/>
              </a:defRPr>
            </a:lvl1pPr>
            <a:lvl2pPr>
              <a:defRPr sz="2400">
                <a:latin typeface="Calibri"/>
                <a:cs typeface="Calibri"/>
              </a:defRPr>
            </a:lvl2pPr>
            <a:lvl3pPr>
              <a:defRPr sz="2000">
                <a:latin typeface="Calibri"/>
                <a:cs typeface="Calibri"/>
              </a:defRPr>
            </a:lvl3pPr>
            <a:lvl4pPr>
              <a:defRPr sz="1800">
                <a:solidFill>
                  <a:srgbClr val="7B083C"/>
                </a:solidFill>
                <a:latin typeface="Calibri"/>
                <a:cs typeface="Calibri"/>
              </a:defRPr>
            </a:lvl4pPr>
            <a:lvl5pPr>
              <a:defRPr>
                <a:latin typeface="Calibri"/>
                <a:cs typeface="Calibri"/>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3" name="TextBox 12"/>
          <p:cNvSpPr txBox="1"/>
          <p:nvPr userDrawn="1"/>
        </p:nvSpPr>
        <p:spPr>
          <a:xfrm>
            <a:off x="507917" y="328904"/>
            <a:ext cx="5305715" cy="307777"/>
          </a:xfrm>
          <a:prstGeom prst="rect">
            <a:avLst/>
          </a:prstGeom>
          <a:noFill/>
        </p:spPr>
        <p:txBody>
          <a:bodyPr wrap="square" rtlCol="0">
            <a:spAutoFit/>
          </a:bodyPr>
          <a:lstStyle/>
          <a:p>
            <a:r>
              <a:rPr lang="en-US" sz="1400" b="1" spc="100" baseline="0" dirty="0" smtClean="0">
                <a:solidFill>
                  <a:srgbClr val="0A668B">
                    <a:alpha val="42000"/>
                  </a:srgbClr>
                </a:solidFill>
                <a:latin typeface="Calibri"/>
                <a:cs typeface="Calibri"/>
              </a:rPr>
              <a:t>NYS COMMON CORE MATHEMATICS CURRICULUM</a:t>
            </a:r>
            <a:endParaRPr lang="en-US" sz="1400" b="1" spc="100" baseline="0" dirty="0">
              <a:solidFill>
                <a:srgbClr val="0A668B">
                  <a:alpha val="42000"/>
                </a:srgbClr>
              </a:solidFill>
              <a:latin typeface="Calibri"/>
              <a:cs typeface="Calibri"/>
            </a:endParaRPr>
          </a:p>
        </p:txBody>
      </p:sp>
      <p:cxnSp>
        <p:nvCxnSpPr>
          <p:cNvPr id="19" name="Straight Connector 18"/>
          <p:cNvCxnSpPr/>
          <p:nvPr userDrawn="1"/>
        </p:nvCxnSpPr>
        <p:spPr>
          <a:xfrm>
            <a:off x="457201" y="720576"/>
            <a:ext cx="7848121" cy="0"/>
          </a:xfrm>
          <a:prstGeom prst="line">
            <a:avLst/>
          </a:prstGeom>
          <a:ln w="3175" cmpd="sng">
            <a:solidFill>
              <a:srgbClr val="C2CFDC"/>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6795635" y="307265"/>
            <a:ext cx="1582779" cy="338554"/>
          </a:xfrm>
          <a:prstGeom prst="rect">
            <a:avLst/>
          </a:prstGeom>
          <a:noFill/>
        </p:spPr>
        <p:txBody>
          <a:bodyPr wrap="square" rtlCol="0">
            <a:spAutoFit/>
          </a:bodyPr>
          <a:lstStyle/>
          <a:p>
            <a:r>
              <a:rPr lang="en-US" sz="1600" b="0" i="1" spc="0" baseline="0" dirty="0" smtClean="0">
                <a:solidFill>
                  <a:schemeClr val="bg1"/>
                </a:solidFill>
                <a:effectLst/>
                <a:latin typeface="Calibri"/>
                <a:cs typeface="Calibri"/>
              </a:rPr>
              <a:t>A Story of Units</a:t>
            </a:r>
            <a:endParaRPr lang="en-US" sz="1600" b="0" i="1" spc="0" baseline="0" dirty="0">
              <a:solidFill>
                <a:schemeClr val="bg1"/>
              </a:solidFill>
              <a:effectLst/>
              <a:latin typeface="Calibri"/>
              <a:cs typeface="Calibri"/>
            </a:endParaRPr>
          </a:p>
        </p:txBody>
      </p:sp>
    </p:spTree>
    <p:extLst>
      <p:ext uri="{BB962C8B-B14F-4D97-AF65-F5344CB8AC3E}">
        <p14:creationId xmlns:p14="http://schemas.microsoft.com/office/powerpoint/2010/main" val="1737107853"/>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B56253-A320-C34A-81E4-A60CA03E24AA}"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24200073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B56253-A320-C34A-81E4-A60CA03E24AA}"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2271878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B56253-A320-C34A-81E4-A60CA03E24AA}"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3411711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B56253-A320-C34A-81E4-A60CA03E24AA}" type="datetimeFigureOut">
              <a:rPr lang="en-US" smtClean="0"/>
              <a:t>6/11/14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37039821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B56253-A320-C34A-81E4-A60CA03E24AA}" type="datetimeFigureOut">
              <a:rPr lang="en-US" smtClean="0"/>
              <a:t>6/11/14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27151553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B56253-A320-C34A-81E4-A60CA03E24AA}" type="datetimeFigureOut">
              <a:rPr lang="en-US" smtClean="0"/>
              <a:t>6/11/14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3147189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B56253-A320-C34A-81E4-A60CA03E24AA}" type="datetimeFigureOut">
              <a:rPr lang="en-US" smtClean="0"/>
              <a:t>6/11/14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639056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9F330D-3BB7-AE4A-ABF2-AF7A93FE47BC}"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13590795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56253-A320-C34A-81E4-A60CA03E24AA}" type="datetimeFigureOut">
              <a:rPr lang="en-US" smtClean="0"/>
              <a:t>6/11/14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34635264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56253-A320-C34A-81E4-A60CA03E24AA}" type="datetimeFigureOut">
              <a:rPr lang="en-US" smtClean="0"/>
              <a:t>6/11/14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40840856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B56253-A320-C34A-81E4-A60CA03E24AA}"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1342232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B56253-A320-C34A-81E4-A60CA03E24AA}"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9BCBD-4F92-B244-A61F-8243419F7D95}" type="slidenum">
              <a:rPr lang="en-US" smtClean="0"/>
              <a:t>‹#›</a:t>
            </a:fld>
            <a:endParaRPr lang="en-US"/>
          </a:p>
        </p:txBody>
      </p:sp>
    </p:spTree>
    <p:extLst>
      <p:ext uri="{BB962C8B-B14F-4D97-AF65-F5344CB8AC3E}">
        <p14:creationId xmlns:p14="http://schemas.microsoft.com/office/powerpoint/2010/main" val="4129301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9F330D-3BB7-AE4A-ABF2-AF7A93FE47BC}" type="datetimeFigureOut">
              <a:rPr lang="en-US" smtClean="0"/>
              <a:t>6/11/14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2115726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9F330D-3BB7-AE4A-ABF2-AF7A93FE47BC}" type="datetimeFigureOut">
              <a:rPr lang="en-US" smtClean="0"/>
              <a:t>6/11/14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2683583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9F330D-3BB7-AE4A-ABF2-AF7A93FE47BC}" type="datetimeFigureOut">
              <a:rPr lang="en-US" smtClean="0"/>
              <a:t>6/11/14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1143579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9F330D-3BB7-AE4A-ABF2-AF7A93FE47BC}" type="datetimeFigureOut">
              <a:rPr lang="en-US" smtClean="0"/>
              <a:t>6/11/14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674596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9F330D-3BB7-AE4A-ABF2-AF7A93FE47BC}" type="datetimeFigureOut">
              <a:rPr lang="en-US" smtClean="0"/>
              <a:t>6/11/14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44810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9F330D-3BB7-AE4A-ABF2-AF7A93FE47BC}" type="datetimeFigureOut">
              <a:rPr lang="en-US" smtClean="0"/>
              <a:t>6/11/14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2456035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9F330D-3BB7-AE4A-ABF2-AF7A93FE47BC}" type="datetimeFigureOut">
              <a:rPr lang="en-US" smtClean="0"/>
              <a:t>6/11/14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C7C3B7-7F5A-884E-A302-F399C1931911}" type="slidenum">
              <a:rPr lang="en-US" smtClean="0"/>
              <a:t>‹#›</a:t>
            </a:fld>
            <a:endParaRPr lang="en-US"/>
          </a:p>
        </p:txBody>
      </p:sp>
    </p:spTree>
    <p:extLst>
      <p:ext uri="{BB962C8B-B14F-4D97-AF65-F5344CB8AC3E}">
        <p14:creationId xmlns:p14="http://schemas.microsoft.com/office/powerpoint/2010/main" val="7325354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9317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9F330D-3BB7-AE4A-ABF2-AF7A93FE47BC}" type="datetimeFigureOut">
              <a:rPr lang="en-US" smtClean="0"/>
              <a:t>6/11/14</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C7C3B7-7F5A-884E-A302-F399C1931911}" type="slidenum">
              <a:rPr lang="en-US" smtClean="0"/>
              <a:t>‹#›</a:t>
            </a:fld>
            <a:endParaRPr lang="en-US"/>
          </a:p>
        </p:txBody>
      </p:sp>
    </p:spTree>
    <p:extLst>
      <p:ext uri="{BB962C8B-B14F-4D97-AF65-F5344CB8AC3E}">
        <p14:creationId xmlns:p14="http://schemas.microsoft.com/office/powerpoint/2010/main" val="3174396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B56253-A320-C34A-81E4-A60CA03E24AA}" type="datetimeFigureOut">
              <a:rPr lang="en-US" smtClean="0"/>
              <a:t>6/11/14</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9BCBD-4F92-B244-A61F-8243419F7D95}" type="slidenum">
              <a:rPr lang="en-US" smtClean="0"/>
              <a:t>‹#›</a:t>
            </a:fld>
            <a:endParaRPr lang="en-US"/>
          </a:p>
        </p:txBody>
      </p:sp>
    </p:spTree>
    <p:extLst>
      <p:ext uri="{BB962C8B-B14F-4D97-AF65-F5344CB8AC3E}">
        <p14:creationId xmlns:p14="http://schemas.microsoft.com/office/powerpoint/2010/main" val="6461113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2.xml"/><Relationship Id="rId3" Type="http://schemas.openxmlformats.org/officeDocument/2006/relationships/image" Target="../media/image42.png"/></Relationships>
</file>

<file path=ppt/slides/_rels/slide113.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6.xml"/><Relationship Id="rId3" Type="http://schemas.openxmlformats.org/officeDocument/2006/relationships/image" Target="../media/image48.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package" Target="../embeddings/Microsoft_Word_Document1.docx"/><Relationship Id="rId5" Type="http://schemas.openxmlformats.org/officeDocument/2006/relationships/image" Target="../media/image14.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4" Type="http://schemas.openxmlformats.org/officeDocument/2006/relationships/package" Target="../embeddings/Microsoft_Word_Document2.docx"/><Relationship Id="rId5" Type="http://schemas.openxmlformats.org/officeDocument/2006/relationships/image" Target="../media/image14.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4" Type="http://schemas.openxmlformats.org/officeDocument/2006/relationships/package" Target="../embeddings/Microsoft_Word_Document3.docx"/><Relationship Id="rId5" Type="http://schemas.openxmlformats.org/officeDocument/2006/relationships/image" Target="../media/image14.png"/><Relationship Id="rId6" Type="http://schemas.openxmlformats.org/officeDocument/2006/relationships/image" Target="../media/image13.png"/><Relationship Id="rId7" Type="http://schemas.openxmlformats.org/officeDocument/2006/relationships/image" Target="../media/image21.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1.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24.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25.jpg"/></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26.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27.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2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29.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37.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 Id="rId3" Type="http://schemas.openxmlformats.org/officeDocument/2006/relationships/image" Target="../media/image3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image" Target="../media/image39.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6">
                    <a:lumMod val="75000"/>
                  </a:schemeClr>
                </a:solidFill>
              </a:rPr>
              <a:t>3</a:t>
            </a:r>
            <a:r>
              <a:rPr lang="en-US" baseline="30000" dirty="0" smtClean="0">
                <a:solidFill>
                  <a:schemeClr val="accent6">
                    <a:lumMod val="75000"/>
                  </a:schemeClr>
                </a:solidFill>
              </a:rPr>
              <a:t>rd</a:t>
            </a:r>
            <a:r>
              <a:rPr lang="en-US" dirty="0" smtClean="0"/>
              <a:t> Grade </a:t>
            </a:r>
            <a:r>
              <a:rPr lang="en-US" dirty="0" err="1" smtClean="0"/>
              <a:t>EngageNY</a:t>
            </a:r>
            <a:endParaRPr lang="en-US" dirty="0"/>
          </a:p>
        </p:txBody>
      </p:sp>
      <p:sp>
        <p:nvSpPr>
          <p:cNvPr id="3" name="Content Placeholder 2"/>
          <p:cNvSpPr>
            <a:spLocks noGrp="1"/>
          </p:cNvSpPr>
          <p:nvPr>
            <p:ph idx="1"/>
          </p:nvPr>
        </p:nvSpPr>
        <p:spPr/>
        <p:txBody>
          <a:bodyPr/>
          <a:lstStyle/>
          <a:p>
            <a:pPr marL="0" indent="0">
              <a:buNone/>
            </a:pPr>
            <a:r>
              <a:rPr lang="en-US" dirty="0"/>
              <a:t>Welcome</a:t>
            </a:r>
            <a:r>
              <a:rPr lang="en-US" dirty="0" smtClean="0"/>
              <a:t>! Thank you for joining us today!</a:t>
            </a:r>
          </a:p>
          <a:p>
            <a:pPr marL="0" indent="0">
              <a:buNone/>
            </a:pPr>
            <a:endParaRPr lang="en-US" dirty="0"/>
          </a:p>
          <a:p>
            <a:pPr marL="0" indent="0">
              <a:buNone/>
            </a:pPr>
            <a:r>
              <a:rPr lang="en-US" dirty="0" smtClean="0"/>
              <a:t>Please join the table for your grade level.</a:t>
            </a:r>
          </a:p>
          <a:p>
            <a:pPr marL="0" indent="0">
              <a:buNone/>
            </a:pPr>
            <a:endParaRPr lang="en-US" dirty="0"/>
          </a:p>
          <a:p>
            <a:pPr marL="0" indent="0">
              <a:buNone/>
            </a:pPr>
            <a:r>
              <a:rPr lang="en-US" dirty="0" smtClean="0"/>
              <a:t>Please make a name tag for yourself.</a:t>
            </a:r>
          </a:p>
          <a:p>
            <a:pPr marL="0" indent="0">
              <a:buNone/>
            </a:pPr>
            <a:endParaRPr lang="en-US" dirty="0"/>
          </a:p>
          <a:p>
            <a:pPr marL="0" indent="0">
              <a:buNone/>
            </a:pPr>
            <a:r>
              <a:rPr lang="en-US" dirty="0" smtClean="0"/>
              <a:t>We’ll get started at 8:30.</a:t>
            </a:r>
            <a:endParaRPr lang="en-US" dirty="0"/>
          </a:p>
        </p:txBody>
      </p:sp>
    </p:spTree>
    <p:extLst>
      <p:ext uri="{BB962C8B-B14F-4D97-AF65-F5344CB8AC3E}">
        <p14:creationId xmlns:p14="http://schemas.microsoft.com/office/powerpoint/2010/main" val="22660431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Housekeeping</a:t>
            </a:r>
            <a:endParaRPr lang="en-US" dirty="0"/>
          </a:p>
        </p:txBody>
      </p:sp>
      <p:sp>
        <p:nvSpPr>
          <p:cNvPr id="4" name="Content Placeholder 3"/>
          <p:cNvSpPr>
            <a:spLocks noGrp="1"/>
          </p:cNvSpPr>
          <p:nvPr>
            <p:ph idx="1"/>
          </p:nvPr>
        </p:nvSpPr>
        <p:spPr>
          <a:xfrm>
            <a:off x="457202" y="1600201"/>
            <a:ext cx="7967463" cy="4525963"/>
          </a:xfrm>
        </p:spPr>
        <p:txBody>
          <a:bodyPr>
            <a:normAutofit/>
          </a:bodyPr>
          <a:lstStyle/>
          <a:p>
            <a:pPr marL="0" lvl="0" indent="0">
              <a:spcAft>
                <a:spcPts val="1200"/>
              </a:spcAft>
              <a:buNone/>
            </a:pPr>
            <a:r>
              <a:rPr lang="en-US" dirty="0" smtClean="0"/>
              <a:t>Two scheduled breaks: morning &amp; afternoon</a:t>
            </a:r>
          </a:p>
          <a:p>
            <a:pPr marL="0" lvl="0" indent="0">
              <a:spcAft>
                <a:spcPts val="1200"/>
              </a:spcAft>
              <a:buNone/>
            </a:pPr>
            <a:r>
              <a:rPr lang="en-US" dirty="0" smtClean="0"/>
              <a:t>Restrooms</a:t>
            </a:r>
          </a:p>
          <a:p>
            <a:pPr marL="0" lvl="0" indent="0">
              <a:spcAft>
                <a:spcPts val="1200"/>
              </a:spcAft>
              <a:buNone/>
            </a:pPr>
            <a:r>
              <a:rPr lang="en-US" dirty="0" smtClean="0"/>
              <a:t>Silent cell phones</a:t>
            </a:r>
          </a:p>
          <a:p>
            <a:pPr marL="0" lvl="0" indent="0">
              <a:spcAft>
                <a:spcPts val="1200"/>
              </a:spcAft>
              <a:buNone/>
            </a:pPr>
            <a:r>
              <a:rPr lang="en-US" dirty="0" smtClean="0"/>
              <a:t>Appropriate use of technology</a:t>
            </a:r>
          </a:p>
          <a:p>
            <a:pPr marL="0" lvl="0" indent="0">
              <a:spcAft>
                <a:spcPts val="1200"/>
              </a:spcAft>
              <a:buNone/>
            </a:pPr>
            <a:r>
              <a:rPr lang="en-US" dirty="0" smtClean="0"/>
              <a:t>Parking Lot</a:t>
            </a:r>
            <a:endParaRPr lang="en-US" dirty="0"/>
          </a:p>
        </p:txBody>
      </p:sp>
    </p:spTree>
    <p:extLst>
      <p:ext uri="{BB962C8B-B14F-4D97-AF65-F5344CB8AC3E}">
        <p14:creationId xmlns:p14="http://schemas.microsoft.com/office/powerpoint/2010/main" val="15071005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p:tgtEl>
                                          <p:spTgt spid="4">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p:tgtEl>
                                          <p:spTgt spid="4">
                                            <p:txEl>
                                              <p:pRg st="4" end="4"/>
                                            </p:txEl>
                                          </p:spTgt>
                                        </p:tgtEl>
                                        <p:attrNameLst>
                                          <p:attrName>ppt_y</p:attrName>
                                        </p:attrNameLst>
                                      </p:cBhvr>
                                      <p:tavLst>
                                        <p:tav tm="0">
                                          <p:val>
                                            <p:strVal val="#ppt_y+#ppt_h*1.125000"/>
                                          </p:val>
                                        </p:tav>
                                        <p:tav tm="100000">
                                          <p:val>
                                            <p:strVal val="#ppt_y"/>
                                          </p:val>
                                        </p:tav>
                                      </p:tavLst>
                                    </p:anim>
                                    <p:animEffect transition="in" filter="wipe(up)">
                                      <p:cBhvr>
                                        <p:cTn id="3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a:t>
            </a:r>
            <a:endParaRPr lang="en-US" dirty="0"/>
          </a:p>
        </p:txBody>
      </p:sp>
      <p:sp>
        <p:nvSpPr>
          <p:cNvPr id="6" name="Content Placeholder 3"/>
          <p:cNvSpPr>
            <a:spLocks noGrp="1"/>
          </p:cNvSpPr>
          <p:nvPr>
            <p:ph idx="1"/>
          </p:nvPr>
        </p:nvSpPr>
        <p:spPr>
          <a:xfrm>
            <a:off x="457200" y="1526255"/>
            <a:ext cx="8229600" cy="5014183"/>
          </a:xfrm>
        </p:spPr>
        <p:txBody>
          <a:bodyPr>
            <a:noAutofit/>
          </a:bodyPr>
          <a:lstStyle/>
          <a:p>
            <a:pPr marL="0" indent="0">
              <a:buNone/>
            </a:pPr>
            <a:r>
              <a:rPr lang="en-US" dirty="0" smtClean="0"/>
              <a:t>Provided daily to coordinate with the day’s teaching</a:t>
            </a:r>
          </a:p>
          <a:p>
            <a:pPr marL="0" indent="0">
              <a:buNone/>
            </a:pPr>
            <a:endParaRPr lang="en-US" sz="1500" dirty="0" smtClean="0"/>
          </a:p>
          <a:p>
            <a:pPr marL="0" indent="0">
              <a:buNone/>
            </a:pPr>
            <a:r>
              <a:rPr lang="en-US" dirty="0" smtClean="0"/>
              <a:t>Use professional judgment</a:t>
            </a:r>
          </a:p>
          <a:p>
            <a:pPr marL="0" indent="0">
              <a:buNone/>
            </a:pPr>
            <a:endParaRPr lang="en-US" sz="1500" dirty="0" smtClean="0"/>
          </a:p>
          <a:p>
            <a:pPr marL="400050" lvl="1" indent="0">
              <a:buNone/>
            </a:pPr>
            <a:r>
              <a:rPr lang="en-US" sz="3200" dirty="0" smtClean="0"/>
              <a:t>Formative assessment</a:t>
            </a:r>
          </a:p>
          <a:p>
            <a:pPr marL="400050" lvl="1" indent="0">
              <a:buNone/>
            </a:pPr>
            <a:r>
              <a:rPr lang="en-US" sz="3200" dirty="0" smtClean="0"/>
              <a:t>Entry Task</a:t>
            </a:r>
          </a:p>
          <a:p>
            <a:pPr marL="400050" lvl="1" indent="0">
              <a:buNone/>
            </a:pPr>
            <a:r>
              <a:rPr lang="en-US" sz="3200" dirty="0" smtClean="0"/>
              <a:t>Send home with Problem Set</a:t>
            </a:r>
          </a:p>
          <a:p>
            <a:pPr marL="400050" lvl="1" indent="0">
              <a:buNone/>
            </a:pPr>
            <a:r>
              <a:rPr lang="en-US" sz="3200" dirty="0" smtClean="0"/>
              <a:t>Individual work – teacher with small group</a:t>
            </a:r>
          </a:p>
          <a:p>
            <a:pPr marL="0" indent="0">
              <a:buNone/>
            </a:pPr>
            <a:endParaRPr lang="en-US" sz="3600" dirty="0" smtClean="0"/>
          </a:p>
          <a:p>
            <a:pPr marL="0" indent="0">
              <a:buNone/>
            </a:pPr>
            <a:endParaRPr lang="en-US" dirty="0" smtClean="0"/>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520783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32" dur="5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p:tgtEl>
                                          <p:spTgt spid="6">
                                            <p:txEl>
                                              <p:pRg st="7" end="7"/>
                                            </p:txEl>
                                          </p:spTgt>
                                        </p:tgtEl>
                                        <p:attrNameLst>
                                          <p:attrName>ppt_y</p:attrName>
                                        </p:attrNameLst>
                                      </p:cBhvr>
                                      <p:tavLst>
                                        <p:tav tm="0">
                                          <p:val>
                                            <p:strVal val="#ppt_y+#ppt_h*1.125000"/>
                                          </p:val>
                                        </p:tav>
                                        <p:tav tm="100000">
                                          <p:val>
                                            <p:strVal val="#ppt_y"/>
                                          </p:val>
                                        </p:tav>
                                      </p:tavLst>
                                    </p:anim>
                                    <p:animEffect transition="in" filter="wipe(up)">
                                      <p:cBhvr>
                                        <p:cTn id="38"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2"/>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a:t>
            </a:r>
            <a:endParaRPr lang="en-US" dirty="0"/>
          </a:p>
        </p:txBody>
      </p:sp>
      <p:sp>
        <p:nvSpPr>
          <p:cNvPr id="6" name="Content Placeholder 3"/>
          <p:cNvSpPr>
            <a:spLocks noGrp="1"/>
          </p:cNvSpPr>
          <p:nvPr>
            <p:ph idx="1"/>
          </p:nvPr>
        </p:nvSpPr>
        <p:spPr>
          <a:xfrm>
            <a:off x="457200" y="1390175"/>
            <a:ext cx="8229600" cy="5073755"/>
          </a:xfrm>
        </p:spPr>
        <p:txBody>
          <a:bodyPr>
            <a:noAutofit/>
          </a:bodyPr>
          <a:lstStyle/>
          <a:p>
            <a:pPr marL="0" indent="0">
              <a:buNone/>
            </a:pPr>
            <a:r>
              <a:rPr lang="en-US" dirty="0" smtClean="0"/>
              <a:t>Take 4 minutes to…</a:t>
            </a:r>
            <a:endParaRPr lang="en-US" dirty="0" smtClean="0"/>
          </a:p>
          <a:p>
            <a:pPr marL="0" indent="0">
              <a:buNone/>
            </a:pPr>
            <a:r>
              <a:rPr lang="en-US" dirty="0"/>
              <a:t>	</a:t>
            </a:r>
            <a:r>
              <a:rPr lang="en-US" b="1" i="1" dirty="0">
                <a:solidFill>
                  <a:schemeClr val="accent6">
                    <a:lumMod val="75000"/>
                  </a:schemeClr>
                </a:solidFill>
              </a:rPr>
              <a:t>S</a:t>
            </a:r>
            <a:r>
              <a:rPr lang="en-US" b="1" i="1" dirty="0" smtClean="0">
                <a:solidFill>
                  <a:schemeClr val="accent6">
                    <a:lumMod val="75000"/>
                  </a:schemeClr>
                </a:solidFill>
              </a:rPr>
              <a:t>can</a:t>
            </a:r>
            <a:r>
              <a:rPr lang="en-US" dirty="0" smtClean="0"/>
              <a:t> the Homework in Module </a:t>
            </a:r>
            <a:r>
              <a:rPr lang="en-US" dirty="0" smtClean="0"/>
              <a:t>1</a:t>
            </a:r>
          </a:p>
          <a:p>
            <a:pPr marL="400050" lvl="1" indent="0">
              <a:buNone/>
            </a:pPr>
            <a:r>
              <a:rPr lang="en-US" sz="3200" b="1" i="1" dirty="0" smtClean="0">
                <a:solidFill>
                  <a:srgbClr val="E46C0A"/>
                </a:solidFill>
              </a:rPr>
              <a:t>Choose</a:t>
            </a:r>
            <a:r>
              <a:rPr lang="en-US" sz="3200" dirty="0" smtClean="0"/>
              <a:t> a lesson.</a:t>
            </a:r>
          </a:p>
          <a:p>
            <a:pPr marL="400050" lvl="1" indent="0">
              <a:buNone/>
            </a:pPr>
            <a:r>
              <a:rPr lang="en-US" sz="3200" b="1" i="1" dirty="0" smtClean="0">
                <a:solidFill>
                  <a:srgbClr val="E46C0A"/>
                </a:solidFill>
              </a:rPr>
              <a:t>Read </a:t>
            </a:r>
            <a:r>
              <a:rPr lang="en-US" sz="3200" dirty="0" smtClean="0"/>
              <a:t>the </a:t>
            </a:r>
            <a:r>
              <a:rPr lang="en-US" sz="3200" u="sng" dirty="0" smtClean="0"/>
              <a:t>homework, problem set, then the concept development vignette.</a:t>
            </a:r>
          </a:p>
          <a:p>
            <a:pPr marL="400050" lvl="1" indent="0">
              <a:buNone/>
            </a:pPr>
            <a:r>
              <a:rPr lang="en-US" sz="3200" b="1" i="1" dirty="0" smtClean="0">
                <a:solidFill>
                  <a:srgbClr val="E46C0A"/>
                </a:solidFill>
              </a:rPr>
              <a:t>Think: </a:t>
            </a:r>
            <a:r>
              <a:rPr lang="en-US" sz="3200" dirty="0" smtClean="0"/>
              <a:t>How do you see the problem set and homework in the vignette? How can this help you plan?</a:t>
            </a:r>
          </a:p>
          <a:p>
            <a:pPr marL="0" indent="0">
              <a:buNone/>
            </a:pPr>
            <a:endParaRPr lang="en-US" sz="1200" dirty="0" smtClean="0"/>
          </a:p>
          <a:p>
            <a:pPr marL="0" indent="0">
              <a:buNone/>
            </a:pPr>
            <a:r>
              <a:rPr lang="en-US" dirty="0" smtClean="0"/>
              <a:t>Share </a:t>
            </a:r>
            <a:r>
              <a:rPr lang="en-US" dirty="0" smtClean="0"/>
              <a:t>your thoughts with your </a:t>
            </a:r>
            <a:r>
              <a:rPr lang="en-US" dirty="0" smtClean="0"/>
              <a:t>group. (3 min.)</a:t>
            </a:r>
            <a:endParaRPr lang="en-US" dirty="0" smtClean="0"/>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883842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Components</a:t>
            </a:r>
            <a:endParaRPr lang="en-US" dirty="0"/>
          </a:p>
        </p:txBody>
      </p:sp>
      <p:sp>
        <p:nvSpPr>
          <p:cNvPr id="5" name="Rounded Rectangle 4"/>
          <p:cNvSpPr/>
          <p:nvPr/>
        </p:nvSpPr>
        <p:spPr>
          <a:xfrm>
            <a:off x="727431" y="1525747"/>
            <a:ext cx="3731407" cy="771517"/>
          </a:xfrm>
          <a:prstGeom prst="roundRect">
            <a:avLst/>
          </a:prstGeom>
          <a:solidFill>
            <a:schemeClr val="accent1"/>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Fluency Practice</a:t>
            </a:r>
            <a:endParaRPr lang="en-US" sz="3200" dirty="0">
              <a:solidFill>
                <a:srgbClr val="000000"/>
              </a:solidFill>
            </a:endParaRPr>
          </a:p>
        </p:txBody>
      </p:sp>
      <p:sp>
        <p:nvSpPr>
          <p:cNvPr id="7" name="Rounded Rectangle 6"/>
          <p:cNvSpPr/>
          <p:nvPr/>
        </p:nvSpPr>
        <p:spPr>
          <a:xfrm>
            <a:off x="690670" y="2570022"/>
            <a:ext cx="3731407" cy="771517"/>
          </a:xfrm>
          <a:prstGeom prst="roundRect">
            <a:avLst/>
          </a:prstGeom>
          <a:solidFill>
            <a:schemeClr val="accent3">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Application Problem</a:t>
            </a:r>
            <a:endParaRPr lang="en-US" sz="3200" dirty="0">
              <a:solidFill>
                <a:srgbClr val="000000"/>
              </a:solidFill>
            </a:endParaRPr>
          </a:p>
        </p:txBody>
      </p:sp>
      <p:sp>
        <p:nvSpPr>
          <p:cNvPr id="12" name="Rounded Rectangle 11"/>
          <p:cNvSpPr/>
          <p:nvPr/>
        </p:nvSpPr>
        <p:spPr>
          <a:xfrm>
            <a:off x="528531" y="5853002"/>
            <a:ext cx="4200543" cy="771517"/>
          </a:xfrm>
          <a:prstGeom prst="roundRect">
            <a:avLst/>
          </a:prstGeom>
          <a:solidFill>
            <a:schemeClr val="accent5">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Homework</a:t>
            </a:r>
            <a:endParaRPr lang="en-US" sz="3200" dirty="0">
              <a:solidFill>
                <a:srgbClr val="000000"/>
              </a:solidFill>
            </a:endParaRPr>
          </a:p>
        </p:txBody>
      </p:sp>
      <p:sp>
        <p:nvSpPr>
          <p:cNvPr id="13" name="Rounded Rectangle 12"/>
          <p:cNvSpPr/>
          <p:nvPr/>
        </p:nvSpPr>
        <p:spPr>
          <a:xfrm>
            <a:off x="4999305" y="1336558"/>
            <a:ext cx="3687497" cy="2169632"/>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500" b="1" u="sng" dirty="0" smtClean="0">
                <a:solidFill>
                  <a:srgbClr val="000000"/>
                </a:solidFill>
              </a:rPr>
              <a:t>Assessments</a:t>
            </a:r>
          </a:p>
          <a:p>
            <a:pPr algn="ctr"/>
            <a:endParaRPr lang="en-US" sz="1000" b="1" u="sng" dirty="0" smtClean="0">
              <a:solidFill>
                <a:srgbClr val="000000"/>
              </a:solidFill>
            </a:endParaRPr>
          </a:p>
          <a:p>
            <a:pPr algn="ctr"/>
            <a:r>
              <a:rPr lang="en-US" sz="3500" dirty="0" smtClean="0">
                <a:solidFill>
                  <a:srgbClr val="000000"/>
                </a:solidFill>
              </a:rPr>
              <a:t>Mid- and/or End-</a:t>
            </a:r>
          </a:p>
          <a:p>
            <a:pPr algn="ctr"/>
            <a:endParaRPr lang="en-US" sz="3500" dirty="0"/>
          </a:p>
        </p:txBody>
      </p:sp>
      <p:sp>
        <p:nvSpPr>
          <p:cNvPr id="16" name="Donut 15"/>
          <p:cNvSpPr/>
          <p:nvPr/>
        </p:nvSpPr>
        <p:spPr>
          <a:xfrm>
            <a:off x="4375972" y="1280255"/>
            <a:ext cx="4795053" cy="1908887"/>
          </a:xfrm>
          <a:prstGeom prst="donut">
            <a:avLst>
              <a:gd name="adj" fmla="val 9678"/>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Rounded Rectangle 13"/>
          <p:cNvSpPr/>
          <p:nvPr/>
        </p:nvSpPr>
        <p:spPr>
          <a:xfrm>
            <a:off x="528531" y="3695379"/>
            <a:ext cx="8158269" cy="771517"/>
          </a:xfrm>
          <a:prstGeom prst="roundRect">
            <a:avLst/>
          </a:prstGeom>
          <a:solidFill>
            <a:srgbClr val="FAC090"/>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Concept Development</a:t>
            </a:r>
            <a:endParaRPr lang="en-US" sz="3200" dirty="0">
              <a:solidFill>
                <a:srgbClr val="000000"/>
              </a:solidFill>
            </a:endParaRPr>
          </a:p>
        </p:txBody>
      </p:sp>
      <p:sp>
        <p:nvSpPr>
          <p:cNvPr id="15" name="Rounded Rectangle 14"/>
          <p:cNvSpPr/>
          <p:nvPr/>
        </p:nvSpPr>
        <p:spPr>
          <a:xfrm>
            <a:off x="5443306" y="3786114"/>
            <a:ext cx="3148135" cy="538889"/>
          </a:xfrm>
          <a:prstGeom prst="roundRect">
            <a:avLst/>
          </a:prstGeom>
          <a:solidFill>
            <a:schemeClr val="accent6"/>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Problem Set</a:t>
            </a:r>
            <a:endParaRPr lang="en-US" sz="3200" dirty="0">
              <a:solidFill>
                <a:srgbClr val="000000"/>
              </a:solidFill>
            </a:endParaRPr>
          </a:p>
        </p:txBody>
      </p:sp>
      <p:sp>
        <p:nvSpPr>
          <p:cNvPr id="17" name="Rounded Rectangle 16"/>
          <p:cNvSpPr/>
          <p:nvPr/>
        </p:nvSpPr>
        <p:spPr>
          <a:xfrm>
            <a:off x="528531" y="4847763"/>
            <a:ext cx="8062908" cy="771517"/>
          </a:xfrm>
          <a:prstGeom prst="roundRect">
            <a:avLst/>
          </a:prstGeom>
          <a:solidFill>
            <a:schemeClr val="bg1">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Student Debrief</a:t>
            </a:r>
            <a:endParaRPr lang="en-US" sz="3200" dirty="0">
              <a:solidFill>
                <a:srgbClr val="000000"/>
              </a:solidFill>
            </a:endParaRPr>
          </a:p>
        </p:txBody>
      </p:sp>
      <p:sp>
        <p:nvSpPr>
          <p:cNvPr id="18" name="Rounded Rectangle 17"/>
          <p:cNvSpPr/>
          <p:nvPr/>
        </p:nvSpPr>
        <p:spPr>
          <a:xfrm>
            <a:off x="5443303" y="4974260"/>
            <a:ext cx="2987704" cy="500043"/>
          </a:xfrm>
          <a:prstGeom prst="roundRect">
            <a:avLst/>
          </a:prstGeom>
          <a:solidFill>
            <a:schemeClr val="accent4"/>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Exit Ticket</a:t>
            </a:r>
            <a:endParaRPr lang="en-US" sz="3200" dirty="0">
              <a:solidFill>
                <a:srgbClr val="000000"/>
              </a:solidFill>
            </a:endParaRPr>
          </a:p>
        </p:txBody>
      </p:sp>
    </p:spTree>
    <p:extLst>
      <p:ext uri="{BB962C8B-B14F-4D97-AF65-F5344CB8AC3E}">
        <p14:creationId xmlns:p14="http://schemas.microsoft.com/office/powerpoint/2010/main" val="41798146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6321"/>
            <a:ext cx="8229600" cy="1143000"/>
          </a:xfrm>
        </p:spPr>
        <p:txBody>
          <a:bodyPr/>
          <a:lstStyle/>
          <a:p>
            <a:r>
              <a:rPr lang="en-US" dirty="0" smtClean="0"/>
              <a:t>Assessment </a:t>
            </a:r>
            <a:endParaRPr lang="en-US" dirty="0"/>
          </a:p>
        </p:txBody>
      </p:sp>
      <p:sp>
        <p:nvSpPr>
          <p:cNvPr id="3" name="Rounded Rectangle 2"/>
          <p:cNvSpPr/>
          <p:nvPr/>
        </p:nvSpPr>
        <p:spPr>
          <a:xfrm>
            <a:off x="657232" y="1969275"/>
            <a:ext cx="7950200" cy="1752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Note opportunities for formative assessment</a:t>
            </a:r>
            <a:endParaRPr lang="en-US" sz="3200" dirty="0">
              <a:solidFill>
                <a:srgbClr val="000000"/>
              </a:solidFill>
            </a:endParaRPr>
          </a:p>
        </p:txBody>
      </p:sp>
      <p:sp>
        <p:nvSpPr>
          <p:cNvPr id="7" name="TextBox 6"/>
          <p:cNvSpPr txBox="1"/>
          <p:nvPr/>
        </p:nvSpPr>
        <p:spPr>
          <a:xfrm>
            <a:off x="2248801" y="1263668"/>
            <a:ext cx="4852610" cy="584776"/>
          </a:xfrm>
          <a:prstGeom prst="rect">
            <a:avLst/>
          </a:prstGeom>
          <a:noFill/>
        </p:spPr>
        <p:txBody>
          <a:bodyPr wrap="none" rtlCol="0">
            <a:spAutoFit/>
          </a:bodyPr>
          <a:lstStyle/>
          <a:p>
            <a:r>
              <a:rPr lang="en-US" sz="3200" dirty="0" smtClean="0"/>
              <a:t>Daily Formative Assessment</a:t>
            </a:r>
            <a:endParaRPr lang="en-US" sz="3200" dirty="0"/>
          </a:p>
        </p:txBody>
      </p:sp>
      <p:sp>
        <p:nvSpPr>
          <p:cNvPr id="8" name="Rounded Rectangle 7"/>
          <p:cNvSpPr/>
          <p:nvPr/>
        </p:nvSpPr>
        <p:spPr>
          <a:xfrm>
            <a:off x="657232" y="1969280"/>
            <a:ext cx="7950200" cy="1752600"/>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How will you use these formative assessments to provide support                       for ALL students?</a:t>
            </a:r>
            <a:endParaRPr lang="en-US" sz="3200" dirty="0">
              <a:solidFill>
                <a:srgbClr val="000000"/>
              </a:solidFill>
            </a:endParaRPr>
          </a:p>
        </p:txBody>
      </p:sp>
      <p:sp>
        <p:nvSpPr>
          <p:cNvPr id="10" name="Content Placeholder 3"/>
          <p:cNvSpPr>
            <a:spLocks noGrp="1"/>
          </p:cNvSpPr>
          <p:nvPr>
            <p:ph idx="1"/>
          </p:nvPr>
        </p:nvSpPr>
        <p:spPr>
          <a:xfrm>
            <a:off x="457200" y="4634312"/>
            <a:ext cx="8229600" cy="1806861"/>
          </a:xfrm>
        </p:spPr>
        <p:txBody>
          <a:bodyPr>
            <a:noAutofit/>
          </a:bodyPr>
          <a:lstStyle/>
          <a:p>
            <a:pPr marL="0" indent="0">
              <a:buNone/>
            </a:pPr>
            <a:r>
              <a:rPr lang="en-US" dirty="0" smtClean="0"/>
              <a:t>Mid-Module Assessment</a:t>
            </a:r>
          </a:p>
          <a:p>
            <a:pPr marL="0" indent="0">
              <a:buNone/>
            </a:pPr>
            <a:endParaRPr lang="en-US" sz="1500" dirty="0" smtClean="0"/>
          </a:p>
          <a:p>
            <a:pPr marL="0" indent="0">
              <a:buNone/>
            </a:pPr>
            <a:r>
              <a:rPr lang="en-US" dirty="0" smtClean="0"/>
              <a:t>End-of-Module Assessment</a:t>
            </a:r>
          </a:p>
        </p:txBody>
      </p:sp>
      <p:sp>
        <p:nvSpPr>
          <p:cNvPr id="11" name="Right Bracket 10"/>
          <p:cNvSpPr/>
          <p:nvPr/>
        </p:nvSpPr>
        <p:spPr>
          <a:xfrm>
            <a:off x="4762166" y="4536540"/>
            <a:ext cx="767236" cy="1904633"/>
          </a:xfrm>
          <a:prstGeom prst="rightBracket">
            <a:avLst/>
          </a:prstGeom>
          <a:ln w="57150" cmpd="sng">
            <a:solidFill>
              <a:srgbClr val="E46C0A"/>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Rounded Rectangle 11"/>
          <p:cNvSpPr/>
          <p:nvPr/>
        </p:nvSpPr>
        <p:spPr>
          <a:xfrm>
            <a:off x="5820414" y="3838810"/>
            <a:ext cx="3138396" cy="2965136"/>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solidFill>
                  <a:srgbClr val="000000"/>
                </a:solidFill>
              </a:rPr>
              <a:t>Information is included in the</a:t>
            </a:r>
            <a:endParaRPr lang="en-US" sz="2800" dirty="0">
              <a:solidFill>
                <a:srgbClr val="000000"/>
              </a:solidFill>
            </a:endParaRPr>
          </a:p>
          <a:p>
            <a:pPr algn="ctr"/>
            <a:r>
              <a:rPr lang="en-US" sz="2800" b="1" dirty="0" smtClean="0">
                <a:solidFill>
                  <a:srgbClr val="000000"/>
                </a:solidFill>
              </a:rPr>
              <a:t>Module Overview: </a:t>
            </a:r>
          </a:p>
          <a:p>
            <a:pPr algn="ctr"/>
            <a:r>
              <a:rPr lang="en-US" sz="2800" b="1" dirty="0" smtClean="0">
                <a:solidFill>
                  <a:srgbClr val="000000"/>
                </a:solidFill>
              </a:rPr>
              <a:t>Assessment Summary</a:t>
            </a:r>
          </a:p>
        </p:txBody>
      </p:sp>
    </p:spTree>
    <p:extLst>
      <p:ext uri="{BB962C8B-B14F-4D97-AF65-F5344CB8AC3E}">
        <p14:creationId xmlns:p14="http://schemas.microsoft.com/office/powerpoint/2010/main" val="11507426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ppt_y</p:attrName>
                                        </p:attrNameLst>
                                      </p:cBhvr>
                                      <p:tavLst>
                                        <p:tav tm="0">
                                          <p:val>
                                            <p:strVal val="#ppt_y+#ppt_h*1.125000"/>
                                          </p:val>
                                        </p:tav>
                                        <p:tav tm="100000">
                                          <p:val>
                                            <p:strVal val="#ppt_y"/>
                                          </p:val>
                                        </p:tav>
                                      </p:tavLst>
                                    </p:anim>
                                    <p:animEffect transition="in" filter="wipe(up)">
                                      <p:cBhvr>
                                        <p:cTn id="30" dur="500"/>
                                        <p:tgtEl>
                                          <p:spTgt spid="12"/>
                                        </p:tgtEl>
                                      </p:cBhvr>
                                    </p:animEffect>
                                  </p:childTnLst>
                                </p:cTn>
                              </p:par>
                              <p:par>
                                <p:cTn id="31" presetID="1" presetClass="entr" presetSubtype="0" fill="hold" nodeType="with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animBg="1"/>
      <p:bldP spid="11" grpId="0" animBg="1"/>
      <p:bldP spid="12"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Differentiation</a:t>
            </a:r>
            <a:endParaRPr lang="en-US" dirty="0"/>
          </a:p>
        </p:txBody>
      </p:sp>
      <p:pic>
        <p:nvPicPr>
          <p:cNvPr id="6" name="Picture 5" descr="Screen shot 2014-05-21 at 11.41.2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800" y="1417638"/>
            <a:ext cx="4013200" cy="2703874"/>
          </a:xfrm>
          <a:prstGeom prst="rect">
            <a:avLst/>
          </a:prstGeom>
        </p:spPr>
      </p:pic>
      <p:pic>
        <p:nvPicPr>
          <p:cNvPr id="5" name="Picture 4" descr="Screen shot 2014-05-21 at 11.40.08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1800" y="3801341"/>
            <a:ext cx="4445000" cy="2485159"/>
          </a:xfrm>
          <a:prstGeom prst="rect">
            <a:avLst/>
          </a:prstGeom>
        </p:spPr>
      </p:pic>
    </p:spTree>
    <p:extLst>
      <p:ext uri="{BB962C8B-B14F-4D97-AF65-F5344CB8AC3E}">
        <p14:creationId xmlns:p14="http://schemas.microsoft.com/office/powerpoint/2010/main" val="3832238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Differentiating Instruction</a:t>
            </a:r>
            <a:endParaRPr lang="en-US" dirty="0"/>
          </a:p>
        </p:txBody>
      </p:sp>
      <p:sp>
        <p:nvSpPr>
          <p:cNvPr id="6" name="Content Placeholder 3"/>
          <p:cNvSpPr>
            <a:spLocks noGrp="1"/>
          </p:cNvSpPr>
          <p:nvPr>
            <p:ph idx="1"/>
          </p:nvPr>
        </p:nvSpPr>
        <p:spPr>
          <a:xfrm>
            <a:off x="827590" y="1499070"/>
            <a:ext cx="7373901" cy="4902612"/>
          </a:xfrm>
        </p:spPr>
        <p:txBody>
          <a:bodyPr>
            <a:noAutofit/>
          </a:bodyPr>
          <a:lstStyle/>
          <a:p>
            <a:pPr marL="0" indent="0">
              <a:buNone/>
            </a:pPr>
            <a:r>
              <a:rPr lang="en-US" dirty="0" smtClean="0"/>
              <a:t>CCSS – Math require that …</a:t>
            </a:r>
          </a:p>
          <a:p>
            <a:pPr marL="0" indent="0">
              <a:buNone/>
            </a:pPr>
            <a:endParaRPr lang="en-US" sz="1500" dirty="0" smtClean="0"/>
          </a:p>
          <a:p>
            <a:pPr marL="0" indent="0">
              <a:buNone/>
            </a:pPr>
            <a:r>
              <a:rPr lang="en-US" i="1" dirty="0" smtClean="0"/>
              <a:t>“all students must have the opportunity to learn &amp; meet the same high standards if they are to access the knowledge &amp; skills necessary in their post-school lives.”</a:t>
            </a:r>
          </a:p>
          <a:p>
            <a:pPr marL="0" indent="0">
              <a:buNone/>
            </a:pPr>
            <a:endParaRPr lang="en-US" dirty="0" smtClean="0"/>
          </a:p>
          <a:p>
            <a:pPr marL="0" indent="0" algn="ctr">
              <a:buNone/>
            </a:pPr>
            <a:r>
              <a:rPr lang="en-US" dirty="0" smtClean="0">
                <a:solidFill>
                  <a:schemeClr val="accent6">
                    <a:lumMod val="75000"/>
                  </a:schemeClr>
                </a:solidFill>
              </a:rPr>
              <a:t>Critical to build opportunities for               ALL students to access the mathematics</a:t>
            </a:r>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541087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Differentiating Instruction</a:t>
            </a:r>
            <a:endParaRPr lang="en-US" dirty="0"/>
          </a:p>
        </p:txBody>
      </p:sp>
      <p:sp>
        <p:nvSpPr>
          <p:cNvPr id="4" name="Content Placeholder 1"/>
          <p:cNvSpPr txBox="1">
            <a:spLocks/>
          </p:cNvSpPr>
          <p:nvPr/>
        </p:nvSpPr>
        <p:spPr>
          <a:xfrm>
            <a:off x="457201" y="1600200"/>
            <a:ext cx="8489244" cy="5257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Font typeface="Arial"/>
              <a:buNone/>
            </a:pPr>
            <a:r>
              <a:rPr lang="en-US" i="1" dirty="0" smtClean="0"/>
              <a:t>Focused Reading </a:t>
            </a:r>
            <a:r>
              <a:rPr lang="en-US" dirty="0" smtClean="0"/>
              <a:t>Protocol – Play your role</a:t>
            </a:r>
          </a:p>
          <a:p>
            <a:pPr marL="0" indent="0">
              <a:lnSpc>
                <a:spcPct val="90000"/>
              </a:lnSpc>
              <a:buFont typeface="Arial"/>
              <a:buNone/>
            </a:pPr>
            <a:endParaRPr lang="en-US" sz="1500" dirty="0" smtClean="0"/>
          </a:p>
          <a:p>
            <a:pPr marL="0" indent="0">
              <a:lnSpc>
                <a:spcPct val="90000"/>
              </a:lnSpc>
              <a:buFont typeface="Arial"/>
              <a:buNone/>
            </a:pPr>
            <a:r>
              <a:rPr lang="en-US" b="1" i="1" u="sng" dirty="0" smtClean="0">
                <a:solidFill>
                  <a:schemeClr val="accent6">
                    <a:lumMod val="75000"/>
                  </a:schemeClr>
                </a:solidFill>
              </a:rPr>
              <a:t>Read</a:t>
            </a:r>
            <a:r>
              <a:rPr lang="en-US" dirty="0" smtClean="0"/>
              <a:t>  </a:t>
            </a:r>
            <a:r>
              <a:rPr lang="en-US" i="1" dirty="0" smtClean="0"/>
              <a:t>The Common Core Approach to Differentiating Instruction   </a:t>
            </a:r>
            <a:r>
              <a:rPr lang="en-US" dirty="0" smtClean="0"/>
              <a:t>Pgs. 14-15 (3 min)</a:t>
            </a:r>
          </a:p>
          <a:p>
            <a:pPr marL="0" indent="0">
              <a:lnSpc>
                <a:spcPct val="90000"/>
              </a:lnSpc>
              <a:buFont typeface="Arial"/>
              <a:buNone/>
            </a:pPr>
            <a:endParaRPr lang="en-US" sz="1500" dirty="0" smtClean="0"/>
          </a:p>
          <a:p>
            <a:pPr marL="0" indent="0">
              <a:lnSpc>
                <a:spcPct val="90000"/>
              </a:lnSpc>
              <a:buFont typeface="Arial"/>
              <a:buNone/>
            </a:pPr>
            <a:r>
              <a:rPr lang="en-US" dirty="0" smtClean="0"/>
              <a:t>Mark text with </a:t>
            </a:r>
            <a:r>
              <a:rPr lang="en-US" b="1" i="1" dirty="0" smtClean="0">
                <a:solidFill>
                  <a:srgbClr val="E46C0A"/>
                </a:solidFill>
              </a:rPr>
              <a:t>! </a:t>
            </a:r>
            <a:r>
              <a:rPr lang="en-US" dirty="0" smtClean="0">
                <a:solidFill>
                  <a:schemeClr val="bg1"/>
                </a:solidFill>
              </a:rPr>
              <a:t>and</a:t>
            </a:r>
            <a:r>
              <a:rPr lang="en-US" b="1" i="1" dirty="0" smtClean="0">
                <a:solidFill>
                  <a:srgbClr val="E46C0A"/>
                </a:solidFill>
              </a:rPr>
              <a:t> ?</a:t>
            </a:r>
          </a:p>
          <a:p>
            <a:pPr marL="0" indent="0">
              <a:lnSpc>
                <a:spcPct val="90000"/>
              </a:lnSpc>
              <a:buFont typeface="Arial"/>
              <a:buNone/>
            </a:pPr>
            <a:endParaRPr lang="en-US" sz="1500" dirty="0" smtClean="0"/>
          </a:p>
          <a:p>
            <a:pPr marL="400050" lvl="1" indent="0">
              <a:lnSpc>
                <a:spcPct val="90000"/>
              </a:lnSpc>
              <a:buFont typeface="Arial"/>
              <a:buNone/>
            </a:pPr>
            <a:r>
              <a:rPr lang="en-US" sz="3200" dirty="0" smtClean="0">
                <a:solidFill>
                  <a:srgbClr val="E46C0A"/>
                </a:solidFill>
              </a:rPr>
              <a:t>! </a:t>
            </a:r>
            <a:r>
              <a:rPr lang="en-US" sz="3200" dirty="0" smtClean="0"/>
              <a:t>This is really important information</a:t>
            </a:r>
          </a:p>
          <a:p>
            <a:pPr marL="400050" lvl="1" indent="0">
              <a:lnSpc>
                <a:spcPct val="90000"/>
              </a:lnSpc>
              <a:buFont typeface="Arial"/>
              <a:buNone/>
            </a:pPr>
            <a:r>
              <a:rPr lang="en-US" sz="3200" dirty="0" smtClean="0">
                <a:solidFill>
                  <a:srgbClr val="E46C0A"/>
                </a:solidFill>
              </a:rPr>
              <a:t>?</a:t>
            </a:r>
            <a:r>
              <a:rPr lang="en-US" sz="3200" dirty="0" smtClean="0"/>
              <a:t> I’d like clarification or elaboration</a:t>
            </a:r>
          </a:p>
          <a:p>
            <a:pPr marL="0" indent="0">
              <a:lnSpc>
                <a:spcPct val="90000"/>
              </a:lnSpc>
              <a:buFont typeface="Arial"/>
              <a:buNone/>
            </a:pPr>
            <a:endParaRPr lang="en-US" sz="1500" dirty="0" smtClean="0"/>
          </a:p>
          <a:p>
            <a:pPr marL="0" indent="0">
              <a:lnSpc>
                <a:spcPct val="90000"/>
              </a:lnSpc>
              <a:buFont typeface="Arial"/>
              <a:buNone/>
            </a:pPr>
            <a:r>
              <a:rPr lang="en-US" b="1" i="1" u="sng" dirty="0" smtClean="0">
                <a:solidFill>
                  <a:srgbClr val="E46C0A"/>
                </a:solidFill>
              </a:rPr>
              <a:t>Brief</a:t>
            </a:r>
            <a:r>
              <a:rPr lang="en-US" dirty="0" smtClean="0"/>
              <a:t> table discussion (2 min)</a:t>
            </a:r>
          </a:p>
          <a:p>
            <a:pPr marL="0" indent="0" algn="ctr">
              <a:lnSpc>
                <a:spcPct val="90000"/>
              </a:lnSpc>
              <a:buNone/>
            </a:pPr>
            <a:r>
              <a:rPr lang="en-US" b="1" i="1" dirty="0">
                <a:solidFill>
                  <a:schemeClr val="accent6">
                    <a:lumMod val="75000"/>
                  </a:schemeClr>
                </a:solidFill>
              </a:rPr>
              <a:t>Time keepers: Start your </a:t>
            </a:r>
            <a:r>
              <a:rPr lang="en-US" b="1" i="1" dirty="0" smtClean="0">
                <a:solidFill>
                  <a:schemeClr val="accent6">
                    <a:lumMod val="75000"/>
                  </a:schemeClr>
                </a:solidFill>
              </a:rPr>
              <a:t>5 </a:t>
            </a:r>
            <a:r>
              <a:rPr lang="en-US" b="1" i="1" dirty="0">
                <a:solidFill>
                  <a:schemeClr val="accent6">
                    <a:lumMod val="75000"/>
                  </a:schemeClr>
                </a:solidFill>
              </a:rPr>
              <a:t>min. … now</a:t>
            </a:r>
          </a:p>
          <a:p>
            <a:pPr marL="0" indent="0">
              <a:lnSpc>
                <a:spcPct val="90000"/>
              </a:lnSpc>
              <a:buFont typeface="Arial"/>
              <a:buNone/>
            </a:pPr>
            <a:endParaRPr lang="en-US" dirty="0" smtClean="0"/>
          </a:p>
          <a:p>
            <a:pPr marL="400050" lvl="1" indent="0">
              <a:lnSpc>
                <a:spcPct val="90000"/>
              </a:lnSpc>
              <a:buFont typeface="Arial"/>
              <a:buNone/>
            </a:pPr>
            <a:endParaRPr lang="en-US" sz="3200" dirty="0" smtClean="0"/>
          </a:p>
          <a:p>
            <a:pPr marL="400050" lvl="1" indent="0">
              <a:lnSpc>
                <a:spcPct val="90000"/>
              </a:lnSpc>
              <a:buFont typeface="Arial"/>
              <a:buNone/>
            </a:pPr>
            <a:endParaRPr lang="en-US" sz="3200" dirty="0" smtClean="0"/>
          </a:p>
          <a:p>
            <a:pPr marL="0" indent="0">
              <a:lnSpc>
                <a:spcPct val="90000"/>
              </a:lnSpc>
              <a:buFont typeface="Arial"/>
              <a:buNone/>
            </a:pPr>
            <a:endParaRPr lang="en-US" sz="3600" dirty="0" smtClean="0"/>
          </a:p>
          <a:p>
            <a:pPr marL="0" indent="0">
              <a:lnSpc>
                <a:spcPct val="90000"/>
              </a:lnSpc>
              <a:buFont typeface="Arial"/>
              <a:buNone/>
            </a:pPr>
            <a:endParaRPr lang="en-US" sz="1500" dirty="0" smtClean="0"/>
          </a:p>
          <a:p>
            <a:pPr marL="0" indent="0">
              <a:lnSpc>
                <a:spcPct val="90000"/>
              </a:lnSpc>
              <a:buFont typeface="Arial"/>
              <a:buNone/>
            </a:pPr>
            <a:endParaRPr lang="en-US" dirty="0" smtClean="0"/>
          </a:p>
          <a:p>
            <a:pPr>
              <a:lnSpc>
                <a:spcPct val="90000"/>
              </a:lnSpc>
            </a:pPr>
            <a:endParaRPr lang="en-US" dirty="0" smtClean="0"/>
          </a:p>
          <a:p>
            <a:pPr marL="0" indent="0">
              <a:lnSpc>
                <a:spcPct val="90000"/>
              </a:lnSpc>
              <a:buFont typeface="Arial"/>
              <a:buNone/>
            </a:pPr>
            <a:endParaRPr lang="en-US" dirty="0" smtClean="0"/>
          </a:p>
        </p:txBody>
      </p:sp>
    </p:spTree>
    <p:extLst>
      <p:ext uri="{BB962C8B-B14F-4D97-AF65-F5344CB8AC3E}">
        <p14:creationId xmlns:p14="http://schemas.microsoft.com/office/powerpoint/2010/main" val="2479309391"/>
      </p:ext>
    </p:extLst>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Differentiating Instruction</a:t>
            </a:r>
            <a:endParaRPr lang="en-US" dirty="0"/>
          </a:p>
        </p:txBody>
      </p:sp>
      <p:sp>
        <p:nvSpPr>
          <p:cNvPr id="5" name="Content Placeholder 3"/>
          <p:cNvSpPr txBox="1">
            <a:spLocks/>
          </p:cNvSpPr>
          <p:nvPr/>
        </p:nvSpPr>
        <p:spPr>
          <a:xfrm>
            <a:off x="553156" y="1493908"/>
            <a:ext cx="8229600" cy="508187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1200"/>
              </a:spcAft>
              <a:buFont typeface="Arial"/>
              <a:buNone/>
            </a:pPr>
            <a:r>
              <a:rPr lang="en-US" dirty="0" smtClean="0"/>
              <a:t>Choose one “Scaffolds for” to </a:t>
            </a:r>
            <a:r>
              <a:rPr lang="en-US" b="1" i="1" u="sng" dirty="0" smtClean="0">
                <a:solidFill>
                  <a:schemeClr val="accent6">
                    <a:lumMod val="75000"/>
                  </a:schemeClr>
                </a:solidFill>
              </a:rPr>
              <a:t>scan</a:t>
            </a:r>
            <a:r>
              <a:rPr lang="en-US" dirty="0" smtClean="0"/>
              <a:t> &amp; record thinking (2 min) – </a:t>
            </a:r>
            <a:r>
              <a:rPr lang="en-US" i="1" dirty="0" smtClean="0"/>
              <a:t>How to Implement </a:t>
            </a:r>
            <a:r>
              <a:rPr lang="en-US" dirty="0" smtClean="0"/>
              <a:t>Pgs. 16-20</a:t>
            </a:r>
          </a:p>
          <a:p>
            <a:pPr marL="0" indent="0">
              <a:spcAft>
                <a:spcPts val="1200"/>
              </a:spcAft>
              <a:buFont typeface="Arial"/>
              <a:buNone/>
            </a:pPr>
            <a:r>
              <a:rPr lang="en-US" dirty="0" smtClean="0"/>
              <a:t>When everyone is ready, each person will stop and … </a:t>
            </a:r>
          </a:p>
          <a:p>
            <a:pPr marL="0" indent="0" algn="ctr">
              <a:spcAft>
                <a:spcPts val="1200"/>
              </a:spcAft>
              <a:buFont typeface="Arial"/>
              <a:buNone/>
            </a:pPr>
            <a:r>
              <a:rPr lang="en-US" dirty="0" smtClean="0"/>
              <a:t>“Say Something”</a:t>
            </a:r>
          </a:p>
          <a:p>
            <a:pPr marL="0" indent="0">
              <a:spcAft>
                <a:spcPts val="1200"/>
              </a:spcAft>
              <a:buFont typeface="Arial"/>
              <a:buNone/>
            </a:pPr>
            <a:r>
              <a:rPr lang="en-US" dirty="0" smtClean="0"/>
              <a:t> … a </a:t>
            </a:r>
            <a:r>
              <a:rPr lang="en-US" b="1" i="1" u="sng" dirty="0" smtClean="0">
                <a:solidFill>
                  <a:schemeClr val="accent6">
                    <a:lumMod val="75000"/>
                  </a:schemeClr>
                </a:solidFill>
              </a:rPr>
              <a:t>brief </a:t>
            </a:r>
            <a:r>
              <a:rPr lang="en-US" dirty="0" smtClean="0">
                <a:solidFill>
                  <a:schemeClr val="bg1"/>
                </a:solidFill>
              </a:rPr>
              <a:t>summary, key point, interesting idea, new connection or question (2 min)</a:t>
            </a:r>
          </a:p>
          <a:p>
            <a:pPr marL="0" indent="0">
              <a:spcAft>
                <a:spcPts val="1200"/>
              </a:spcAft>
              <a:buFont typeface="Arial"/>
              <a:buNone/>
            </a:pPr>
            <a:endParaRPr lang="en-US" sz="900" b="1" i="1" u="sng" dirty="0" smtClean="0">
              <a:solidFill>
                <a:schemeClr val="bg1"/>
              </a:solidFill>
            </a:endParaRPr>
          </a:p>
          <a:p>
            <a:pPr marL="0" indent="0" algn="ctr">
              <a:spcAft>
                <a:spcPts val="1200"/>
              </a:spcAft>
              <a:buFont typeface="Arial"/>
              <a:buNone/>
            </a:pPr>
            <a:r>
              <a:rPr lang="en-US" b="1" i="1" dirty="0" smtClean="0">
                <a:solidFill>
                  <a:schemeClr val="accent6">
                    <a:lumMod val="75000"/>
                  </a:schemeClr>
                </a:solidFill>
              </a:rPr>
              <a:t>Time keepers: Start your 4 min. … now</a:t>
            </a:r>
            <a:endParaRPr lang="en-US" b="1" i="1" dirty="0">
              <a:solidFill>
                <a:schemeClr val="accent6">
                  <a:lumMod val="75000"/>
                </a:schemeClr>
              </a:solidFill>
            </a:endParaRPr>
          </a:p>
          <a:p>
            <a:pPr marL="0" indent="0">
              <a:spcAft>
                <a:spcPts val="1200"/>
              </a:spcAft>
              <a:buFont typeface="Arial"/>
              <a:buNone/>
            </a:pPr>
            <a:endParaRPr lang="en-US" b="1" i="1" u="sng" dirty="0" smtClean="0">
              <a:solidFill>
                <a:schemeClr val="accent6">
                  <a:lumMod val="75000"/>
                </a:schemeClr>
              </a:solidFill>
            </a:endParaRPr>
          </a:p>
          <a:p>
            <a:pPr marL="0" indent="0">
              <a:spcAft>
                <a:spcPts val="1200"/>
              </a:spcAft>
              <a:buFont typeface="Arial"/>
              <a:buNone/>
            </a:pPr>
            <a:endParaRPr lang="en-US" dirty="0" smtClean="0"/>
          </a:p>
          <a:p>
            <a:pPr marL="0" indent="0">
              <a:spcAft>
                <a:spcPts val="1200"/>
              </a:spcAft>
              <a:buFont typeface="Arial"/>
              <a:buNone/>
            </a:pPr>
            <a:endParaRPr lang="en-US" dirty="0" smtClean="0"/>
          </a:p>
          <a:p>
            <a:pPr marL="0" indent="0">
              <a:spcAft>
                <a:spcPts val="1200"/>
              </a:spcAft>
              <a:buFont typeface="Arial"/>
              <a:buNone/>
            </a:pPr>
            <a:endParaRPr lang="en-US" dirty="0"/>
          </a:p>
        </p:txBody>
      </p:sp>
    </p:spTree>
    <p:extLst>
      <p:ext uri="{BB962C8B-B14F-4D97-AF65-F5344CB8AC3E}">
        <p14:creationId xmlns:p14="http://schemas.microsoft.com/office/powerpoint/2010/main" val="1966350584"/>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Modeling Access for All Students</a:t>
            </a:r>
            <a:endParaRPr lang="en-US" dirty="0"/>
          </a:p>
        </p:txBody>
      </p:sp>
      <p:sp>
        <p:nvSpPr>
          <p:cNvPr id="6" name="Content Placeholder 3"/>
          <p:cNvSpPr>
            <a:spLocks noGrp="1"/>
          </p:cNvSpPr>
          <p:nvPr>
            <p:ph idx="1"/>
          </p:nvPr>
        </p:nvSpPr>
        <p:spPr>
          <a:xfrm>
            <a:off x="457200" y="1526255"/>
            <a:ext cx="8229600" cy="4133891"/>
          </a:xfrm>
        </p:spPr>
        <p:txBody>
          <a:bodyPr>
            <a:noAutofit/>
          </a:bodyPr>
          <a:lstStyle/>
          <a:p>
            <a:pPr marL="0" indent="0">
              <a:buNone/>
            </a:pPr>
            <a:r>
              <a:rPr lang="en-US" dirty="0" smtClean="0"/>
              <a:t>What strategies did we model that allowed ALL of you (as students) to access the mathematics?</a:t>
            </a:r>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3086067200"/>
      </p:ext>
    </p:extLst>
  </p:cSld>
  <p:clrMapOvr>
    <a:masterClrMapping/>
  </p:clrMapOvr>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Differentiated Instruction: Reflection</a:t>
            </a:r>
            <a:endParaRPr lang="en-US" dirty="0"/>
          </a:p>
        </p:txBody>
      </p:sp>
      <p:sp>
        <p:nvSpPr>
          <p:cNvPr id="3" name="Content Placeholder 2"/>
          <p:cNvSpPr>
            <a:spLocks noGrp="1"/>
          </p:cNvSpPr>
          <p:nvPr>
            <p:ph idx="1"/>
          </p:nvPr>
        </p:nvSpPr>
        <p:spPr/>
        <p:txBody>
          <a:bodyPr/>
          <a:lstStyle/>
          <a:p>
            <a:pPr marL="0" indent="0">
              <a:buNone/>
            </a:pPr>
            <a:r>
              <a:rPr lang="en-US" dirty="0" smtClean="0"/>
              <a:t>What scaffolds do you already provide on a regular basis?</a:t>
            </a:r>
          </a:p>
          <a:p>
            <a:pPr marL="0" indent="0">
              <a:buNone/>
            </a:pPr>
            <a:endParaRPr lang="en-US" sz="1500" dirty="0" smtClean="0"/>
          </a:p>
          <a:p>
            <a:pPr marL="0" indent="0">
              <a:buNone/>
            </a:pPr>
            <a:r>
              <a:rPr lang="en-US" dirty="0" smtClean="0"/>
              <a:t>What scaffolds will you make part of your practice next year?</a:t>
            </a:r>
          </a:p>
          <a:p>
            <a:pPr marL="0" indent="0">
              <a:buNone/>
            </a:pPr>
            <a:endParaRPr lang="en-US" sz="1500" dirty="0" smtClean="0"/>
          </a:p>
          <a:p>
            <a:pPr marL="0" indent="0">
              <a:buNone/>
            </a:pPr>
            <a:r>
              <a:rPr lang="en-US" dirty="0" smtClean="0"/>
              <a:t>How will you differentiate your instruction to meet the needs of your students?</a:t>
            </a:r>
          </a:p>
        </p:txBody>
      </p:sp>
    </p:spTree>
    <p:extLst>
      <p:ext uri="{BB962C8B-B14F-4D97-AF65-F5344CB8AC3E}">
        <p14:creationId xmlns:p14="http://schemas.microsoft.com/office/powerpoint/2010/main" val="238670373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Goals</a:t>
            </a:r>
            <a:endParaRPr lang="en-US" dirty="0"/>
          </a:p>
        </p:txBody>
      </p:sp>
      <p:sp>
        <p:nvSpPr>
          <p:cNvPr id="3" name="Content Placeholder 2"/>
          <p:cNvSpPr>
            <a:spLocks noGrp="1"/>
          </p:cNvSpPr>
          <p:nvPr>
            <p:ph idx="1"/>
          </p:nvPr>
        </p:nvSpPr>
        <p:spPr/>
        <p:txBody>
          <a:bodyPr/>
          <a:lstStyle/>
          <a:p>
            <a:pPr marL="0" indent="0">
              <a:buNone/>
            </a:pPr>
            <a:r>
              <a:rPr lang="en-US" dirty="0" smtClean="0"/>
              <a:t>What is </a:t>
            </a:r>
            <a:r>
              <a:rPr lang="en-US" dirty="0" err="1" smtClean="0"/>
              <a:t>EngageNY</a:t>
            </a:r>
            <a:r>
              <a:rPr lang="en-US" dirty="0" smtClean="0"/>
              <a:t> </a:t>
            </a:r>
            <a:r>
              <a:rPr lang="en-US" i="1" dirty="0" smtClean="0"/>
              <a:t>A Story of Units</a:t>
            </a:r>
            <a:r>
              <a:rPr lang="en-US" dirty="0" smtClean="0"/>
              <a:t>?</a:t>
            </a:r>
          </a:p>
          <a:p>
            <a:pPr marL="0" indent="0">
              <a:buNone/>
            </a:pPr>
            <a:r>
              <a:rPr lang="en-US" dirty="0" smtClean="0"/>
              <a:t>Why </a:t>
            </a:r>
            <a:r>
              <a:rPr lang="en-US" i="1" dirty="0" smtClean="0"/>
              <a:t>A Story of Units</a:t>
            </a:r>
            <a:r>
              <a:rPr lang="en-US" dirty="0" smtClean="0"/>
              <a:t>?</a:t>
            </a:r>
          </a:p>
          <a:p>
            <a:pPr marL="0" indent="0">
              <a:buNone/>
            </a:pPr>
            <a:r>
              <a:rPr lang="en-US" dirty="0" smtClean="0"/>
              <a:t>How do we implement </a:t>
            </a:r>
            <a:r>
              <a:rPr lang="en-US" i="1" dirty="0" smtClean="0"/>
              <a:t>A Story of Units</a:t>
            </a:r>
            <a:r>
              <a:rPr lang="en-US" dirty="0" smtClean="0"/>
              <a:t>?</a:t>
            </a:r>
          </a:p>
          <a:p>
            <a:pPr marL="0" indent="0">
              <a:buNone/>
            </a:pPr>
            <a:endParaRPr lang="en-US" dirty="0"/>
          </a:p>
        </p:txBody>
      </p:sp>
      <p:pic>
        <p:nvPicPr>
          <p:cNvPr id="4" name="Picture 3" descr="Screen shot 2014-05-20 at 11.39.4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4125" y="3728891"/>
            <a:ext cx="3218081" cy="2804949"/>
          </a:xfrm>
          <a:prstGeom prst="rect">
            <a:avLst/>
          </a:prstGeom>
        </p:spPr>
      </p:pic>
    </p:spTree>
    <p:extLst>
      <p:ext uri="{BB962C8B-B14F-4D97-AF65-F5344CB8AC3E}">
        <p14:creationId xmlns:p14="http://schemas.microsoft.com/office/powerpoint/2010/main" val="941031274"/>
      </p:ext>
    </p:extLst>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Helpful Tips for Planning Lessons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Planning</a:t>
            </a:r>
          </a:p>
          <a:p>
            <a:pPr marL="0" indent="0">
              <a:buNone/>
            </a:pPr>
            <a:r>
              <a:rPr lang="en-US" dirty="0"/>
              <a:t>	</a:t>
            </a:r>
            <a:r>
              <a:rPr lang="en-US" dirty="0" smtClean="0"/>
              <a:t>Problem Set </a:t>
            </a:r>
          </a:p>
          <a:p>
            <a:pPr marL="0" indent="0">
              <a:buNone/>
            </a:pPr>
            <a:r>
              <a:rPr lang="en-US" dirty="0"/>
              <a:t>	</a:t>
            </a:r>
            <a:r>
              <a:rPr lang="en-US" dirty="0" smtClean="0"/>
              <a:t>	Captures sequence of lesson</a:t>
            </a:r>
          </a:p>
          <a:p>
            <a:pPr marL="400050" lvl="1" indent="0">
              <a:buNone/>
            </a:pPr>
            <a:r>
              <a:rPr lang="en-US" sz="3200" dirty="0" smtClean="0"/>
              <a:t>Exit Tickets </a:t>
            </a:r>
          </a:p>
          <a:p>
            <a:pPr marL="800100" lvl="2" indent="0">
              <a:buNone/>
            </a:pPr>
            <a:r>
              <a:rPr lang="en-US" sz="3200" dirty="0"/>
              <a:t>	</a:t>
            </a:r>
            <a:r>
              <a:rPr lang="en-US" sz="3200" dirty="0" smtClean="0"/>
              <a:t>Captures objective of lesson</a:t>
            </a:r>
          </a:p>
          <a:p>
            <a:pPr marL="800100" lvl="2" indent="0">
              <a:buNone/>
            </a:pPr>
            <a:endParaRPr lang="en-US" sz="3200" dirty="0"/>
          </a:p>
          <a:p>
            <a:pPr marL="0" indent="0">
              <a:buNone/>
            </a:pPr>
            <a:r>
              <a:rPr lang="en-US" dirty="0" smtClean="0"/>
              <a:t>To determine what to look for &amp; emphasize during Concept Development (pacing)</a:t>
            </a:r>
          </a:p>
        </p:txBody>
      </p:sp>
    </p:spTree>
    <p:extLst>
      <p:ext uri="{BB962C8B-B14F-4D97-AF65-F5344CB8AC3E}">
        <p14:creationId xmlns:p14="http://schemas.microsoft.com/office/powerpoint/2010/main" val="838525700"/>
      </p:ext>
    </p:extLst>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Helpful Tips for Math Classroom</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err="1" smtClean="0"/>
              <a:t>Manipulatives</a:t>
            </a:r>
            <a:endParaRPr lang="en-US" dirty="0" smtClean="0"/>
          </a:p>
          <a:p>
            <a:pPr marL="0" indent="0">
              <a:buNone/>
            </a:pPr>
            <a:r>
              <a:rPr lang="en-US" sz="3200" dirty="0"/>
              <a:t>	</a:t>
            </a:r>
            <a:r>
              <a:rPr lang="en-US" sz="3200" dirty="0" smtClean="0"/>
              <a:t>Have organized &amp; ready</a:t>
            </a:r>
          </a:p>
          <a:p>
            <a:pPr marL="0" indent="0">
              <a:buNone/>
            </a:pPr>
            <a:endParaRPr lang="en-US" sz="3200" dirty="0" smtClean="0"/>
          </a:p>
          <a:p>
            <a:pPr marL="0" indent="0">
              <a:buNone/>
            </a:pPr>
            <a:r>
              <a:rPr lang="en-US" dirty="0" smtClean="0"/>
              <a:t>Student Discourse</a:t>
            </a:r>
          </a:p>
          <a:p>
            <a:pPr marL="401638" indent="-401638">
              <a:buNone/>
            </a:pPr>
            <a:r>
              <a:rPr lang="en-US" sz="3200" dirty="0"/>
              <a:t>	</a:t>
            </a:r>
            <a:r>
              <a:rPr lang="en-US" sz="3200" dirty="0" smtClean="0"/>
              <a:t>Intentional partnering, Think-Pair-Share, Choral &amp; Whiteboard Responses</a:t>
            </a:r>
          </a:p>
          <a:p>
            <a:pPr marL="401638" indent="-401638">
              <a:buNone/>
            </a:pPr>
            <a:endParaRPr lang="en-US" dirty="0"/>
          </a:p>
          <a:p>
            <a:pPr marL="401638" indent="-401638">
              <a:buNone/>
            </a:pPr>
            <a:r>
              <a:rPr lang="en-US" sz="3200" dirty="0" smtClean="0"/>
              <a:t>Classroom Set-Up</a:t>
            </a:r>
          </a:p>
          <a:p>
            <a:pPr marL="401638" indent="-401638">
              <a:buNone/>
            </a:pPr>
            <a:r>
              <a:rPr lang="en-US" dirty="0"/>
              <a:t>	</a:t>
            </a:r>
            <a:r>
              <a:rPr lang="en-US" dirty="0" smtClean="0"/>
              <a:t>Rug, desks, etc.</a:t>
            </a:r>
            <a:endParaRPr lang="en-US" sz="3200" dirty="0" smtClean="0"/>
          </a:p>
          <a:p>
            <a:pPr marL="800100" lvl="2" indent="0">
              <a:buNone/>
            </a:pPr>
            <a:endParaRPr lang="en-US" sz="3200" dirty="0"/>
          </a:p>
        </p:txBody>
      </p:sp>
    </p:spTree>
    <p:extLst>
      <p:ext uri="{BB962C8B-B14F-4D97-AF65-F5344CB8AC3E}">
        <p14:creationId xmlns:p14="http://schemas.microsoft.com/office/powerpoint/2010/main" val="2106539685"/>
      </p:ext>
    </p:extLst>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a:t>
            </a:r>
            <a:r>
              <a:rPr lang="en-US" dirty="0" err="1" smtClean="0"/>
              <a:t>ngageny.org</a:t>
            </a:r>
            <a:endParaRPr lang="en-US" dirty="0"/>
          </a:p>
        </p:txBody>
      </p:sp>
      <p:pic>
        <p:nvPicPr>
          <p:cNvPr id="4" name="Picture 3" descr="Screen Shot 2014-05-22 at 8.19.3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882" y="1240454"/>
            <a:ext cx="6961893" cy="5702213"/>
          </a:xfrm>
          <a:prstGeom prst="rect">
            <a:avLst/>
          </a:prstGeom>
        </p:spPr>
      </p:pic>
      <p:sp>
        <p:nvSpPr>
          <p:cNvPr id="5" name="Rounded Rectangle 4"/>
          <p:cNvSpPr/>
          <p:nvPr/>
        </p:nvSpPr>
        <p:spPr>
          <a:xfrm>
            <a:off x="2765777" y="1580445"/>
            <a:ext cx="987779" cy="987778"/>
          </a:xfrm>
          <a:prstGeom prst="roundRect">
            <a:avLst/>
          </a:prstGeom>
          <a:solidFill>
            <a:schemeClr val="accent2">
              <a:lumMod val="75000"/>
              <a:alpha val="38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5345289" y="1580445"/>
            <a:ext cx="987779" cy="987778"/>
          </a:xfrm>
          <a:prstGeom prst="roundRect">
            <a:avLst/>
          </a:prstGeom>
          <a:solidFill>
            <a:srgbClr val="953735">
              <a:alpha val="39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28159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pic>
        <p:nvPicPr>
          <p:cNvPr id="3" name="Picture 2" descr="Screen shot 2014-06-02 at 2.47.0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67474"/>
            <a:ext cx="9144000" cy="1866122"/>
          </a:xfrm>
          <a:prstGeom prst="rect">
            <a:avLst/>
          </a:prstGeom>
        </p:spPr>
      </p:pic>
      <p:pic>
        <p:nvPicPr>
          <p:cNvPr id="5" name="Picture 4" descr="Screen shot 2014-06-02 at 2.47.59 PM.png"/>
          <p:cNvPicPr>
            <a:picLocks noChangeAspect="1"/>
          </p:cNvPicPr>
          <p:nvPr/>
        </p:nvPicPr>
        <p:blipFill rotWithShape="1">
          <a:blip r:embed="rId4">
            <a:extLst>
              <a:ext uri="{28A0092B-C50C-407E-A947-70E740481C1C}">
                <a14:useLocalDpi xmlns:a14="http://schemas.microsoft.com/office/drawing/2010/main" val="0"/>
              </a:ext>
            </a:extLst>
          </a:blip>
          <a:srcRect l="24540" r="11167"/>
          <a:stretch/>
        </p:blipFill>
        <p:spPr>
          <a:xfrm>
            <a:off x="3548271" y="1676294"/>
            <a:ext cx="2212760" cy="2438400"/>
          </a:xfrm>
          <a:prstGeom prst="rect">
            <a:avLst/>
          </a:prstGeom>
        </p:spPr>
      </p:pic>
      <p:pic>
        <p:nvPicPr>
          <p:cNvPr id="7" name="Picture 6" descr="Screen shot 2014-06-02 at 2.48.54 PM.png"/>
          <p:cNvPicPr>
            <a:picLocks noChangeAspect="1"/>
          </p:cNvPicPr>
          <p:nvPr/>
        </p:nvPicPr>
        <p:blipFill rotWithShape="1">
          <a:blip r:embed="rId5">
            <a:extLst>
              <a:ext uri="{28A0092B-C50C-407E-A947-70E740481C1C}">
                <a14:useLocalDpi xmlns:a14="http://schemas.microsoft.com/office/drawing/2010/main" val="0"/>
              </a:ext>
            </a:extLst>
          </a:blip>
          <a:srcRect r="31536"/>
          <a:stretch/>
        </p:blipFill>
        <p:spPr>
          <a:xfrm>
            <a:off x="62321" y="2331231"/>
            <a:ext cx="2700355" cy="4448447"/>
          </a:xfrm>
          <a:prstGeom prst="rect">
            <a:avLst/>
          </a:prstGeom>
        </p:spPr>
      </p:pic>
      <p:pic>
        <p:nvPicPr>
          <p:cNvPr id="6" name="Picture 5" descr="Screen shot 2014-06-02 at 2.49.21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74000" y="3422650"/>
            <a:ext cx="1270000" cy="749300"/>
          </a:xfrm>
          <a:prstGeom prst="rect">
            <a:avLst/>
          </a:prstGeom>
        </p:spPr>
      </p:pic>
      <p:pic>
        <p:nvPicPr>
          <p:cNvPr id="4" name="Picture 3" descr="Screen Shot 2014-05-22 at 8.23.55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0721" y="1298135"/>
            <a:ext cx="7137809" cy="5562303"/>
          </a:xfrm>
          <a:prstGeom prst="rect">
            <a:avLst/>
          </a:prstGeom>
        </p:spPr>
      </p:pic>
    </p:spTree>
    <p:extLst>
      <p:ext uri="{BB962C8B-B14F-4D97-AF65-F5344CB8AC3E}">
        <p14:creationId xmlns:p14="http://schemas.microsoft.com/office/powerpoint/2010/main" val="779148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Year of Implementation</a:t>
            </a:r>
            <a:endParaRPr lang="en-US" dirty="0"/>
          </a:p>
        </p:txBody>
      </p:sp>
      <p:sp>
        <p:nvSpPr>
          <p:cNvPr id="6" name="Content Placeholder 3"/>
          <p:cNvSpPr>
            <a:spLocks noGrp="1"/>
          </p:cNvSpPr>
          <p:nvPr>
            <p:ph idx="1"/>
          </p:nvPr>
        </p:nvSpPr>
        <p:spPr>
          <a:xfrm>
            <a:off x="570088" y="1681201"/>
            <a:ext cx="8229600" cy="2772775"/>
          </a:xfrm>
        </p:spPr>
        <p:txBody>
          <a:bodyPr>
            <a:noAutofit/>
          </a:bodyPr>
          <a:lstStyle/>
          <a:p>
            <a:pPr marL="0" indent="0">
              <a:buNone/>
            </a:pPr>
            <a:r>
              <a:rPr lang="en-US" dirty="0" smtClean="0"/>
              <a:t>Time</a:t>
            </a:r>
          </a:p>
          <a:p>
            <a:pPr marL="0" indent="0">
              <a:buNone/>
            </a:pPr>
            <a:r>
              <a:rPr lang="en-US" dirty="0" smtClean="0"/>
              <a:t>Breathe</a:t>
            </a:r>
          </a:p>
          <a:p>
            <a:pPr marL="0" indent="0">
              <a:buNone/>
            </a:pPr>
            <a:r>
              <a:rPr lang="en-US" dirty="0" smtClean="0"/>
              <a:t>Establish routines</a:t>
            </a:r>
          </a:p>
          <a:p>
            <a:pPr marL="0" indent="0">
              <a:buNone/>
            </a:pPr>
            <a:r>
              <a:rPr lang="en-US" dirty="0" smtClean="0"/>
              <a:t>Meat of the lesson</a:t>
            </a:r>
          </a:p>
          <a:p>
            <a:pPr marL="0" indent="0">
              <a:buNone/>
            </a:pPr>
            <a:r>
              <a:rPr lang="en-US" dirty="0" smtClean="0"/>
              <a:t>Collaborate</a:t>
            </a:r>
          </a:p>
        </p:txBody>
      </p:sp>
    </p:spTree>
    <p:extLst>
      <p:ext uri="{BB962C8B-B14F-4D97-AF65-F5344CB8AC3E}">
        <p14:creationId xmlns:p14="http://schemas.microsoft.com/office/powerpoint/2010/main" val="3456977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6">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3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 &amp; Planning</a:t>
            </a:r>
            <a:endParaRPr lang="en-US" dirty="0"/>
          </a:p>
        </p:txBody>
      </p:sp>
      <p:sp>
        <p:nvSpPr>
          <p:cNvPr id="6" name="Content Placeholder 3"/>
          <p:cNvSpPr>
            <a:spLocks noGrp="1"/>
          </p:cNvSpPr>
          <p:nvPr>
            <p:ph idx="1"/>
          </p:nvPr>
        </p:nvSpPr>
        <p:spPr>
          <a:xfrm>
            <a:off x="457200" y="1526255"/>
            <a:ext cx="8229600" cy="5108221"/>
          </a:xfrm>
        </p:spPr>
        <p:txBody>
          <a:bodyPr>
            <a:noAutofit/>
          </a:bodyPr>
          <a:lstStyle/>
          <a:p>
            <a:pPr marL="0" indent="0">
              <a:buNone/>
            </a:pPr>
            <a:r>
              <a:rPr lang="en-US" dirty="0" smtClean="0"/>
              <a:t>Explore the module</a:t>
            </a:r>
          </a:p>
          <a:p>
            <a:pPr marL="0" indent="0">
              <a:buNone/>
            </a:pPr>
            <a:endParaRPr lang="en-US" sz="1500" dirty="0" smtClean="0"/>
          </a:p>
          <a:p>
            <a:pPr marL="0" indent="0">
              <a:buNone/>
            </a:pPr>
            <a:r>
              <a:rPr lang="en-US" dirty="0" smtClean="0"/>
              <a:t>Start planning</a:t>
            </a:r>
          </a:p>
          <a:p>
            <a:pPr marL="457200" lvl="1" indent="0">
              <a:buNone/>
            </a:pPr>
            <a:r>
              <a:rPr lang="en-US" i="1" dirty="0" smtClean="0"/>
              <a:t>How to Implement A Story of Units</a:t>
            </a:r>
          </a:p>
          <a:p>
            <a:pPr marL="457200" lvl="1" indent="0">
              <a:buNone/>
            </a:pPr>
            <a:r>
              <a:rPr lang="en-US" i="1" dirty="0" smtClean="0"/>
              <a:t>A Story of Units Curriculum Overview</a:t>
            </a:r>
          </a:p>
          <a:p>
            <a:pPr marL="457200" lvl="1" indent="0">
              <a:buNone/>
            </a:pPr>
            <a:endParaRPr lang="en-US" i="1" dirty="0"/>
          </a:p>
          <a:p>
            <a:pPr marL="57150" indent="0">
              <a:buNone/>
            </a:pPr>
            <a:r>
              <a:rPr lang="en-US" dirty="0" smtClean="0"/>
              <a:t>Be prepared to share a 30 second summary of your planning conversation/work</a:t>
            </a:r>
          </a:p>
          <a:p>
            <a:pPr marL="0" indent="0">
              <a:buNone/>
            </a:pPr>
            <a:endParaRPr lang="en-US" dirty="0" smtClean="0"/>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28508171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 calcmode="lin" valueType="num">
                                      <p:cBhvr additive="base">
                                        <p:cTn id="17"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18" dur="500"/>
                                        <p:tgtEl>
                                          <p:spTgt spid="6">
                                            <p:txEl>
                                              <p:pRg st="3" end="3"/>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 calcmode="lin" valueType="num">
                                      <p:cBhvr additive="base">
                                        <p:cTn id="21"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 calcmode="lin" valueType="num">
                                      <p:cBhvr additive="base">
                                        <p:cTn id="27"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2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Parking Lot</a:t>
            </a:r>
            <a:endParaRPr lang="en-US" dirty="0"/>
          </a:p>
        </p:txBody>
      </p:sp>
      <p:sp>
        <p:nvSpPr>
          <p:cNvPr id="6" name="Content Placeholder 3"/>
          <p:cNvSpPr>
            <a:spLocks noGrp="1"/>
          </p:cNvSpPr>
          <p:nvPr>
            <p:ph idx="1"/>
          </p:nvPr>
        </p:nvSpPr>
        <p:spPr>
          <a:xfrm>
            <a:off x="6500739" y="2036764"/>
            <a:ext cx="2568539" cy="4191644"/>
          </a:xfrm>
        </p:spPr>
        <p:txBody>
          <a:bodyPr>
            <a:noAutofit/>
          </a:bodyPr>
          <a:lstStyle/>
          <a:p>
            <a:pPr marL="0" indent="0" algn="ctr">
              <a:buNone/>
            </a:pPr>
            <a:r>
              <a:rPr lang="en-US" dirty="0" smtClean="0"/>
              <a:t>Parking Lot items … wonderings, questions, concerns, suggestions, ideas, etc.</a:t>
            </a:r>
          </a:p>
          <a:p>
            <a:pPr marL="457200" lvl="1" indent="0" algn="ctr">
              <a:buNone/>
            </a:pPr>
            <a:endParaRPr lang="en-US" dirty="0" smtClean="0">
              <a:solidFill>
                <a:srgbClr val="FF0000"/>
              </a:solidFill>
            </a:endParaRPr>
          </a:p>
          <a:p>
            <a:pPr marL="0" indent="0" algn="ctr">
              <a:buNone/>
            </a:pPr>
            <a:endParaRPr lang="en-US" dirty="0" smtClean="0"/>
          </a:p>
          <a:p>
            <a:pPr algn="ctr"/>
            <a:endParaRPr lang="en-US" dirty="0" smtClean="0"/>
          </a:p>
          <a:p>
            <a:pPr algn="ctr"/>
            <a:endParaRPr lang="en-US" dirty="0" smtClean="0"/>
          </a:p>
          <a:p>
            <a:pPr marL="457200" indent="-457200" algn="ctr">
              <a:spcAft>
                <a:spcPts val="1200"/>
              </a:spcAft>
              <a:buFont typeface="Arial" pitchFamily="34" charset="0"/>
              <a:buChar char="•"/>
            </a:pPr>
            <a:endParaRPr lang="en-US" dirty="0"/>
          </a:p>
        </p:txBody>
      </p:sp>
      <p:pic>
        <p:nvPicPr>
          <p:cNvPr id="3" name="Picture 2"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444" y="1700163"/>
            <a:ext cx="6500739" cy="4519100"/>
          </a:xfrm>
          <a:prstGeom prst="rect">
            <a:avLst/>
          </a:prstGeom>
        </p:spPr>
      </p:pic>
    </p:spTree>
    <p:extLst>
      <p:ext uri="{BB962C8B-B14F-4D97-AF65-F5344CB8AC3E}">
        <p14:creationId xmlns:p14="http://schemas.microsoft.com/office/powerpoint/2010/main" val="1733069919"/>
      </p:ext>
    </p:extLst>
  </p:cSld>
  <p:clrMapOvr>
    <a:masterClrMapping/>
  </p:clrMapOvr>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Ongoing Professional Development</a:t>
            </a:r>
            <a:endParaRPr lang="en-US" dirty="0"/>
          </a:p>
        </p:txBody>
      </p:sp>
      <p:sp>
        <p:nvSpPr>
          <p:cNvPr id="7" name="Content Placeholder 2"/>
          <p:cNvSpPr txBox="1">
            <a:spLocks/>
          </p:cNvSpPr>
          <p:nvPr/>
        </p:nvSpPr>
        <p:spPr>
          <a:xfrm>
            <a:off x="457201" y="1479433"/>
            <a:ext cx="3996308" cy="2406817"/>
          </a:xfrm>
          <a:prstGeom prst="rect">
            <a:avLst/>
          </a:prstGeom>
          <a:ln w="57150" cmpd="sng">
            <a:solidFill>
              <a:schemeClr val="accent2"/>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i="1" dirty="0" smtClean="0">
                <a:solidFill>
                  <a:schemeClr val="tx2">
                    <a:lumMod val="40000"/>
                    <a:lumOff val="60000"/>
                  </a:schemeClr>
                </a:solidFill>
              </a:rPr>
              <a:t>Creating &amp; Enhancing SMART Notebook Lessons for ENY &amp; ELA – </a:t>
            </a:r>
            <a:r>
              <a:rPr lang="en-US" sz="2400" dirty="0" smtClean="0">
                <a:solidFill>
                  <a:schemeClr val="accent2"/>
                </a:solidFill>
              </a:rPr>
              <a:t>Waiting List</a:t>
            </a:r>
          </a:p>
          <a:p>
            <a:pPr marL="0" indent="0">
              <a:buFont typeface="Arial"/>
              <a:buNone/>
            </a:pPr>
            <a:r>
              <a:rPr lang="en-US" sz="2400" dirty="0" smtClean="0"/>
              <a:t>Presented by NE Teachers</a:t>
            </a:r>
          </a:p>
          <a:p>
            <a:pPr marL="0" indent="0">
              <a:buFont typeface="Arial"/>
              <a:buNone/>
            </a:pPr>
            <a:endParaRPr lang="en-US" sz="1000" i="1" dirty="0" smtClean="0"/>
          </a:p>
          <a:p>
            <a:pPr marL="400050" lvl="1" indent="0">
              <a:buFont typeface="Arial"/>
              <a:buNone/>
            </a:pPr>
            <a:r>
              <a:rPr lang="en-US" sz="2400" dirty="0" smtClean="0"/>
              <a:t>June 27: Grades K-5</a:t>
            </a:r>
          </a:p>
          <a:p>
            <a:pPr marL="400050" lvl="1" indent="0">
              <a:buFont typeface="Arial"/>
              <a:buNone/>
            </a:pPr>
            <a:endParaRPr lang="en-US" sz="2400" dirty="0" smtClean="0"/>
          </a:p>
          <a:p>
            <a:pPr marL="0" indent="0">
              <a:buFont typeface="Arial"/>
              <a:buNone/>
            </a:pPr>
            <a:endParaRPr lang="en-US" sz="2400" dirty="0" smtClean="0"/>
          </a:p>
          <a:p>
            <a:pPr marL="0" indent="0">
              <a:buFont typeface="Arial"/>
              <a:buNone/>
            </a:pPr>
            <a:endParaRPr lang="en-US" sz="2400" dirty="0"/>
          </a:p>
        </p:txBody>
      </p:sp>
      <p:sp>
        <p:nvSpPr>
          <p:cNvPr id="8" name="Content Placeholder 2"/>
          <p:cNvSpPr txBox="1">
            <a:spLocks/>
          </p:cNvSpPr>
          <p:nvPr/>
        </p:nvSpPr>
        <p:spPr>
          <a:xfrm>
            <a:off x="4690493" y="1479433"/>
            <a:ext cx="3996308" cy="2406817"/>
          </a:xfrm>
          <a:prstGeom prst="rect">
            <a:avLst/>
          </a:prstGeom>
          <a:ln w="57150" cmpd="sng">
            <a:solidFill>
              <a:schemeClr val="accent2"/>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i="1" dirty="0" smtClean="0">
                <a:solidFill>
                  <a:schemeClr val="tx2">
                    <a:lumMod val="40000"/>
                    <a:lumOff val="60000"/>
                  </a:schemeClr>
                </a:solidFill>
              </a:rPr>
              <a:t>Productive Discussions of Key Mathematical Ideas using </a:t>
            </a:r>
            <a:r>
              <a:rPr lang="en-US" sz="2400" i="1" dirty="0" err="1" smtClean="0">
                <a:solidFill>
                  <a:schemeClr val="tx2">
                    <a:lumMod val="40000"/>
                    <a:lumOff val="60000"/>
                  </a:schemeClr>
                </a:solidFill>
              </a:rPr>
              <a:t>EngageNY</a:t>
            </a:r>
            <a:endParaRPr lang="en-US" sz="2400" i="1" dirty="0" smtClean="0">
              <a:solidFill>
                <a:schemeClr val="tx2">
                  <a:lumMod val="40000"/>
                  <a:lumOff val="60000"/>
                </a:schemeClr>
              </a:solidFill>
            </a:endParaRPr>
          </a:p>
          <a:p>
            <a:pPr marL="0" indent="0">
              <a:buFont typeface="Arial"/>
              <a:buNone/>
            </a:pPr>
            <a:r>
              <a:rPr lang="en-US" sz="2400" dirty="0" smtClean="0"/>
              <a:t>Presented by Peg Smith</a:t>
            </a:r>
          </a:p>
          <a:p>
            <a:pPr marL="0" indent="0">
              <a:buFont typeface="Arial"/>
              <a:buNone/>
            </a:pPr>
            <a:endParaRPr lang="en-US" sz="1000" i="1" dirty="0" smtClean="0"/>
          </a:p>
          <a:p>
            <a:pPr marL="400050" lvl="1" indent="0">
              <a:buFont typeface="Arial"/>
              <a:buNone/>
            </a:pPr>
            <a:r>
              <a:rPr lang="en-US" sz="2400" dirty="0" smtClean="0"/>
              <a:t>June 20: Grades 3-5</a:t>
            </a:r>
          </a:p>
          <a:p>
            <a:pPr marL="400050" lvl="1" indent="0">
              <a:buFont typeface="Arial"/>
              <a:buNone/>
            </a:pPr>
            <a:endParaRPr lang="en-US" sz="2400" dirty="0" smtClean="0"/>
          </a:p>
          <a:p>
            <a:pPr marL="0" indent="0">
              <a:buFont typeface="Arial"/>
              <a:buNone/>
            </a:pPr>
            <a:endParaRPr lang="en-US" sz="2400" dirty="0" smtClean="0"/>
          </a:p>
          <a:p>
            <a:pPr marL="0" indent="0">
              <a:buFont typeface="Arial"/>
              <a:buNone/>
            </a:pPr>
            <a:endParaRPr lang="en-US" sz="2400" dirty="0"/>
          </a:p>
        </p:txBody>
      </p:sp>
      <p:sp>
        <p:nvSpPr>
          <p:cNvPr id="9" name="Content Placeholder 2"/>
          <p:cNvSpPr txBox="1">
            <a:spLocks/>
          </p:cNvSpPr>
          <p:nvPr/>
        </p:nvSpPr>
        <p:spPr>
          <a:xfrm>
            <a:off x="457201" y="4172465"/>
            <a:ext cx="3996308" cy="2415414"/>
          </a:xfrm>
          <a:prstGeom prst="rect">
            <a:avLst/>
          </a:prstGeom>
          <a:ln w="57150" cmpd="sng">
            <a:solidFill>
              <a:schemeClr val="accent3">
                <a:lumMod val="60000"/>
                <a:lumOff val="40000"/>
              </a:schemeClr>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i="1" dirty="0" smtClean="0">
                <a:solidFill>
                  <a:srgbClr val="8EB4E3"/>
                </a:solidFill>
              </a:rPr>
              <a:t>Major Work of the Grade Level</a:t>
            </a:r>
          </a:p>
          <a:p>
            <a:pPr marL="0" indent="0">
              <a:buFont typeface="Arial"/>
              <a:buNone/>
            </a:pPr>
            <a:r>
              <a:rPr lang="en-US" sz="2400" dirty="0" smtClean="0"/>
              <a:t>Presented by authors of  </a:t>
            </a:r>
            <a:r>
              <a:rPr lang="en-US" sz="2400" i="1" dirty="0" smtClean="0"/>
              <a:t>A Story of Units</a:t>
            </a:r>
          </a:p>
          <a:p>
            <a:pPr marL="0" indent="0">
              <a:buFont typeface="Arial"/>
              <a:buNone/>
            </a:pPr>
            <a:endParaRPr lang="en-US" sz="1000" i="1" dirty="0" smtClean="0"/>
          </a:p>
          <a:p>
            <a:pPr marL="400050" lvl="1" indent="0">
              <a:buFont typeface="Arial"/>
              <a:buNone/>
            </a:pPr>
            <a:r>
              <a:rPr lang="en-US" sz="2400" dirty="0" smtClean="0"/>
              <a:t>August 18: Grades 3-5</a:t>
            </a:r>
          </a:p>
          <a:p>
            <a:pPr marL="400050" lvl="1" indent="0">
              <a:buFont typeface="Arial"/>
              <a:buNone/>
            </a:pPr>
            <a:r>
              <a:rPr lang="en-US" sz="2400" dirty="0" smtClean="0"/>
              <a:t>August 19:  Grades K-2</a:t>
            </a:r>
          </a:p>
          <a:p>
            <a:pPr marL="400050" lvl="1" indent="0">
              <a:buFont typeface="Arial"/>
              <a:buNone/>
            </a:pPr>
            <a:endParaRPr lang="en-US" sz="2400" dirty="0" smtClean="0"/>
          </a:p>
          <a:p>
            <a:pPr marL="0" indent="0">
              <a:buFont typeface="Arial"/>
              <a:buNone/>
            </a:pPr>
            <a:endParaRPr lang="en-US" sz="2400" dirty="0" smtClean="0"/>
          </a:p>
          <a:p>
            <a:pPr marL="0" indent="0">
              <a:buFont typeface="Arial"/>
              <a:buNone/>
            </a:pPr>
            <a:endParaRPr lang="en-US" sz="2400" dirty="0"/>
          </a:p>
        </p:txBody>
      </p:sp>
      <p:sp>
        <p:nvSpPr>
          <p:cNvPr id="10" name="TextBox 9"/>
          <p:cNvSpPr txBox="1"/>
          <p:nvPr/>
        </p:nvSpPr>
        <p:spPr>
          <a:xfrm>
            <a:off x="4690493" y="4346222"/>
            <a:ext cx="3996308" cy="2062103"/>
          </a:xfrm>
          <a:prstGeom prst="rect">
            <a:avLst/>
          </a:prstGeom>
          <a:noFill/>
          <a:ln w="57150" cmpd="sng">
            <a:solidFill>
              <a:srgbClr val="3366FF"/>
            </a:solidFill>
          </a:ln>
        </p:spPr>
        <p:txBody>
          <a:bodyPr wrap="square" rtlCol="0">
            <a:spAutoFit/>
          </a:bodyPr>
          <a:lstStyle/>
          <a:p>
            <a:pPr algn="ctr"/>
            <a:r>
              <a:rPr lang="en-US" sz="3200" dirty="0" smtClean="0">
                <a:solidFill>
                  <a:schemeClr val="accent6">
                    <a:lumMod val="75000"/>
                  </a:schemeClr>
                </a:solidFill>
              </a:rPr>
              <a:t>Additional ongoing support will occur throughout the upcoming school year</a:t>
            </a:r>
            <a:endParaRPr lang="en-US" sz="3200" dirty="0">
              <a:solidFill>
                <a:schemeClr val="accent6">
                  <a:lumMod val="75000"/>
                </a:schemeClr>
              </a:solidFill>
            </a:endParaRPr>
          </a:p>
        </p:txBody>
      </p:sp>
    </p:spTree>
    <p:extLst>
      <p:ext uri="{BB962C8B-B14F-4D97-AF65-F5344CB8AC3E}">
        <p14:creationId xmlns:p14="http://schemas.microsoft.com/office/powerpoint/2010/main" val="41395176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TextBox 2"/>
          <p:cNvSpPr txBox="1"/>
          <p:nvPr/>
        </p:nvSpPr>
        <p:spPr>
          <a:xfrm>
            <a:off x="987779" y="1662725"/>
            <a:ext cx="6691255" cy="1615827"/>
          </a:xfrm>
          <a:prstGeom prst="rect">
            <a:avLst/>
          </a:prstGeom>
          <a:noFill/>
        </p:spPr>
        <p:txBody>
          <a:bodyPr wrap="none" rtlCol="0">
            <a:spAutoFit/>
          </a:bodyPr>
          <a:lstStyle/>
          <a:p>
            <a:pPr algn="ctr"/>
            <a:r>
              <a:rPr lang="en-US" sz="3500" dirty="0" smtClean="0">
                <a:solidFill>
                  <a:schemeClr val="accent6">
                    <a:lumMod val="75000"/>
                  </a:schemeClr>
                </a:solidFill>
              </a:rPr>
              <a:t>Let’s make it a great year!</a:t>
            </a:r>
          </a:p>
          <a:p>
            <a:endParaRPr lang="en-US" sz="3200" dirty="0" smtClean="0"/>
          </a:p>
          <a:p>
            <a:r>
              <a:rPr lang="en-US" sz="3200" dirty="0" smtClean="0"/>
              <a:t>Your feedback is valued &amp; appreciated.</a:t>
            </a:r>
          </a:p>
        </p:txBody>
      </p:sp>
    </p:spTree>
    <p:extLst>
      <p:ext uri="{BB962C8B-B14F-4D97-AF65-F5344CB8AC3E}">
        <p14:creationId xmlns:p14="http://schemas.microsoft.com/office/powerpoint/2010/main" val="317063012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Engage NY?</a:t>
            </a:r>
            <a:endParaRPr lang="en-US" dirty="0"/>
          </a:p>
        </p:txBody>
      </p:sp>
      <p:sp>
        <p:nvSpPr>
          <p:cNvPr id="3" name="Content Placeholder 2"/>
          <p:cNvSpPr>
            <a:spLocks noGrp="1"/>
          </p:cNvSpPr>
          <p:nvPr>
            <p:ph idx="1"/>
          </p:nvPr>
        </p:nvSpPr>
        <p:spPr/>
        <p:txBody>
          <a:bodyPr/>
          <a:lstStyle/>
          <a:p>
            <a:pPr marL="0" indent="0">
              <a:buNone/>
            </a:pPr>
            <a:r>
              <a:rPr lang="en-US" dirty="0" smtClean="0"/>
              <a:t>Bethel is using </a:t>
            </a:r>
            <a:r>
              <a:rPr lang="en-US" dirty="0" err="1" smtClean="0"/>
              <a:t>EngageNY</a:t>
            </a:r>
            <a:r>
              <a:rPr lang="en-US" dirty="0" smtClean="0"/>
              <a:t>, </a:t>
            </a:r>
            <a:r>
              <a:rPr lang="en-US" i="1" dirty="0" smtClean="0"/>
              <a:t>A Story of Units</a:t>
            </a:r>
            <a:r>
              <a:rPr lang="en-US" dirty="0" smtClean="0"/>
              <a:t>, as our interim math curriculum for two years.</a:t>
            </a:r>
          </a:p>
          <a:p>
            <a:pPr marL="0" indent="0">
              <a:buNone/>
            </a:pPr>
            <a:endParaRPr lang="en-US" dirty="0" smtClean="0"/>
          </a:p>
          <a:p>
            <a:pPr marL="0" indent="0">
              <a:buNone/>
            </a:pPr>
            <a:r>
              <a:rPr lang="en-US" dirty="0" smtClean="0"/>
              <a:t>Developed by teachers</a:t>
            </a:r>
            <a:r>
              <a:rPr lang="en-US" dirty="0"/>
              <a:t>, administrators, and </a:t>
            </a:r>
            <a:r>
              <a:rPr lang="en-US" dirty="0" smtClean="0"/>
              <a:t>math education experts.</a:t>
            </a:r>
          </a:p>
          <a:p>
            <a:pPr marL="0" indent="0">
              <a:buNone/>
            </a:pPr>
            <a:endParaRPr lang="en-US" dirty="0"/>
          </a:p>
          <a:p>
            <a:pPr marL="0" indent="0">
              <a:buNone/>
            </a:pPr>
            <a:r>
              <a:rPr lang="en-US" dirty="0"/>
              <a:t>M</a:t>
            </a:r>
            <a:r>
              <a:rPr lang="en-US" dirty="0" smtClean="0"/>
              <a:t>odules </a:t>
            </a:r>
            <a:r>
              <a:rPr lang="en-US" dirty="0"/>
              <a:t>are provided for educators free of charge. </a:t>
            </a:r>
          </a:p>
          <a:p>
            <a:endParaRPr lang="en-US" dirty="0"/>
          </a:p>
        </p:txBody>
      </p:sp>
    </p:spTree>
    <p:extLst>
      <p:ext uri="{BB962C8B-B14F-4D97-AF65-F5344CB8AC3E}">
        <p14:creationId xmlns:p14="http://schemas.microsoft.com/office/powerpoint/2010/main" val="19592845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A Story of Units</a:t>
            </a:r>
            <a:endParaRPr lang="en-US" i="1" dirty="0"/>
          </a:p>
        </p:txBody>
      </p:sp>
      <p:sp>
        <p:nvSpPr>
          <p:cNvPr id="3" name="Content Placeholder 2"/>
          <p:cNvSpPr>
            <a:spLocks noGrp="1"/>
          </p:cNvSpPr>
          <p:nvPr>
            <p:ph idx="1"/>
          </p:nvPr>
        </p:nvSpPr>
        <p:spPr/>
        <p:txBody>
          <a:bodyPr/>
          <a:lstStyle/>
          <a:p>
            <a:pPr marL="0" indent="0">
              <a:buNone/>
            </a:pPr>
            <a:r>
              <a:rPr lang="en-US" dirty="0" smtClean="0"/>
              <a:t>Three components of </a:t>
            </a:r>
            <a:r>
              <a:rPr lang="en-US" dirty="0" err="1" smtClean="0"/>
              <a:t>EngageNY</a:t>
            </a:r>
            <a:r>
              <a:rPr lang="en-US" dirty="0" smtClean="0"/>
              <a:t> A Story of Units combine to meet the demands of the CCSS.</a:t>
            </a:r>
          </a:p>
          <a:p>
            <a:pPr marL="514350" indent="-514350">
              <a:buFont typeface="+mj-lt"/>
              <a:buAutoNum type="arabicPeriod"/>
            </a:pPr>
            <a:r>
              <a:rPr lang="en-US" dirty="0" smtClean="0"/>
              <a:t>Mathematics </a:t>
            </a:r>
            <a:r>
              <a:rPr lang="en-US" dirty="0" smtClean="0">
                <a:solidFill>
                  <a:schemeClr val="accent6">
                    <a:lumMod val="75000"/>
                  </a:schemeClr>
                </a:solidFill>
              </a:rPr>
              <a:t>content</a:t>
            </a:r>
          </a:p>
          <a:p>
            <a:pPr marL="514350" indent="-514350">
              <a:buFont typeface="+mj-lt"/>
              <a:buAutoNum type="arabicPeriod"/>
            </a:pPr>
            <a:r>
              <a:rPr lang="en-US" dirty="0" smtClean="0"/>
              <a:t>Emphasis on </a:t>
            </a:r>
            <a:r>
              <a:rPr lang="en-US" dirty="0" smtClean="0">
                <a:solidFill>
                  <a:srgbClr val="E46C0A"/>
                </a:solidFill>
              </a:rPr>
              <a:t>meaningful assessment </a:t>
            </a:r>
            <a:r>
              <a:rPr lang="en-US" dirty="0" smtClean="0"/>
              <a:t>and data-driven instruction</a:t>
            </a:r>
          </a:p>
          <a:p>
            <a:pPr marL="514350" indent="-514350">
              <a:buFont typeface="+mj-lt"/>
              <a:buAutoNum type="arabicPeriod"/>
            </a:pPr>
            <a:r>
              <a:rPr lang="en-US" dirty="0" smtClean="0"/>
              <a:t>Lesson </a:t>
            </a:r>
            <a:r>
              <a:rPr lang="en-US" dirty="0" smtClean="0">
                <a:solidFill>
                  <a:srgbClr val="E46C0A"/>
                </a:solidFill>
              </a:rPr>
              <a:t>structure</a:t>
            </a:r>
            <a:r>
              <a:rPr lang="en-US" dirty="0" smtClean="0"/>
              <a:t> that balances aspects of rigor</a:t>
            </a:r>
          </a:p>
        </p:txBody>
      </p:sp>
    </p:spTree>
    <p:extLst>
      <p:ext uri="{BB962C8B-B14F-4D97-AF65-F5344CB8AC3E}">
        <p14:creationId xmlns:p14="http://schemas.microsoft.com/office/powerpoint/2010/main" val="2670811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Content</a:t>
            </a:r>
            <a:r>
              <a:rPr lang="en-US" i="1" dirty="0" smtClean="0"/>
              <a:t>: A Story of Units</a:t>
            </a:r>
            <a:endParaRPr lang="en-US" i="1" dirty="0"/>
          </a:p>
        </p:txBody>
      </p:sp>
      <p:sp>
        <p:nvSpPr>
          <p:cNvPr id="7" name="Content Placeholder 3"/>
          <p:cNvSpPr>
            <a:spLocks noGrp="1"/>
          </p:cNvSpPr>
          <p:nvPr>
            <p:ph idx="1"/>
          </p:nvPr>
        </p:nvSpPr>
        <p:spPr>
          <a:xfrm>
            <a:off x="457201" y="1600201"/>
            <a:ext cx="4103975" cy="4806853"/>
          </a:xfrm>
        </p:spPr>
        <p:txBody>
          <a:bodyPr>
            <a:normAutofit/>
          </a:bodyPr>
          <a:lstStyle/>
          <a:p>
            <a:pPr marL="0" lvl="0" indent="0">
              <a:spcAft>
                <a:spcPts val="1200"/>
              </a:spcAft>
              <a:buNone/>
            </a:pPr>
            <a:r>
              <a:rPr lang="en-US" dirty="0" smtClean="0"/>
              <a:t>Protocols</a:t>
            </a:r>
          </a:p>
          <a:p>
            <a:pPr marL="0" indent="0">
              <a:spcAft>
                <a:spcPts val="1200"/>
              </a:spcAft>
              <a:buNone/>
            </a:pPr>
            <a:r>
              <a:rPr lang="en-US" dirty="0" smtClean="0"/>
              <a:t>Assign facilitator</a:t>
            </a:r>
            <a:r>
              <a:rPr lang="en-US" dirty="0"/>
              <a:t>, </a:t>
            </a:r>
            <a:r>
              <a:rPr lang="en-US" dirty="0" smtClean="0"/>
              <a:t>    time </a:t>
            </a:r>
            <a:r>
              <a:rPr lang="en-US" dirty="0"/>
              <a:t>keeper, </a:t>
            </a:r>
            <a:r>
              <a:rPr lang="en-US" dirty="0" smtClean="0"/>
              <a:t>         presser and        </a:t>
            </a:r>
            <a:r>
              <a:rPr lang="en-US" dirty="0"/>
              <a:t>reporter</a:t>
            </a:r>
          </a:p>
          <a:p>
            <a:pPr marL="0" lvl="0" indent="0">
              <a:spcAft>
                <a:spcPts val="1200"/>
              </a:spcAft>
              <a:buNone/>
            </a:pPr>
            <a:endParaRPr lang="en-US" dirty="0" smtClean="0"/>
          </a:p>
          <a:p>
            <a:pPr marL="0" lvl="0" indent="0">
              <a:spcAft>
                <a:spcPts val="1200"/>
              </a:spcAft>
              <a:buNone/>
            </a:pPr>
            <a:endParaRPr lang="en-US" dirty="0" smtClean="0"/>
          </a:p>
          <a:p>
            <a:pPr marL="0" lvl="0" indent="0">
              <a:spcAft>
                <a:spcPts val="1200"/>
              </a:spcAft>
              <a:buNone/>
            </a:pPr>
            <a:endParaRPr lang="en-US" dirty="0"/>
          </a:p>
        </p:txBody>
      </p:sp>
      <p:pic>
        <p:nvPicPr>
          <p:cNvPr id="3" name="Picture 2" descr="tandempi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8637" y="2958740"/>
            <a:ext cx="5859892" cy="3783816"/>
          </a:xfrm>
          <a:prstGeom prst="rect">
            <a:avLst/>
          </a:prstGeom>
        </p:spPr>
      </p:pic>
    </p:spTree>
    <p:extLst>
      <p:ext uri="{BB962C8B-B14F-4D97-AF65-F5344CB8AC3E}">
        <p14:creationId xmlns:p14="http://schemas.microsoft.com/office/powerpoint/2010/main" val="376408197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t>
            </a:r>
            <a:r>
              <a:rPr lang="en-US" i="1" dirty="0" smtClean="0"/>
              <a:t>A Story of Units</a:t>
            </a:r>
            <a:endParaRPr lang="en-US" i="1" dirty="0"/>
          </a:p>
        </p:txBody>
      </p:sp>
      <p:sp>
        <p:nvSpPr>
          <p:cNvPr id="3" name="Content Placeholder 2"/>
          <p:cNvSpPr>
            <a:spLocks noGrp="1"/>
          </p:cNvSpPr>
          <p:nvPr>
            <p:ph idx="1"/>
          </p:nvPr>
        </p:nvSpPr>
        <p:spPr>
          <a:xfrm>
            <a:off x="457200" y="1600200"/>
            <a:ext cx="8229600" cy="4985362"/>
          </a:xfrm>
        </p:spPr>
        <p:txBody>
          <a:bodyPr>
            <a:normAutofit/>
          </a:bodyPr>
          <a:lstStyle/>
          <a:p>
            <a:pPr marL="0" indent="0">
              <a:buNone/>
            </a:pPr>
            <a:r>
              <a:rPr lang="en-US" dirty="0" smtClean="0"/>
              <a:t>Based on the Progressions for the Common Core State Standards in Mathematics.</a:t>
            </a:r>
          </a:p>
          <a:p>
            <a:pPr marL="0" indent="0">
              <a:buNone/>
            </a:pPr>
            <a:endParaRPr lang="en-US" dirty="0" smtClean="0"/>
          </a:p>
          <a:p>
            <a:pPr marL="0" indent="0">
              <a:buNone/>
            </a:pPr>
            <a:r>
              <a:rPr lang="en-US" dirty="0" smtClean="0"/>
              <a:t>The Standards, based on the Progressions, lay out the </a:t>
            </a:r>
            <a:r>
              <a:rPr lang="en-US" dirty="0" smtClean="0">
                <a:solidFill>
                  <a:srgbClr val="E46C0A"/>
                </a:solidFill>
              </a:rPr>
              <a:t>content</a:t>
            </a:r>
            <a:r>
              <a:rPr lang="en-US" dirty="0" smtClean="0"/>
              <a:t> of the CCSS and of </a:t>
            </a:r>
            <a:r>
              <a:rPr lang="en-US" dirty="0" err="1" smtClean="0"/>
              <a:t>EngageNY</a:t>
            </a:r>
            <a:r>
              <a:rPr lang="en-US" dirty="0"/>
              <a:t>.</a:t>
            </a:r>
            <a:endParaRPr lang="en-US" dirty="0" smtClean="0"/>
          </a:p>
        </p:txBody>
      </p:sp>
    </p:spTree>
    <p:extLst>
      <p:ext uri="{BB962C8B-B14F-4D97-AF65-F5344CB8AC3E}">
        <p14:creationId xmlns:p14="http://schemas.microsoft.com/office/powerpoint/2010/main" val="9226369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A Story of Units</a:t>
            </a:r>
            <a:endParaRPr lang="en-US" i="1" dirty="0"/>
          </a:p>
        </p:txBody>
      </p:sp>
      <p:sp>
        <p:nvSpPr>
          <p:cNvPr id="3" name="Content Placeholder 2"/>
          <p:cNvSpPr>
            <a:spLocks noGrp="1"/>
          </p:cNvSpPr>
          <p:nvPr>
            <p:ph idx="1"/>
          </p:nvPr>
        </p:nvSpPr>
        <p:spPr/>
        <p:txBody>
          <a:bodyPr>
            <a:normAutofit lnSpcReduction="10000"/>
          </a:bodyPr>
          <a:lstStyle/>
          <a:p>
            <a:pPr marL="0" indent="0">
              <a:buNone/>
            </a:pPr>
            <a:r>
              <a:rPr lang="en-US" dirty="0" smtClean="0"/>
              <a:t>The </a:t>
            </a:r>
            <a:r>
              <a:rPr lang="en-US" dirty="0" smtClean="0">
                <a:solidFill>
                  <a:srgbClr val="E46C0A"/>
                </a:solidFill>
              </a:rPr>
              <a:t>content</a:t>
            </a:r>
            <a:r>
              <a:rPr lang="en-US" dirty="0" smtClean="0"/>
              <a:t> of </a:t>
            </a:r>
            <a:r>
              <a:rPr lang="en-US" dirty="0" err="1" smtClean="0"/>
              <a:t>EngageNY</a:t>
            </a:r>
            <a:r>
              <a:rPr lang="en-US" dirty="0" smtClean="0"/>
              <a:t> </a:t>
            </a:r>
            <a:r>
              <a:rPr lang="en-US" i="1" dirty="0" smtClean="0"/>
              <a:t>A Story of Units </a:t>
            </a:r>
            <a:r>
              <a:rPr lang="en-US" dirty="0" smtClean="0"/>
              <a:t>is set within the theme of “units”.</a:t>
            </a:r>
          </a:p>
          <a:p>
            <a:pPr marL="0" indent="0">
              <a:buNone/>
            </a:pPr>
            <a:endParaRPr lang="en-US" sz="1000" dirty="0" smtClean="0"/>
          </a:p>
          <a:p>
            <a:pPr marL="57150" indent="0">
              <a:buNone/>
            </a:pPr>
            <a:r>
              <a:rPr lang="en-US" b="1" i="1" u="sng" dirty="0" smtClean="0">
                <a:solidFill>
                  <a:schemeClr val="accent6">
                    <a:lumMod val="75000"/>
                  </a:schemeClr>
                </a:solidFill>
              </a:rPr>
              <a:t>Read</a:t>
            </a:r>
            <a:r>
              <a:rPr lang="en-US" b="1" dirty="0" smtClean="0"/>
              <a:t> </a:t>
            </a:r>
            <a:r>
              <a:rPr lang="en-US" dirty="0" smtClean="0"/>
              <a:t>How to Implement </a:t>
            </a:r>
            <a:r>
              <a:rPr lang="en-US" i="1" dirty="0" smtClean="0"/>
              <a:t>A Story of Units </a:t>
            </a:r>
            <a:r>
              <a:rPr lang="en-US" dirty="0" smtClean="0"/>
              <a:t>p. 4-5</a:t>
            </a:r>
          </a:p>
          <a:p>
            <a:pPr marL="57150" indent="0">
              <a:buNone/>
            </a:pPr>
            <a:r>
              <a:rPr lang="en-US" dirty="0" smtClean="0"/>
              <a:t>“The Significance of the Unit”</a:t>
            </a:r>
          </a:p>
          <a:p>
            <a:pPr marL="57150" indent="0">
              <a:buNone/>
            </a:pPr>
            <a:r>
              <a:rPr lang="en-US" b="1" i="1" u="sng" dirty="0" smtClean="0">
                <a:solidFill>
                  <a:srgbClr val="E46C0A"/>
                </a:solidFill>
              </a:rPr>
              <a:t>Find</a:t>
            </a:r>
            <a:r>
              <a:rPr lang="en-US" dirty="0" smtClean="0"/>
              <a:t> 3 examples of units that students will work with in </a:t>
            </a:r>
            <a:r>
              <a:rPr lang="en-US" i="1" dirty="0" smtClean="0"/>
              <a:t>A Story of Units. </a:t>
            </a:r>
            <a:r>
              <a:rPr lang="en-US" dirty="0" smtClean="0"/>
              <a:t>(3 min.)</a:t>
            </a:r>
          </a:p>
          <a:p>
            <a:pPr marL="57150" indent="0">
              <a:buNone/>
            </a:pPr>
            <a:r>
              <a:rPr lang="en-US" b="1" i="1" u="sng" dirty="0" smtClean="0">
                <a:solidFill>
                  <a:srgbClr val="E46C0A"/>
                </a:solidFill>
              </a:rPr>
              <a:t>Share</a:t>
            </a:r>
            <a:r>
              <a:rPr lang="en-US" dirty="0" smtClean="0"/>
              <a:t> your examples in a brief </a:t>
            </a:r>
            <a:r>
              <a:rPr lang="en-US" dirty="0"/>
              <a:t>t</a:t>
            </a:r>
            <a:r>
              <a:rPr lang="en-US" dirty="0" smtClean="0"/>
              <a:t>able talk </a:t>
            </a:r>
          </a:p>
          <a:p>
            <a:pPr marL="57150" indent="0">
              <a:buNone/>
            </a:pPr>
            <a:r>
              <a:rPr lang="en-US" dirty="0" smtClean="0"/>
              <a:t>(2 min.)</a:t>
            </a:r>
            <a:endParaRPr lang="en-US" dirty="0"/>
          </a:p>
        </p:txBody>
      </p:sp>
      <p:pic>
        <p:nvPicPr>
          <p:cNvPr id="4" name="Picture 3" descr="Screen shot 2014-05-20 at 10.08.5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7209">
            <a:off x="7449216" y="4671746"/>
            <a:ext cx="1441427" cy="1878318"/>
          </a:xfrm>
          <a:prstGeom prst="rect">
            <a:avLst/>
          </a:prstGeom>
        </p:spPr>
      </p:pic>
    </p:spTree>
    <p:extLst>
      <p:ext uri="{BB962C8B-B14F-4D97-AF65-F5344CB8AC3E}">
        <p14:creationId xmlns:p14="http://schemas.microsoft.com/office/powerpoint/2010/main" val="76168816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i="1" dirty="0" smtClean="0"/>
              <a:t>A Story of Units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As we teach the </a:t>
            </a:r>
            <a:r>
              <a:rPr lang="en-US" dirty="0" smtClean="0">
                <a:solidFill>
                  <a:srgbClr val="E46C0A"/>
                </a:solidFill>
              </a:rPr>
              <a:t>content</a:t>
            </a:r>
            <a:r>
              <a:rPr lang="en-US" dirty="0" smtClean="0"/>
              <a:t> found in the CCSS, the Standards in Mathematics call for three instructional shifts.</a:t>
            </a:r>
          </a:p>
          <a:p>
            <a:r>
              <a:rPr lang="en-US" dirty="0" smtClean="0">
                <a:solidFill>
                  <a:srgbClr val="E46C0A"/>
                </a:solidFill>
              </a:rPr>
              <a:t>Focus</a:t>
            </a:r>
            <a:r>
              <a:rPr lang="en-US" dirty="0" smtClean="0"/>
              <a:t> strongly where the standards focus</a:t>
            </a:r>
          </a:p>
          <a:p>
            <a:r>
              <a:rPr lang="en-US" dirty="0" smtClean="0">
                <a:solidFill>
                  <a:srgbClr val="E46C0A"/>
                </a:solidFill>
              </a:rPr>
              <a:t>Coherence:</a:t>
            </a:r>
            <a:r>
              <a:rPr lang="en-US" dirty="0" smtClean="0"/>
              <a:t> Think across grades and link to major topics within grades.</a:t>
            </a:r>
          </a:p>
          <a:p>
            <a:r>
              <a:rPr lang="en-US" dirty="0" smtClean="0">
                <a:solidFill>
                  <a:srgbClr val="E46C0A"/>
                </a:solidFill>
              </a:rPr>
              <a:t>Rigor:</a:t>
            </a:r>
            <a:r>
              <a:rPr lang="en-US" dirty="0" smtClean="0"/>
              <a:t> Require conceptual understanding, fluency, and application.</a:t>
            </a:r>
            <a:endParaRPr lang="en-US" dirty="0"/>
          </a:p>
        </p:txBody>
      </p:sp>
    </p:spTree>
    <p:extLst>
      <p:ext uri="{BB962C8B-B14F-4D97-AF65-F5344CB8AC3E}">
        <p14:creationId xmlns:p14="http://schemas.microsoft.com/office/powerpoint/2010/main" val="2137542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A Story of Units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Alignment with the Instructional Shifts</a:t>
            </a:r>
          </a:p>
          <a:p>
            <a:pPr marL="0" indent="0">
              <a:buNone/>
            </a:pPr>
            <a:endParaRPr lang="en-US" sz="800" dirty="0" smtClean="0"/>
          </a:p>
          <a:p>
            <a:pPr marL="57150" indent="0">
              <a:buNone/>
            </a:pPr>
            <a:r>
              <a:rPr lang="en-US" b="1" i="1" u="sng" dirty="0" smtClean="0">
                <a:solidFill>
                  <a:schemeClr val="accent6">
                    <a:lumMod val="75000"/>
                  </a:schemeClr>
                </a:solidFill>
              </a:rPr>
              <a:t>Read</a:t>
            </a:r>
            <a:r>
              <a:rPr lang="en-US" dirty="0" smtClean="0"/>
              <a:t>  How </a:t>
            </a:r>
            <a:r>
              <a:rPr lang="en-US" i="1" dirty="0" smtClean="0"/>
              <a:t>A Story of Units </a:t>
            </a:r>
            <a:r>
              <a:rPr lang="en-US" dirty="0" smtClean="0"/>
              <a:t>Aligns with the Instructional Shifts </a:t>
            </a:r>
          </a:p>
          <a:p>
            <a:pPr marL="57150" indent="0">
              <a:buNone/>
            </a:pPr>
            <a:r>
              <a:rPr lang="en-US" dirty="0"/>
              <a:t>	</a:t>
            </a:r>
            <a:r>
              <a:rPr lang="en-US" dirty="0" smtClean="0"/>
              <a:t>How </a:t>
            </a:r>
            <a:r>
              <a:rPr lang="en-US" dirty="0"/>
              <a:t>to Implement </a:t>
            </a:r>
            <a:r>
              <a:rPr lang="en-US" i="1" dirty="0"/>
              <a:t>A Story of Units </a:t>
            </a:r>
            <a:r>
              <a:rPr lang="en-US" dirty="0"/>
              <a:t>pages 6-</a:t>
            </a:r>
            <a:r>
              <a:rPr lang="en-US" dirty="0" smtClean="0"/>
              <a:t>9</a:t>
            </a:r>
          </a:p>
          <a:p>
            <a:pPr marL="57150" indent="0">
              <a:buNone/>
            </a:pPr>
            <a:endParaRPr lang="en-US" sz="800" dirty="0" smtClean="0"/>
          </a:p>
          <a:p>
            <a:pPr marL="57150" indent="0">
              <a:buNone/>
            </a:pPr>
            <a:r>
              <a:rPr lang="en-US" b="1" i="1" u="sng" dirty="0" smtClean="0">
                <a:solidFill>
                  <a:srgbClr val="E46C0A"/>
                </a:solidFill>
              </a:rPr>
              <a:t>Note</a:t>
            </a:r>
            <a:r>
              <a:rPr lang="en-US" dirty="0" smtClean="0"/>
              <a:t> Ways </a:t>
            </a:r>
            <a:r>
              <a:rPr lang="en-US" dirty="0" err="1" smtClean="0"/>
              <a:t>EngageNY</a:t>
            </a:r>
            <a:r>
              <a:rPr lang="en-US" dirty="0" smtClean="0"/>
              <a:t> aligns with instructional shifts (4 min.)</a:t>
            </a:r>
            <a:endParaRPr lang="en-US" dirty="0"/>
          </a:p>
          <a:p>
            <a:pPr marL="0" indent="0">
              <a:buNone/>
            </a:pPr>
            <a:endParaRPr lang="en-US" sz="800" dirty="0"/>
          </a:p>
          <a:p>
            <a:pPr marL="0" indent="0">
              <a:buNone/>
            </a:pPr>
            <a:r>
              <a:rPr lang="en-US" b="1" i="1" u="sng" dirty="0">
                <a:solidFill>
                  <a:srgbClr val="E46C0A"/>
                </a:solidFill>
              </a:rPr>
              <a:t>Brief</a:t>
            </a:r>
            <a:r>
              <a:rPr lang="en-US" dirty="0"/>
              <a:t> table discussion (3 min)</a:t>
            </a:r>
          </a:p>
          <a:p>
            <a:pPr marL="457200" lvl="1" indent="0">
              <a:buNone/>
            </a:pPr>
            <a:endParaRPr lang="en-US" dirty="0"/>
          </a:p>
        </p:txBody>
      </p:sp>
      <p:pic>
        <p:nvPicPr>
          <p:cNvPr id="4" name="Picture 3" descr="Screen shot 2014-05-20 at 10.08.5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7209">
            <a:off x="7449216" y="4767578"/>
            <a:ext cx="1441427" cy="1878318"/>
          </a:xfrm>
          <a:prstGeom prst="rect">
            <a:avLst/>
          </a:prstGeom>
        </p:spPr>
      </p:pic>
    </p:spTree>
    <p:extLst>
      <p:ext uri="{BB962C8B-B14F-4D97-AF65-F5344CB8AC3E}">
        <p14:creationId xmlns:p14="http://schemas.microsoft.com/office/powerpoint/2010/main" val="327624978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Break</a:t>
            </a:r>
            <a:endParaRPr lang="en-US" dirty="0"/>
          </a:p>
        </p:txBody>
      </p:sp>
      <p:sp>
        <p:nvSpPr>
          <p:cNvPr id="3" name="Content Placeholder 2"/>
          <p:cNvSpPr>
            <a:spLocks noGrp="1"/>
          </p:cNvSpPr>
          <p:nvPr>
            <p:ph idx="1"/>
          </p:nvPr>
        </p:nvSpPr>
        <p:spPr>
          <a:xfrm>
            <a:off x="457200" y="1600201"/>
            <a:ext cx="8229600" cy="4907295"/>
          </a:xfrm>
        </p:spPr>
        <p:txBody>
          <a:bodyPr>
            <a:normAutofit/>
          </a:bodyPr>
          <a:lstStyle/>
          <a:p>
            <a:r>
              <a:rPr lang="en-US" dirty="0" smtClean="0"/>
              <a:t>Group Counting	</a:t>
            </a:r>
          </a:p>
          <a:p>
            <a:pPr lvl="1"/>
            <a:r>
              <a:rPr lang="en-US" dirty="0" smtClean="0"/>
              <a:t>Third Grade Module 1</a:t>
            </a:r>
          </a:p>
          <a:p>
            <a:pPr lvl="1"/>
            <a:r>
              <a:rPr lang="en-US" dirty="0" smtClean="0"/>
              <a:t>Builds on basic skip-counting skills from Grade 2</a:t>
            </a:r>
          </a:p>
          <a:p>
            <a:pPr lvl="1"/>
            <a:r>
              <a:rPr lang="en-US" dirty="0" smtClean="0"/>
              <a:t>Lays a foundation for multiplication as repeated addition.</a:t>
            </a:r>
          </a:p>
          <a:p>
            <a:r>
              <a:rPr lang="en-US" dirty="0" smtClean="0"/>
              <a:t>Count to 20</a:t>
            </a:r>
          </a:p>
          <a:p>
            <a:pPr lvl="1"/>
            <a:r>
              <a:rPr lang="en-US" dirty="0" smtClean="0"/>
              <a:t>Whisper every other number</a:t>
            </a:r>
          </a:p>
          <a:p>
            <a:pPr lvl="1"/>
            <a:r>
              <a:rPr lang="en-US" dirty="0" smtClean="0"/>
              <a:t>Hum every other number</a:t>
            </a:r>
          </a:p>
          <a:p>
            <a:pPr lvl="1"/>
            <a:r>
              <a:rPr lang="en-US" dirty="0" smtClean="0"/>
              <a:t>Think every other number</a:t>
            </a:r>
            <a:endParaRPr lang="en-US" dirty="0"/>
          </a:p>
        </p:txBody>
      </p:sp>
    </p:spTree>
    <p:extLst>
      <p:ext uri="{BB962C8B-B14F-4D97-AF65-F5344CB8AC3E}">
        <p14:creationId xmlns:p14="http://schemas.microsoft.com/office/powerpoint/2010/main" val="37570986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Grace</a:t>
            </a:r>
            <a:endParaRPr lang="en-US" dirty="0"/>
          </a:p>
        </p:txBody>
      </p:sp>
      <p:sp>
        <p:nvSpPr>
          <p:cNvPr id="3" name="Content Placeholder 2"/>
          <p:cNvSpPr>
            <a:spLocks noGrp="1"/>
          </p:cNvSpPr>
          <p:nvPr>
            <p:ph idx="1"/>
          </p:nvPr>
        </p:nvSpPr>
        <p:spPr>
          <a:xfrm>
            <a:off x="457200" y="1600200"/>
            <a:ext cx="8229600" cy="4609044"/>
          </a:xfrm>
        </p:spPr>
        <p:txBody>
          <a:bodyPr>
            <a:normAutofit/>
          </a:bodyPr>
          <a:lstStyle/>
          <a:p>
            <a:pPr marL="0" indent="0">
              <a:buNone/>
            </a:pPr>
            <a:r>
              <a:rPr lang="en-US" dirty="0" smtClean="0"/>
              <a:t>We need to remember that this is our first try, and we are jumping into a module.</a:t>
            </a:r>
            <a:r>
              <a:rPr lang="en-US" dirty="0"/>
              <a:t> </a:t>
            </a:r>
            <a:endParaRPr lang="en-US" dirty="0" smtClean="0"/>
          </a:p>
          <a:p>
            <a:pPr marL="0" indent="0">
              <a:buNone/>
            </a:pPr>
            <a:endParaRPr lang="en-US" dirty="0"/>
          </a:p>
        </p:txBody>
      </p:sp>
      <p:pic>
        <p:nvPicPr>
          <p:cNvPr id="6" name="Picture 5" descr="Screen shot 2014-05-20 at 9.40.2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183" y="3135982"/>
            <a:ext cx="4181636" cy="3198702"/>
          </a:xfrm>
          <a:prstGeom prst="rect">
            <a:avLst/>
          </a:prstGeom>
        </p:spPr>
      </p:pic>
    </p:spTree>
    <p:extLst>
      <p:ext uri="{BB962C8B-B14F-4D97-AF65-F5344CB8AC3E}">
        <p14:creationId xmlns:p14="http://schemas.microsoft.com/office/powerpoint/2010/main" val="15947403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a:t>
            </a:r>
            <a:r>
              <a:rPr lang="en-US" i="1" dirty="0" smtClean="0"/>
              <a:t>A Story of Units</a:t>
            </a:r>
            <a:endParaRPr lang="en-US" i="1" dirty="0"/>
          </a:p>
        </p:txBody>
      </p:sp>
      <p:sp>
        <p:nvSpPr>
          <p:cNvPr id="4" name="Content Placeholder 1"/>
          <p:cNvSpPr txBox="1">
            <a:spLocks/>
          </p:cNvSpPr>
          <p:nvPr/>
        </p:nvSpPr>
        <p:spPr>
          <a:xfrm>
            <a:off x="457201" y="1600200"/>
            <a:ext cx="8489244" cy="4805104"/>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i="1" dirty="0" smtClean="0"/>
              <a:t>Focused Reading </a:t>
            </a:r>
            <a:r>
              <a:rPr lang="en-US" dirty="0" smtClean="0"/>
              <a:t>Protocol – Play your role</a:t>
            </a:r>
          </a:p>
          <a:p>
            <a:pPr marL="0" indent="0">
              <a:buFont typeface="Arial"/>
              <a:buNone/>
            </a:pPr>
            <a:endParaRPr lang="en-US" sz="1500" dirty="0" smtClean="0"/>
          </a:p>
          <a:p>
            <a:pPr marL="0" indent="0">
              <a:buFont typeface="Arial"/>
              <a:buNone/>
            </a:pPr>
            <a:r>
              <a:rPr lang="en-US" b="1" i="1" u="sng" dirty="0" smtClean="0">
                <a:solidFill>
                  <a:schemeClr val="accent6">
                    <a:lumMod val="75000"/>
                  </a:schemeClr>
                </a:solidFill>
              </a:rPr>
              <a:t>Read</a:t>
            </a:r>
            <a:r>
              <a:rPr lang="en-US" dirty="0" smtClean="0"/>
              <a:t>  </a:t>
            </a:r>
            <a:r>
              <a:rPr lang="en-US" i="1" dirty="0" smtClean="0"/>
              <a:t>Part II The Common Core Approach to Assessment </a:t>
            </a:r>
            <a:r>
              <a:rPr lang="en-US" dirty="0" smtClean="0"/>
              <a:t>Pgs. 12-13 (</a:t>
            </a:r>
          </a:p>
          <a:p>
            <a:pPr marL="0" indent="0">
              <a:buFont typeface="Arial"/>
              <a:buNone/>
            </a:pPr>
            <a:endParaRPr lang="en-US" sz="1500" dirty="0" smtClean="0"/>
          </a:p>
          <a:p>
            <a:pPr marL="0" indent="0">
              <a:buFont typeface="Arial"/>
              <a:buNone/>
            </a:pPr>
            <a:r>
              <a:rPr lang="en-US" dirty="0" smtClean="0"/>
              <a:t>Mark text with </a:t>
            </a:r>
            <a:r>
              <a:rPr lang="en-US" b="1" i="1" dirty="0" smtClean="0">
                <a:solidFill>
                  <a:srgbClr val="E46C0A"/>
                </a:solidFill>
              </a:rPr>
              <a:t>! </a:t>
            </a:r>
            <a:r>
              <a:rPr lang="en-US" dirty="0" smtClean="0">
                <a:solidFill>
                  <a:schemeClr val="bg1"/>
                </a:solidFill>
              </a:rPr>
              <a:t>and</a:t>
            </a:r>
            <a:r>
              <a:rPr lang="en-US" b="1" i="1" dirty="0" smtClean="0">
                <a:solidFill>
                  <a:srgbClr val="E46C0A"/>
                </a:solidFill>
              </a:rPr>
              <a:t> ?</a:t>
            </a:r>
          </a:p>
          <a:p>
            <a:pPr marL="0" indent="0">
              <a:buFont typeface="Arial"/>
              <a:buNone/>
            </a:pPr>
            <a:endParaRPr lang="en-US" sz="1500" dirty="0" smtClean="0"/>
          </a:p>
          <a:p>
            <a:pPr marL="400050" lvl="1" indent="0">
              <a:buFont typeface="Arial"/>
              <a:buNone/>
            </a:pPr>
            <a:r>
              <a:rPr lang="en-US" sz="3200" dirty="0" smtClean="0">
                <a:solidFill>
                  <a:srgbClr val="E46C0A"/>
                </a:solidFill>
              </a:rPr>
              <a:t>! </a:t>
            </a:r>
            <a:r>
              <a:rPr lang="en-US" sz="3200" dirty="0" smtClean="0"/>
              <a:t>This is really important information</a:t>
            </a:r>
          </a:p>
          <a:p>
            <a:pPr marL="400050" lvl="1" indent="0">
              <a:buFont typeface="Arial"/>
              <a:buNone/>
            </a:pPr>
            <a:r>
              <a:rPr lang="en-US" sz="3200" dirty="0" smtClean="0">
                <a:solidFill>
                  <a:srgbClr val="E46C0A"/>
                </a:solidFill>
              </a:rPr>
              <a:t>?</a:t>
            </a:r>
            <a:r>
              <a:rPr lang="en-US" sz="3200" dirty="0" smtClean="0"/>
              <a:t> I’d like clarification or elaboration</a:t>
            </a:r>
          </a:p>
          <a:p>
            <a:pPr marL="0" indent="0">
              <a:buFont typeface="Arial"/>
              <a:buNone/>
            </a:pPr>
            <a:endParaRPr lang="en-US" sz="1500" dirty="0" smtClean="0"/>
          </a:p>
          <a:p>
            <a:pPr marL="0" indent="0">
              <a:buFont typeface="Arial"/>
              <a:buNone/>
            </a:pPr>
            <a:r>
              <a:rPr lang="en-US" b="1" i="1" u="sng" dirty="0" smtClean="0">
                <a:solidFill>
                  <a:srgbClr val="E46C0A"/>
                </a:solidFill>
              </a:rPr>
              <a:t>Brief</a:t>
            </a:r>
            <a:r>
              <a:rPr lang="en-US" dirty="0" smtClean="0"/>
              <a:t> table discussion (3 min)</a:t>
            </a:r>
          </a:p>
          <a:p>
            <a:pPr marL="400050" lvl="1" indent="0">
              <a:buFont typeface="Arial"/>
              <a:buNone/>
            </a:pPr>
            <a:endParaRPr lang="en-US" sz="3200" dirty="0" smtClean="0"/>
          </a:p>
          <a:p>
            <a:pPr marL="400050" lvl="1" indent="0">
              <a:buFont typeface="Arial"/>
              <a:buNone/>
            </a:pPr>
            <a:endParaRPr lang="en-US" sz="3200" dirty="0" smtClean="0"/>
          </a:p>
          <a:p>
            <a:pPr marL="0" indent="0">
              <a:buFont typeface="Arial"/>
              <a:buNone/>
            </a:pPr>
            <a:endParaRPr lang="en-US" sz="3600" dirty="0" smtClean="0"/>
          </a:p>
          <a:p>
            <a:pPr marL="0" indent="0">
              <a:buFont typeface="Arial"/>
              <a:buNone/>
            </a:pPr>
            <a:endParaRPr lang="en-US" sz="1500" dirty="0" smtClean="0"/>
          </a:p>
          <a:p>
            <a:pPr marL="0" indent="0">
              <a:buFont typeface="Arial"/>
              <a:buNone/>
            </a:pPr>
            <a:endParaRPr lang="en-US" dirty="0" smtClean="0"/>
          </a:p>
          <a:p>
            <a:endParaRPr lang="en-US" dirty="0" smtClean="0"/>
          </a:p>
          <a:p>
            <a:pPr marL="0" indent="0">
              <a:buFont typeface="Arial"/>
              <a:buNone/>
            </a:pPr>
            <a:endParaRPr lang="en-US" dirty="0" smtClean="0"/>
          </a:p>
        </p:txBody>
      </p:sp>
      <p:pic>
        <p:nvPicPr>
          <p:cNvPr id="5" name="Picture 4" descr="Screen shot 2014-05-20 at 10.08.5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7209">
            <a:off x="7449216" y="4671746"/>
            <a:ext cx="1441427" cy="1878318"/>
          </a:xfrm>
          <a:prstGeom prst="rect">
            <a:avLst/>
          </a:prstGeom>
        </p:spPr>
      </p:pic>
    </p:spTree>
    <p:extLst>
      <p:ext uri="{BB962C8B-B14F-4D97-AF65-F5344CB8AC3E}">
        <p14:creationId xmlns:p14="http://schemas.microsoft.com/office/powerpoint/2010/main" val="364508109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A Story of Units</a:t>
            </a:r>
            <a:endParaRPr lang="en-US" dirty="0"/>
          </a:p>
        </p:txBody>
      </p:sp>
      <p:sp>
        <p:nvSpPr>
          <p:cNvPr id="3" name="Content Placeholder 2"/>
          <p:cNvSpPr>
            <a:spLocks noGrp="1"/>
          </p:cNvSpPr>
          <p:nvPr>
            <p:ph idx="1"/>
          </p:nvPr>
        </p:nvSpPr>
        <p:spPr/>
        <p:txBody>
          <a:bodyPr/>
          <a:lstStyle/>
          <a:p>
            <a:r>
              <a:rPr lang="en-US" dirty="0" smtClean="0">
                <a:solidFill>
                  <a:srgbClr val="E46C0A"/>
                </a:solidFill>
              </a:rPr>
              <a:t>Lesson Structure</a:t>
            </a:r>
            <a:endParaRPr lang="en-US" dirty="0">
              <a:solidFill>
                <a:srgbClr val="E46C0A"/>
              </a:solidFill>
            </a:endParaRPr>
          </a:p>
        </p:txBody>
      </p:sp>
      <p:pic>
        <p:nvPicPr>
          <p:cNvPr id="4" name="Picture 3" descr="Screen shot 2014-05-20 at 11.27.1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2668" y="2594900"/>
            <a:ext cx="6118667" cy="3771420"/>
          </a:xfrm>
          <a:prstGeom prst="rect">
            <a:avLst/>
          </a:prstGeom>
        </p:spPr>
      </p:pic>
    </p:spTree>
    <p:extLst>
      <p:ext uri="{BB962C8B-B14F-4D97-AF65-F5344CB8AC3E}">
        <p14:creationId xmlns:p14="http://schemas.microsoft.com/office/powerpoint/2010/main" val="50356990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and Operations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08399464"/>
              </p:ext>
            </p:extLst>
          </p:nvPr>
        </p:nvGraphicFramePr>
        <p:xfrm>
          <a:off x="457200" y="160020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92616" y="5501983"/>
            <a:ext cx="2642827" cy="584776"/>
          </a:xfrm>
          <a:prstGeom prst="rect">
            <a:avLst/>
          </a:prstGeom>
          <a:noFill/>
        </p:spPr>
        <p:txBody>
          <a:bodyPr wrap="square" rtlCol="0">
            <a:spAutoFit/>
          </a:bodyPr>
          <a:lstStyle/>
          <a:p>
            <a:r>
              <a:rPr lang="en-US" sz="3200" dirty="0" smtClean="0"/>
              <a:t>Kindergarten</a:t>
            </a:r>
            <a:endParaRPr lang="en-US" sz="3200" dirty="0"/>
          </a:p>
        </p:txBody>
      </p:sp>
      <p:sp>
        <p:nvSpPr>
          <p:cNvPr id="5" name="TextBox 4"/>
          <p:cNvSpPr txBox="1"/>
          <p:nvPr/>
        </p:nvSpPr>
        <p:spPr>
          <a:xfrm>
            <a:off x="6043973" y="5550391"/>
            <a:ext cx="2642827" cy="584776"/>
          </a:xfrm>
          <a:prstGeom prst="rect">
            <a:avLst/>
          </a:prstGeom>
          <a:noFill/>
        </p:spPr>
        <p:txBody>
          <a:bodyPr wrap="square" rtlCol="0">
            <a:spAutoFit/>
          </a:bodyPr>
          <a:lstStyle/>
          <a:p>
            <a:pPr algn="r"/>
            <a:r>
              <a:rPr lang="en-US" sz="3200" dirty="0" smtClean="0"/>
              <a:t>Fifth Grade</a:t>
            </a:r>
            <a:endParaRPr lang="en-US" sz="3200" dirty="0"/>
          </a:p>
        </p:txBody>
      </p:sp>
      <p:sp>
        <p:nvSpPr>
          <p:cNvPr id="6" name="TextBox 5"/>
          <p:cNvSpPr txBox="1"/>
          <p:nvPr/>
        </p:nvSpPr>
        <p:spPr>
          <a:xfrm>
            <a:off x="3421887" y="2184977"/>
            <a:ext cx="2300227" cy="584776"/>
          </a:xfrm>
          <a:prstGeom prst="rect">
            <a:avLst/>
          </a:prstGeom>
          <a:solidFill>
            <a:srgbClr val="E46C0A"/>
          </a:solidFill>
          <a:ln>
            <a:solidFill>
              <a:srgbClr val="E46C0A"/>
            </a:solidFill>
          </a:ln>
        </p:spPr>
        <p:txBody>
          <a:bodyPr wrap="square" rtlCol="0">
            <a:spAutoFit/>
          </a:bodyPr>
          <a:lstStyle/>
          <a:p>
            <a:pPr algn="ctr"/>
            <a:r>
              <a:rPr lang="en-US" sz="3200" dirty="0" smtClean="0">
                <a:solidFill>
                  <a:srgbClr val="000000"/>
                </a:solidFill>
              </a:rPr>
              <a:t>Card Sort</a:t>
            </a:r>
            <a:endParaRPr lang="en-US" sz="3200" dirty="0">
              <a:solidFill>
                <a:srgbClr val="000000"/>
              </a:solidFill>
            </a:endParaRPr>
          </a:p>
        </p:txBody>
      </p:sp>
    </p:spTree>
    <p:extLst>
      <p:ext uri="{BB962C8B-B14F-4D97-AF65-F5344CB8AC3E}">
        <p14:creationId xmlns:p14="http://schemas.microsoft.com/office/powerpoint/2010/main" val="12882763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
                                            <p:graphicEl>
                                              <a:dgm id="{F12DE7D5-1B7B-004E-9840-168F09735E37}"/>
                                            </p:graphicEl>
                                          </p:spTgt>
                                        </p:tgtEl>
                                        <p:attrNameLst>
                                          <p:attrName>style.visibility</p:attrName>
                                        </p:attrNameLst>
                                      </p:cBhvr>
                                      <p:to>
                                        <p:strVal val="visible"/>
                                      </p:to>
                                    </p:set>
                                    <p:anim calcmode="lin" valueType="num">
                                      <p:cBhvr additive="base">
                                        <p:cTn id="7" dur="500"/>
                                        <p:tgtEl>
                                          <p:spTgt spid="4">
                                            <p:graphicEl>
                                              <a:dgm id="{F12DE7D5-1B7B-004E-9840-168F09735E37}"/>
                                            </p:graphicEl>
                                          </p:spTgt>
                                        </p:tgtEl>
                                        <p:attrNameLst>
                                          <p:attrName>ppt_x</p:attrName>
                                        </p:attrNameLst>
                                      </p:cBhvr>
                                      <p:tavLst>
                                        <p:tav tm="0">
                                          <p:val>
                                            <p:strVal val="#ppt_x-#ppt_w*1.125000"/>
                                          </p:val>
                                        </p:tav>
                                        <p:tav tm="100000">
                                          <p:val>
                                            <p:strVal val="#ppt_x"/>
                                          </p:val>
                                        </p:tav>
                                      </p:tavLst>
                                    </p:anim>
                                    <p:animEffect transition="in" filter="wipe(right)">
                                      <p:cBhvr>
                                        <p:cTn id="8" dur="500"/>
                                        <p:tgtEl>
                                          <p:spTgt spid="4">
                                            <p:graphicEl>
                                              <a:dgm id="{F12DE7D5-1B7B-004E-9840-168F09735E3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and Operations</a:t>
            </a:r>
            <a:endParaRPr lang="en-US" dirty="0"/>
          </a:p>
        </p:txBody>
      </p:sp>
      <p:sp>
        <p:nvSpPr>
          <p:cNvPr id="4" name="Content Placeholder 6"/>
          <p:cNvSpPr txBox="1">
            <a:spLocks noGrp="1"/>
          </p:cNvSpPr>
          <p:nvPr>
            <p:ph idx="1"/>
          </p:nvPr>
        </p:nvSpPr>
        <p:spPr bwMode="auto">
          <a:xfrm>
            <a:off x="457200" y="1600202"/>
            <a:ext cx="8229600" cy="3005878"/>
          </a:xfrm>
          <a:prstGeom prst="rect">
            <a:avLst/>
          </a:prstGeom>
          <a:noFill/>
          <a:ln w="9525">
            <a:noFill/>
            <a:miter lim="800000"/>
            <a:headEnd/>
            <a:tailEnd/>
          </a:ln>
        </p:spPr>
        <p:txBody>
          <a:bodyPr vert="horz" wrap="square" lIns="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defRPr sz="2800" kern="1200">
                <a:solidFill>
                  <a:srgbClr val="0A2D6B"/>
                </a:solidFill>
                <a:latin typeface="Calibri"/>
                <a:ea typeface="ＭＳ Ｐゴシック" charset="-128"/>
                <a:cs typeface="Calibri"/>
              </a:defRPr>
            </a:lvl1pPr>
            <a:lvl2pPr marL="458788" indent="-177800" algn="l" defTabSz="458788" rtl="0" eaLnBrk="0" fontAlgn="base" hangingPunct="0">
              <a:spcBef>
                <a:spcPts val="600"/>
              </a:spcBef>
              <a:spcAft>
                <a:spcPct val="0"/>
              </a:spcAft>
              <a:buFont typeface="Arial" charset="0"/>
              <a:buChar char="•"/>
              <a:defRPr sz="2400" kern="1200">
                <a:solidFill>
                  <a:srgbClr val="404040"/>
                </a:solidFill>
                <a:latin typeface="Calibri"/>
                <a:ea typeface="ＭＳ Ｐゴシック"/>
                <a:cs typeface="Calibri"/>
              </a:defRPr>
            </a:lvl2pPr>
            <a:lvl3pPr marL="739775" indent="-166688" algn="l" defTabSz="457200" rtl="0" eaLnBrk="0" fontAlgn="base" hangingPunct="0">
              <a:spcBef>
                <a:spcPct val="20000"/>
              </a:spcBef>
              <a:spcAft>
                <a:spcPct val="0"/>
              </a:spcAft>
              <a:buFont typeface="Arial" charset="0"/>
              <a:buChar char="•"/>
              <a:defRPr sz="2000" kern="1200">
                <a:solidFill>
                  <a:srgbClr val="7F7F7F"/>
                </a:solidFill>
                <a:latin typeface="Calibri"/>
                <a:ea typeface="ＭＳ Ｐゴシック"/>
                <a:cs typeface="Calibri"/>
              </a:defRPr>
            </a:lvl3pPr>
            <a:lvl4pPr marL="1030288" indent="-176213" algn="l" defTabSz="457200" rtl="0" eaLnBrk="0" fontAlgn="base" hangingPunct="0">
              <a:spcBef>
                <a:spcPct val="20000"/>
              </a:spcBef>
              <a:spcAft>
                <a:spcPct val="0"/>
              </a:spcAft>
              <a:buFont typeface="Arial" charset="0"/>
              <a:buChar char="–"/>
              <a:defRPr sz="1800" kern="1200">
                <a:solidFill>
                  <a:srgbClr val="7B083C"/>
                </a:solidFill>
                <a:latin typeface="Calibri"/>
                <a:ea typeface="ＭＳ Ｐゴシック"/>
                <a:cs typeface="Calibri"/>
              </a:defRPr>
            </a:lvl4pPr>
            <a:lvl5pPr marL="1828800" algn="l" defTabSz="457200" rtl="0" eaLnBrk="0" fontAlgn="base" hangingPunct="0">
              <a:spcBef>
                <a:spcPct val="20000"/>
              </a:spcBef>
              <a:spcAft>
                <a:spcPct val="0"/>
              </a:spcAft>
              <a:buFont typeface="Arial" charset="0"/>
              <a:defRPr sz="2000" kern="1200">
                <a:solidFill>
                  <a:schemeClr val="tx1"/>
                </a:solidFill>
                <a:latin typeface="Calibri"/>
                <a:ea typeface="ＭＳ Ｐゴシック"/>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09537" indent="0">
              <a:spcAft>
                <a:spcPts val="600"/>
              </a:spcAft>
              <a:buNone/>
            </a:pPr>
            <a:r>
              <a:rPr lang="en-US" sz="3200" b="1" dirty="0">
                <a:solidFill>
                  <a:schemeClr val="accent6">
                    <a:lumMod val="75000"/>
                  </a:schemeClr>
                </a:solidFill>
              </a:rPr>
              <a:t>K.NBT.</a:t>
            </a:r>
            <a:r>
              <a:rPr lang="en-US" sz="3200" b="1" dirty="0" smtClean="0">
                <a:solidFill>
                  <a:schemeClr val="accent6">
                    <a:lumMod val="75000"/>
                  </a:schemeClr>
                </a:solidFill>
              </a:rPr>
              <a:t>1 </a:t>
            </a:r>
            <a:r>
              <a:rPr lang="en-US" sz="3200" dirty="0" smtClean="0">
                <a:solidFill>
                  <a:schemeClr val="bg1"/>
                </a:solidFill>
              </a:rPr>
              <a:t>Compose </a:t>
            </a:r>
            <a:r>
              <a:rPr lang="en-US" sz="3200" baseline="0" dirty="0" smtClean="0">
                <a:solidFill>
                  <a:schemeClr val="bg1"/>
                </a:solidFill>
              </a:rPr>
              <a:t>and decompose numbers 11–19 into 10 ones and some further ones…</a:t>
            </a:r>
          </a:p>
          <a:p>
            <a:pPr marL="109537" indent="0">
              <a:spcAft>
                <a:spcPts val="600"/>
              </a:spcAft>
              <a:buNone/>
            </a:pPr>
            <a:endParaRPr lang="en-US" sz="1000" baseline="0" dirty="0" smtClean="0">
              <a:solidFill>
                <a:schemeClr val="bg1"/>
              </a:solidFill>
            </a:endParaRPr>
          </a:p>
          <a:p>
            <a:pPr marL="109537" indent="0">
              <a:spcAft>
                <a:spcPts val="600"/>
              </a:spcAft>
              <a:buNone/>
            </a:pPr>
            <a:r>
              <a:rPr lang="en-US" sz="3200" b="1" dirty="0">
                <a:solidFill>
                  <a:srgbClr val="E46C0A"/>
                </a:solidFill>
              </a:rPr>
              <a:t>1.NBT.</a:t>
            </a:r>
            <a:r>
              <a:rPr lang="en-US" sz="3200" b="1" dirty="0" smtClean="0">
                <a:solidFill>
                  <a:srgbClr val="E46C0A"/>
                </a:solidFill>
              </a:rPr>
              <a:t>5 </a:t>
            </a:r>
            <a:r>
              <a:rPr lang="en-US" sz="3200" dirty="0" smtClean="0">
                <a:solidFill>
                  <a:schemeClr val="bg1"/>
                </a:solidFill>
              </a:rPr>
              <a:t>Given </a:t>
            </a:r>
            <a:r>
              <a:rPr lang="en-US" sz="3200" baseline="0" dirty="0" smtClean="0">
                <a:solidFill>
                  <a:schemeClr val="bg1"/>
                </a:solidFill>
              </a:rPr>
              <a:t>a two-digit number, mentally find 10 more or 10 less than the number, without having to count; explain the reasoning used. </a:t>
            </a:r>
          </a:p>
          <a:p>
            <a:pPr marL="109537" indent="0">
              <a:spcAft>
                <a:spcPts val="600"/>
              </a:spcAft>
              <a:buNone/>
            </a:pPr>
            <a:r>
              <a:rPr lang="en-US" sz="3200" baseline="0" dirty="0" smtClean="0">
                <a:solidFill>
                  <a:schemeClr val="bg1"/>
                </a:solidFill>
              </a:rPr>
              <a:t>	</a:t>
            </a:r>
            <a:endParaRPr lang="en-US" sz="3200" b="1" baseline="0" dirty="0">
              <a:solidFill>
                <a:schemeClr val="bg1"/>
              </a:solidFill>
            </a:endParaRPr>
          </a:p>
        </p:txBody>
      </p:sp>
      <p:graphicFrame>
        <p:nvGraphicFramePr>
          <p:cNvPr id="5" name="Content Placeholder 3"/>
          <p:cNvGraphicFramePr>
            <a:graphicFrameLocks/>
          </p:cNvGraphicFramePr>
          <p:nvPr>
            <p:extLst>
              <p:ext uri="{D42A27DB-BD31-4B8C-83A1-F6EECF244321}">
                <p14:modId xmlns:p14="http://schemas.microsoft.com/office/powerpoint/2010/main" val="2597202365"/>
              </p:ext>
            </p:extLst>
          </p:nvPr>
        </p:nvGraphicFramePr>
        <p:xfrm>
          <a:off x="543312" y="5058077"/>
          <a:ext cx="8229600" cy="1635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9219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8" fill="hold" grpId="0" nodeType="clickEffect">
                                  <p:stCondLst>
                                    <p:cond delay="0"/>
                                  </p:stCondLst>
                                  <p:childTnLst>
                                    <p:set>
                                      <p:cBhvr>
                                        <p:cTn id="10" dur="1" fill="hold">
                                          <p:stCondLst>
                                            <p:cond delay="0"/>
                                          </p:stCondLst>
                                        </p:cTn>
                                        <p:tgtEl>
                                          <p:spTgt spid="5">
                                            <p:graphicEl>
                                              <a:dgm id="{F12DE7D5-1B7B-004E-9840-168F09735E37}"/>
                                            </p:graphicEl>
                                          </p:spTgt>
                                        </p:tgtEl>
                                        <p:attrNameLst>
                                          <p:attrName>style.visibility</p:attrName>
                                        </p:attrNameLst>
                                      </p:cBhvr>
                                      <p:to>
                                        <p:strVal val="visible"/>
                                      </p:to>
                                    </p:set>
                                    <p:anim calcmode="lin" valueType="num">
                                      <p:cBhvr additive="base">
                                        <p:cTn id="11" dur="500"/>
                                        <p:tgtEl>
                                          <p:spTgt spid="5">
                                            <p:graphicEl>
                                              <a:dgm id="{F12DE7D5-1B7B-004E-9840-168F09735E37}"/>
                                            </p:graphicEl>
                                          </p:spTgt>
                                        </p:tgtEl>
                                        <p:attrNameLst>
                                          <p:attrName>ppt_x</p:attrName>
                                        </p:attrNameLst>
                                      </p:cBhvr>
                                      <p:tavLst>
                                        <p:tav tm="0">
                                          <p:val>
                                            <p:strVal val="#ppt_x-#ppt_w*1.125000"/>
                                          </p:val>
                                        </p:tav>
                                        <p:tav tm="100000">
                                          <p:val>
                                            <p:strVal val="#ppt_x"/>
                                          </p:val>
                                        </p:tav>
                                      </p:tavLst>
                                    </p:anim>
                                    <p:animEffect transition="in" filter="wipe(right)">
                                      <p:cBhvr>
                                        <p:cTn id="12" dur="500"/>
                                        <p:tgtEl>
                                          <p:spTgt spid="5">
                                            <p:graphicEl>
                                              <a:dgm id="{F12DE7D5-1B7B-004E-9840-168F09735E3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and Operations</a:t>
            </a:r>
            <a:endParaRPr lang="en-US" dirty="0"/>
          </a:p>
        </p:txBody>
      </p:sp>
      <p:sp>
        <p:nvSpPr>
          <p:cNvPr id="3" name="Content Placeholder 2"/>
          <p:cNvSpPr>
            <a:spLocks noGrp="1"/>
          </p:cNvSpPr>
          <p:nvPr>
            <p:ph idx="1"/>
          </p:nvPr>
        </p:nvSpPr>
        <p:spPr>
          <a:xfrm>
            <a:off x="457200" y="1600202"/>
            <a:ext cx="8229600" cy="3091973"/>
          </a:xfrm>
        </p:spPr>
        <p:txBody>
          <a:bodyPr/>
          <a:lstStyle/>
          <a:p>
            <a:pPr marL="0" indent="0">
              <a:buNone/>
            </a:pPr>
            <a:r>
              <a:rPr lang="en-US" b="1" dirty="0">
                <a:solidFill>
                  <a:srgbClr val="E46C0A"/>
                </a:solidFill>
              </a:rPr>
              <a:t>2.NBT.</a:t>
            </a:r>
            <a:r>
              <a:rPr lang="en-US" b="1" dirty="0" smtClean="0">
                <a:solidFill>
                  <a:srgbClr val="E46C0A"/>
                </a:solidFill>
              </a:rPr>
              <a:t>8 </a:t>
            </a:r>
            <a:r>
              <a:rPr lang="en-US" dirty="0" smtClean="0">
                <a:solidFill>
                  <a:schemeClr val="bg1"/>
                </a:solidFill>
              </a:rPr>
              <a:t>Mentally </a:t>
            </a:r>
            <a:r>
              <a:rPr lang="en-US" dirty="0">
                <a:solidFill>
                  <a:schemeClr val="bg1"/>
                </a:solidFill>
              </a:rPr>
              <a:t>add 10 or 100 to a given number 100–900, and mentally subtract 10 or 100 from a given number 100–900. </a:t>
            </a:r>
            <a:endParaRPr lang="en-US" dirty="0" smtClean="0">
              <a:solidFill>
                <a:schemeClr val="bg1"/>
              </a:solidFill>
            </a:endParaRPr>
          </a:p>
          <a:p>
            <a:pPr marL="0" indent="0">
              <a:buNone/>
            </a:pPr>
            <a:endParaRPr lang="en-US" sz="1000" dirty="0" smtClean="0">
              <a:solidFill>
                <a:schemeClr val="bg1"/>
              </a:solidFill>
            </a:endParaRPr>
          </a:p>
          <a:p>
            <a:pPr marL="0" indent="0">
              <a:buNone/>
            </a:pPr>
            <a:r>
              <a:rPr lang="en-US" b="1" dirty="0">
                <a:solidFill>
                  <a:srgbClr val="E46C0A"/>
                </a:solidFill>
              </a:rPr>
              <a:t>3.NBT.</a:t>
            </a:r>
            <a:r>
              <a:rPr lang="en-US" b="1" dirty="0" smtClean="0">
                <a:solidFill>
                  <a:srgbClr val="E46C0A"/>
                </a:solidFill>
              </a:rPr>
              <a:t>1 </a:t>
            </a:r>
            <a:r>
              <a:rPr lang="en-US" dirty="0" smtClean="0"/>
              <a:t>Use </a:t>
            </a:r>
            <a:r>
              <a:rPr lang="en-US" dirty="0"/>
              <a:t>place value understanding to round whole numbers to the nearest 10 or 100.  </a:t>
            </a:r>
            <a:endParaRPr lang="en-US" b="1" dirty="0"/>
          </a:p>
          <a:p>
            <a:pPr marL="0" indent="0">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711813152"/>
              </p:ext>
            </p:extLst>
          </p:nvPr>
        </p:nvGraphicFramePr>
        <p:xfrm>
          <a:off x="543312" y="5058077"/>
          <a:ext cx="8229600" cy="1635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92917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
                                            <p:graphicEl>
                                              <a:dgm id="{59014DAC-E52D-524B-81C0-E33F558E3DB3}"/>
                                            </p:graphicEl>
                                          </p:spTgt>
                                        </p:tgtEl>
                                        <p:attrNameLst>
                                          <p:attrName>style.visibility</p:attrName>
                                        </p:attrNameLst>
                                      </p:cBhvr>
                                      <p:to>
                                        <p:strVal val="visible"/>
                                      </p:to>
                                    </p:set>
                                    <p:anim calcmode="lin" valueType="num">
                                      <p:cBhvr additive="base">
                                        <p:cTn id="7" dur="500"/>
                                        <p:tgtEl>
                                          <p:spTgt spid="4">
                                            <p:graphicEl>
                                              <a:dgm id="{59014DAC-E52D-524B-81C0-E33F558E3DB3}"/>
                                            </p:graphicEl>
                                          </p:spTgt>
                                        </p:tgtEl>
                                        <p:attrNameLst>
                                          <p:attrName>ppt_x</p:attrName>
                                        </p:attrNameLst>
                                      </p:cBhvr>
                                      <p:tavLst>
                                        <p:tav tm="0">
                                          <p:val>
                                            <p:strVal val="#ppt_x-#ppt_w*1.125000"/>
                                          </p:val>
                                        </p:tav>
                                        <p:tav tm="100000">
                                          <p:val>
                                            <p:strVal val="#ppt_x"/>
                                          </p:val>
                                        </p:tav>
                                      </p:tavLst>
                                    </p:anim>
                                    <p:animEffect transition="in" filter="wipe(right)">
                                      <p:cBhvr>
                                        <p:cTn id="8" dur="500"/>
                                        <p:tgtEl>
                                          <p:spTgt spid="4">
                                            <p:graphicEl>
                                              <a:dgm id="{59014DAC-E52D-524B-81C0-E33F558E3DB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and Operations</a:t>
            </a:r>
            <a:endParaRPr lang="en-US" dirty="0"/>
          </a:p>
        </p:txBody>
      </p:sp>
      <p:sp>
        <p:nvSpPr>
          <p:cNvPr id="3" name="Content Placeholder 2"/>
          <p:cNvSpPr>
            <a:spLocks noGrp="1"/>
          </p:cNvSpPr>
          <p:nvPr>
            <p:ph idx="1"/>
          </p:nvPr>
        </p:nvSpPr>
        <p:spPr>
          <a:xfrm>
            <a:off x="457200" y="1600202"/>
            <a:ext cx="8229600" cy="2984356"/>
          </a:xfrm>
        </p:spPr>
        <p:txBody>
          <a:bodyPr/>
          <a:lstStyle/>
          <a:p>
            <a:pPr marL="109537" indent="0">
              <a:spcAft>
                <a:spcPts val="600"/>
              </a:spcAft>
              <a:buNone/>
            </a:pPr>
            <a:r>
              <a:rPr lang="en-US" b="1" dirty="0">
                <a:solidFill>
                  <a:srgbClr val="E46C0A"/>
                </a:solidFill>
              </a:rPr>
              <a:t>4.NBT.</a:t>
            </a:r>
            <a:r>
              <a:rPr lang="en-US" b="1" dirty="0" smtClean="0">
                <a:solidFill>
                  <a:srgbClr val="E46C0A"/>
                </a:solidFill>
              </a:rPr>
              <a:t>3 </a:t>
            </a:r>
            <a:r>
              <a:rPr lang="en-US" dirty="0" smtClean="0"/>
              <a:t>Use </a:t>
            </a:r>
            <a:r>
              <a:rPr lang="en-US" dirty="0"/>
              <a:t>place value understanding to round multi-digit whole numbers to any place. </a:t>
            </a:r>
            <a:endParaRPr lang="en-US" b="1" dirty="0" smtClean="0"/>
          </a:p>
          <a:p>
            <a:pPr marL="109537" indent="0">
              <a:spcAft>
                <a:spcPts val="600"/>
              </a:spcAft>
              <a:buNone/>
            </a:pPr>
            <a:endParaRPr lang="en-US" sz="1000" b="1" dirty="0"/>
          </a:p>
          <a:p>
            <a:pPr marL="109537" indent="0">
              <a:spcAft>
                <a:spcPts val="600"/>
              </a:spcAft>
              <a:buNone/>
            </a:pPr>
            <a:r>
              <a:rPr lang="en-US" b="1" dirty="0">
                <a:solidFill>
                  <a:srgbClr val="E46C0A"/>
                </a:solidFill>
              </a:rPr>
              <a:t>5.NBT.</a:t>
            </a:r>
            <a:r>
              <a:rPr lang="en-US" b="1" dirty="0" smtClean="0">
                <a:solidFill>
                  <a:srgbClr val="E46C0A"/>
                </a:solidFill>
              </a:rPr>
              <a:t>4 </a:t>
            </a:r>
            <a:r>
              <a:rPr lang="en-US" dirty="0" smtClean="0"/>
              <a:t>Use </a:t>
            </a:r>
            <a:r>
              <a:rPr lang="en-US" dirty="0"/>
              <a:t>place value understanding to round decimals to any place. </a:t>
            </a:r>
          </a:p>
        </p:txBody>
      </p:sp>
      <p:graphicFrame>
        <p:nvGraphicFramePr>
          <p:cNvPr id="5" name="Content Placeholder 3"/>
          <p:cNvGraphicFramePr>
            <a:graphicFrameLocks/>
          </p:cNvGraphicFramePr>
          <p:nvPr>
            <p:extLst>
              <p:ext uri="{D42A27DB-BD31-4B8C-83A1-F6EECF244321}">
                <p14:modId xmlns:p14="http://schemas.microsoft.com/office/powerpoint/2010/main" val="794116931"/>
              </p:ext>
            </p:extLst>
          </p:nvPr>
        </p:nvGraphicFramePr>
        <p:xfrm>
          <a:off x="543312" y="5058077"/>
          <a:ext cx="8229600" cy="1635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6284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graphicEl>
                                              <a:dgm id="{AEEC946E-6B39-E34F-AC2A-2986F10DF622}"/>
                                            </p:graphicEl>
                                          </p:spTgt>
                                        </p:tgtEl>
                                        <p:attrNameLst>
                                          <p:attrName>style.visibility</p:attrName>
                                        </p:attrNameLst>
                                      </p:cBhvr>
                                      <p:to>
                                        <p:strVal val="visible"/>
                                      </p:to>
                                    </p:set>
                                    <p:anim calcmode="lin" valueType="num">
                                      <p:cBhvr additive="base">
                                        <p:cTn id="7" dur="500"/>
                                        <p:tgtEl>
                                          <p:spTgt spid="5">
                                            <p:graphicEl>
                                              <a:dgm id="{AEEC946E-6B39-E34F-AC2A-2986F10DF622}"/>
                                            </p:graphicEl>
                                          </p:spTgt>
                                        </p:tgtEl>
                                        <p:attrNameLst>
                                          <p:attrName>ppt_x</p:attrName>
                                        </p:attrNameLst>
                                      </p:cBhvr>
                                      <p:tavLst>
                                        <p:tav tm="0">
                                          <p:val>
                                            <p:strVal val="#ppt_x-#ppt_w*1.125000"/>
                                          </p:val>
                                        </p:tav>
                                        <p:tav tm="100000">
                                          <p:val>
                                            <p:strVal val="#ppt_x"/>
                                          </p:val>
                                        </p:tav>
                                      </p:tavLst>
                                    </p:anim>
                                    <p:animEffect transition="in" filter="wipe(right)">
                                      <p:cBhvr>
                                        <p:cTn id="8" dur="500"/>
                                        <p:tgtEl>
                                          <p:spTgt spid="5">
                                            <p:graphicEl>
                                              <a:dgm id="{AEEC946E-6B39-E34F-AC2A-2986F10DF62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Card Sort Debrief</a:t>
            </a:r>
            <a:endParaRPr lang="en-US" dirty="0"/>
          </a:p>
        </p:txBody>
      </p:sp>
      <p:sp>
        <p:nvSpPr>
          <p:cNvPr id="3" name="Content Placeholder 2"/>
          <p:cNvSpPr>
            <a:spLocks noGrp="1"/>
          </p:cNvSpPr>
          <p:nvPr>
            <p:ph idx="1"/>
          </p:nvPr>
        </p:nvSpPr>
        <p:spPr/>
        <p:txBody>
          <a:bodyPr/>
          <a:lstStyle/>
          <a:p>
            <a:r>
              <a:rPr lang="en-US" dirty="0"/>
              <a:t>As students progress from K-5, how do these standards change? </a:t>
            </a:r>
            <a:endParaRPr lang="en-US" dirty="0" smtClean="0"/>
          </a:p>
          <a:p>
            <a:r>
              <a:rPr lang="en-US" dirty="0" smtClean="0"/>
              <a:t>What </a:t>
            </a:r>
            <a:r>
              <a:rPr lang="en-US" dirty="0"/>
              <a:t>does this mean for </a:t>
            </a:r>
            <a:r>
              <a:rPr lang="en-US" dirty="0" smtClean="0"/>
              <a:t>students </a:t>
            </a:r>
            <a:r>
              <a:rPr lang="en-US" dirty="0"/>
              <a:t>and teachers?</a:t>
            </a:r>
          </a:p>
        </p:txBody>
      </p:sp>
    </p:spTree>
    <p:extLst>
      <p:ext uri="{BB962C8B-B14F-4D97-AF65-F5344CB8AC3E}">
        <p14:creationId xmlns:p14="http://schemas.microsoft.com/office/powerpoint/2010/main" val="404267377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 Overview</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34040759"/>
              </p:ext>
            </p:extLst>
          </p:nvPr>
        </p:nvGraphicFramePr>
        <p:xfrm>
          <a:off x="1117578" y="1491080"/>
          <a:ext cx="6908847" cy="5031763"/>
        </p:xfrm>
        <a:graphic>
          <a:graphicData uri="http://schemas.openxmlformats.org/presentationml/2006/ole">
            <mc:AlternateContent xmlns:mc="http://schemas.openxmlformats.org/markup-compatibility/2006">
              <mc:Choice xmlns:v="urn:schemas-microsoft-com:vml" Requires="v">
                <p:oleObj spid="_x0000_s4141" name="Document" r:id="rId4" imgW="9486900" imgH="6908800" progId="Word.Document.12">
                  <p:embed/>
                </p:oleObj>
              </mc:Choice>
              <mc:Fallback>
                <p:oleObj name="Document" r:id="rId4" imgW="9486900" imgH="6908800" progId="Word.Document.12">
                  <p:embed/>
                  <p:pic>
                    <p:nvPicPr>
                      <p:cNvPr id="0" name=""/>
                      <p:cNvPicPr/>
                      <p:nvPr/>
                    </p:nvPicPr>
                    <p:blipFill>
                      <a:blip r:embed="rId5"/>
                      <a:stretch>
                        <a:fillRect/>
                      </a:stretch>
                    </p:blipFill>
                    <p:spPr>
                      <a:xfrm>
                        <a:off x="1117578" y="1491080"/>
                        <a:ext cx="6908847" cy="5031763"/>
                      </a:xfrm>
                      <a:prstGeom prst="rect">
                        <a:avLst/>
                      </a:prstGeom>
                    </p:spPr>
                  </p:pic>
                </p:oleObj>
              </mc:Fallback>
            </mc:AlternateContent>
          </a:graphicData>
        </a:graphic>
      </p:graphicFrame>
    </p:spTree>
    <p:extLst>
      <p:ext uri="{BB962C8B-B14F-4D97-AF65-F5344CB8AC3E}">
        <p14:creationId xmlns:p14="http://schemas.microsoft.com/office/powerpoint/2010/main" val="254976080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and Operations</a:t>
            </a:r>
            <a:endParaRPr lang="en-US" dirty="0"/>
          </a:p>
        </p:txBody>
      </p:sp>
      <p:graphicFrame>
        <p:nvGraphicFramePr>
          <p:cNvPr id="4" name="Shape 193"/>
          <p:cNvGraphicFramePr>
            <a:graphicFrameLocks noGrp="1"/>
          </p:cNvGraphicFramePr>
          <p:nvPr>
            <p:ph idx="1"/>
            <p:extLst>
              <p:ext uri="{D42A27DB-BD31-4B8C-83A1-F6EECF244321}">
                <p14:modId xmlns:p14="http://schemas.microsoft.com/office/powerpoint/2010/main" val="1828287260"/>
              </p:ext>
            </p:extLst>
          </p:nvPr>
        </p:nvGraphicFramePr>
        <p:xfrm>
          <a:off x="457202" y="1807995"/>
          <a:ext cx="8283151" cy="5787259"/>
        </p:xfrm>
        <a:graphic>
          <a:graphicData uri="http://schemas.openxmlformats.org/drawingml/2006/table">
            <a:tbl>
              <a:tblPr/>
              <a:tblGrid>
                <a:gridCol w="548640"/>
                <a:gridCol w="548640"/>
                <a:gridCol w="548640"/>
                <a:gridCol w="548640"/>
                <a:gridCol w="548640"/>
                <a:gridCol w="548640"/>
                <a:gridCol w="548640"/>
                <a:gridCol w="1645920"/>
                <a:gridCol w="548640"/>
                <a:gridCol w="2248111"/>
              </a:tblGrid>
              <a:tr h="972693">
                <a:tc gridSpan="6">
                  <a:txBody>
                    <a:bodyPr/>
                    <a:lstStyle/>
                    <a:p>
                      <a:pPr marL="0" marR="0" lvl="0" indent="0" algn="ctr" defTabSz="914400" rtl="0" eaLnBrk="1" fontAlgn="base" latinLnBrk="0" hangingPunct="1">
                        <a:lnSpc>
                          <a:spcPct val="115000"/>
                        </a:lnSpc>
                        <a:spcBef>
                          <a:spcPts val="600"/>
                        </a:spcBef>
                        <a:spcAft>
                          <a:spcPts val="600"/>
                        </a:spcAft>
                        <a:buClr>
                          <a:srgbClr val="000000"/>
                        </a:buClr>
                        <a:buSzPct val="25000"/>
                        <a:buFontTx/>
                        <a:buNone/>
                        <a:tabLst/>
                      </a:pPr>
                      <a:r>
                        <a:rPr kumimoji="0" lang="en-US" sz="2800" b="1" i="1" u="none" strike="noStrike" cap="none" normalizeH="0" baseline="0" dirty="0" smtClean="0">
                          <a:ln>
                            <a:noFill/>
                          </a:ln>
                          <a:solidFill>
                            <a:srgbClr val="FFFFFF"/>
                          </a:solidFill>
                          <a:effectLst/>
                          <a:latin typeface="Calibri" pitchFamily="34" charset="0"/>
                          <a:cs typeface="Calibri" pitchFamily="34" charset="0"/>
                          <a:sym typeface="Arial" charset="0"/>
                        </a:rPr>
                        <a:t>A Story of Units</a:t>
                      </a:r>
                    </a:p>
                  </a:txBody>
                  <a:tcPr marL="61175" marR="61175" marT="0" marB="0" anchor="ctr" horzOverflow="overflow">
                    <a:lnL>
                      <a:noFill/>
                    </a:lnL>
                    <a:lnR>
                      <a:noFill/>
                    </a:lnR>
                    <a:lnT>
                      <a:noFill/>
                    </a:lnT>
                    <a:lnB>
                      <a:noFill/>
                    </a:lnB>
                    <a:lnTlToBr>
                      <a:noFill/>
                    </a:lnTlToBr>
                    <a:lnBlToTr>
                      <a:noFill/>
                    </a:lnBlToTr>
                    <a:solidFill>
                      <a:srgbClr val="29317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endParaRPr kumimoji="0" lang="en-US" sz="1600" b="1" i="1"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solidFill>
                      <a:srgbClr val="293170"/>
                    </a:solidFill>
                  </a:tcPr>
                </a:tc>
                <a:tc hMerge="1">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0"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solidFill>
                      <a:schemeClr val="bg1"/>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endParaRPr kumimoji="0" lang="en-US" sz="1600" b="1" i="1"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solidFill>
                      <a:srgbClr val="293170"/>
                    </a:solidFill>
                  </a:tcPr>
                </a:tc>
              </a:tr>
              <a:tr h="1064704">
                <a:tc gridSpan="6">
                  <a:txBody>
                    <a:bodyPr/>
                    <a:lstStyle/>
                    <a:p>
                      <a:pPr marL="0" marR="0" lvl="0" indent="0" algn="ctr" defTabSz="914400" rtl="0" eaLnBrk="1" fontAlgn="base" latinLnBrk="0" hangingPunct="1">
                        <a:lnSpc>
                          <a:spcPct val="115000"/>
                        </a:lnSpc>
                        <a:spcBef>
                          <a:spcPts val="600"/>
                        </a:spcBef>
                        <a:spcAft>
                          <a:spcPts val="600"/>
                        </a:spcAft>
                        <a:buClr>
                          <a:srgbClr val="000000"/>
                        </a:buClr>
                        <a:buSzPct val="25000"/>
                        <a:buFontTx/>
                        <a:buNone/>
                        <a:tabLst/>
                      </a:pPr>
                      <a:r>
                        <a:rPr kumimoji="0" lang="en-US" sz="2000" b="0" i="0" u="none" strike="noStrike" cap="none" normalizeH="0" baseline="0" dirty="0" smtClean="0">
                          <a:ln>
                            <a:noFill/>
                          </a:ln>
                          <a:solidFill>
                            <a:srgbClr val="000000"/>
                          </a:solidFill>
                          <a:effectLst/>
                          <a:latin typeface="Calibri" pitchFamily="34" charset="0"/>
                          <a:cs typeface="Calibri" pitchFamily="34" charset="0"/>
                          <a:sym typeface="Arial" charset="0"/>
                        </a:rPr>
                        <a:t>Number and Operations—</a:t>
                      </a:r>
                      <a:br>
                        <a:rPr kumimoji="0" lang="en-US" sz="2000" b="0" i="0" u="none" strike="noStrike" cap="none" normalizeH="0" baseline="0" dirty="0" smtClean="0">
                          <a:ln>
                            <a:noFill/>
                          </a:ln>
                          <a:solidFill>
                            <a:srgbClr val="000000"/>
                          </a:solidFill>
                          <a:effectLst/>
                          <a:latin typeface="Calibri" pitchFamily="34" charset="0"/>
                          <a:cs typeface="Calibri" pitchFamily="34" charset="0"/>
                          <a:sym typeface="Arial" charset="0"/>
                        </a:rPr>
                      </a:br>
                      <a:r>
                        <a:rPr kumimoji="0" lang="en-US" sz="2000" b="0" i="0" u="none" strike="noStrike" cap="none" normalizeH="0" baseline="0" dirty="0" smtClean="0">
                          <a:ln>
                            <a:noFill/>
                          </a:ln>
                          <a:solidFill>
                            <a:srgbClr val="000000"/>
                          </a:solidFill>
                          <a:effectLst/>
                          <a:latin typeface="Calibri" pitchFamily="34" charset="0"/>
                          <a:cs typeface="Calibri" pitchFamily="34" charset="0"/>
                          <a:sym typeface="Arial" charset="0"/>
                        </a:rPr>
                        <a:t>Base Ten</a:t>
                      </a:r>
                    </a:p>
                  </a:txBody>
                  <a:tcPr marL="61175" marR="61175" marT="0" marB="0" anchor="ctr" horzOverflow="overflow">
                    <a:lnL>
                      <a:noFill/>
                    </a:lnL>
                    <a:lnR>
                      <a:noFill/>
                    </a:lnR>
                    <a:lnT>
                      <a:noFill/>
                    </a:lnT>
                    <a:lnB>
                      <a:noFill/>
                    </a:lnB>
                    <a:lnTlToBr>
                      <a:noFill/>
                    </a:lnTlToBr>
                    <a:lnBlToTr>
                      <a:noFill/>
                    </a:lnBlToTr>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0"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noFill/>
                  </a:tcPr>
                </a:tc>
                <a:tc rowSpan="3">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r>
                        <a:rPr kumimoji="0" lang="en-US" sz="2000" b="0" i="0" u="none" strike="noStrike" cap="none" normalizeH="0" baseline="0" dirty="0" smtClean="0">
                          <a:ln>
                            <a:noFill/>
                          </a:ln>
                          <a:solidFill>
                            <a:srgbClr val="000000"/>
                          </a:solidFill>
                          <a:effectLst/>
                          <a:latin typeface="Calibri" pitchFamily="34" charset="0"/>
                          <a:cs typeface="Calibri" pitchFamily="34" charset="0"/>
                          <a:sym typeface="Arial" charset="0"/>
                        </a:rPr>
                        <a:t>The Number System</a:t>
                      </a:r>
                    </a:p>
                  </a:txBody>
                  <a:tcPr marL="61175" marR="61175" marT="0" marB="0" anchor="ctr" horzOverflow="overflow">
                    <a:lnL>
                      <a:noFill/>
                    </a:lnL>
                    <a:lnR>
                      <a:noFill/>
                    </a:lnR>
                    <a:lnT>
                      <a:noFill/>
                    </a:lnT>
                    <a:lnB>
                      <a:noFill/>
                    </a:lnB>
                    <a:lnTlToBr>
                      <a:noFill/>
                    </a:lnTlToBr>
                    <a:lnBlToTr>
                      <a:noFill/>
                    </a:lnBlToTr>
                    <a:solidFill>
                      <a:schemeClr val="accent6">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rowSpan="3">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r>
                        <a:rPr kumimoji="0" lang="en-US" sz="2000" b="0" i="0" u="none" strike="noStrike" cap="none" normalizeH="0" baseline="0" dirty="0" smtClean="0">
                          <a:ln>
                            <a:noFill/>
                          </a:ln>
                          <a:solidFill>
                            <a:srgbClr val="000000"/>
                          </a:solidFill>
                          <a:effectLst/>
                          <a:latin typeface="Calibri" pitchFamily="34" charset="0"/>
                          <a:cs typeface="Calibri" pitchFamily="34" charset="0"/>
                          <a:sym typeface="Arial" charset="0"/>
                        </a:rPr>
                        <a:t>Algebra</a:t>
                      </a:r>
                    </a:p>
                  </a:txBody>
                  <a:tcPr marL="61175" marR="61175" marT="0" marB="0" anchor="ctr" horzOverflow="overflow">
                    <a:lnL>
                      <a:noFill/>
                    </a:lnL>
                    <a:lnR>
                      <a:noFill/>
                    </a:lnR>
                    <a:lnT>
                      <a:noFill/>
                    </a:lnT>
                    <a:lnB>
                      <a:noFill/>
                    </a:lnB>
                    <a:lnTlToBr>
                      <a:noFill/>
                    </a:lnTlToBr>
                    <a:lnBlToTr>
                      <a:noFill/>
                    </a:lnBlToTr>
                    <a:solidFill>
                      <a:srgbClr val="FF0000"/>
                    </a:solidFill>
                  </a:tcPr>
                </a:tc>
              </a:tr>
              <a:tr h="49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vMerge="1">
                  <a:txBody>
                    <a:bodyPr/>
                    <a:lstStyle/>
                    <a:p>
                      <a:endParaRPr lang="en-US"/>
                    </a:p>
                  </a:txBody>
                  <a:tcPr/>
                </a:tc>
                <a:tc>
                  <a:txBody>
                    <a:bodyPr/>
                    <a:lstStyle/>
                    <a:p>
                      <a:pPr marL="0" marR="0" lvl="0" indent="0" algn="l"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0"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noFill/>
                  </a:tcPr>
                </a:tc>
                <a:tc vMerge="1">
                  <a:txBody>
                    <a:bodyPr/>
                    <a:lstStyle/>
                    <a:p>
                      <a:endParaRPr lang="en-US"/>
                    </a:p>
                  </a:txBody>
                  <a:tcPr/>
                </a:tc>
              </a:tr>
              <a:tr h="2129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gridSpan="3">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r>
                        <a:rPr kumimoji="0" lang="en-US" sz="2000" b="0" i="0" u="none" strike="noStrike" cap="none" normalizeH="0" baseline="0" dirty="0" smtClean="0">
                          <a:ln>
                            <a:noFill/>
                          </a:ln>
                          <a:solidFill>
                            <a:srgbClr val="000000"/>
                          </a:solidFill>
                          <a:effectLst/>
                          <a:latin typeface="Calibri" pitchFamily="34" charset="0"/>
                          <a:cs typeface="Calibri" pitchFamily="34" charset="0"/>
                          <a:sym typeface="Arial" charset="0"/>
                        </a:rPr>
                        <a:t>Number and Operations—Fractions</a:t>
                      </a:r>
                    </a:p>
                  </a:txBody>
                  <a:tcPr marL="61175" marR="61175" marT="0" marB="0" anchor="ctr" horzOverflow="overflow">
                    <a:lnL>
                      <a:noFill/>
                    </a:lnL>
                    <a:lnR>
                      <a:noFill/>
                    </a:lnR>
                    <a:lnT>
                      <a:noFill/>
                    </a:lnT>
                    <a:lnB>
                      <a:noFill/>
                    </a:lnB>
                    <a:lnTlToBr>
                      <a:noFill/>
                    </a:lnTlToBr>
                    <a:lnBlToTr>
                      <a:noFill/>
                    </a:lnBlToTr>
                    <a:solidFill>
                      <a:srgbClr val="EB77BD"/>
                    </a:solidFill>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0"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noFill/>
                  </a:tcPr>
                </a:tc>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vMerge="1">
                  <a:txBody>
                    <a:bodyPr/>
                    <a:lstStyle/>
                    <a:p>
                      <a:endParaRPr lang="en-US"/>
                    </a:p>
                  </a:txBody>
                  <a:tcPr/>
                </a:tc>
              </a:tr>
              <a:tr h="1130001">
                <a:tc gridSpan="6">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r>
                        <a:rPr kumimoji="0" lang="en-US" sz="3200" b="1" i="0" u="none" strike="noStrike" cap="none" normalizeH="0" baseline="0" dirty="0" smtClean="0">
                          <a:ln>
                            <a:noFill/>
                          </a:ln>
                          <a:solidFill>
                            <a:schemeClr val="bg1"/>
                          </a:solidFill>
                          <a:effectLst/>
                          <a:latin typeface="Calibri" pitchFamily="34" charset="0"/>
                          <a:cs typeface="Calibri" pitchFamily="34" charset="0"/>
                          <a:sym typeface="Arial" charset="0"/>
                        </a:rPr>
                        <a:t>K-5</a:t>
                      </a:r>
                    </a:p>
                  </a:txBody>
                  <a:tcPr marL="61175" marR="61175" marT="0" marB="0" anchor="ctr" horzOverflow="overflow">
                    <a:lnL>
                      <a:noFill/>
                    </a:lnL>
                    <a:lnR>
                      <a:noFill/>
                    </a:lnR>
                    <a:lnT>
                      <a:noFill/>
                    </a:lnT>
                    <a:lnB>
                      <a:noFill/>
                    </a:lnB>
                    <a:lnTlToBr>
                      <a:noFill/>
                    </a:lnTlToBr>
                    <a:lnBlToTr>
                      <a:noFill/>
                    </a:lnBlToTr>
                    <a:noFill/>
                  </a:tcPr>
                </a:tc>
                <a:tc hMerge="1">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1"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noFill/>
                  </a:tcPr>
                </a:tc>
                <a:tc hMerge="1">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1"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noFill/>
                  </a:tcPr>
                </a:tc>
                <a:tc hMerge="1">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1"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noFill/>
                  </a:tcPr>
                </a:tc>
                <a:tc hMerge="1">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1"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noFill/>
                  </a:tcPr>
                </a:tc>
                <a:tc hMerge="1">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endParaRPr kumimoji="0" lang="en-US" sz="1800" b="1" i="0" u="none" strike="noStrike" cap="none" normalizeH="0" baseline="0" dirty="0" smtClean="0">
                        <a:ln>
                          <a:noFill/>
                        </a:ln>
                        <a:solidFill>
                          <a:srgbClr val="000000"/>
                        </a:solidFill>
                        <a:effectLst/>
                        <a:latin typeface="Calibri" pitchFamily="34" charset="0"/>
                        <a:cs typeface="Calibri" pitchFamily="34" charset="0"/>
                        <a:sym typeface="Arial" charset="0"/>
                      </a:endParaRPr>
                    </a:p>
                  </a:txBody>
                  <a:tcPr marL="61175" marR="61175"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r>
                        <a:rPr kumimoji="0" lang="en-US" sz="3200" b="1" i="0" u="none" strike="noStrike" cap="none" normalizeH="0" baseline="0" dirty="0" smtClean="0">
                          <a:ln>
                            <a:noFill/>
                          </a:ln>
                          <a:solidFill>
                            <a:srgbClr val="FFFFFF"/>
                          </a:solidFill>
                          <a:effectLst/>
                          <a:latin typeface="Calibri" pitchFamily="34" charset="0"/>
                          <a:cs typeface="Calibri" pitchFamily="34" charset="0"/>
                          <a:sym typeface="Arial" charset="0"/>
                        </a:rPr>
                        <a:t>6-8</a:t>
                      </a:r>
                    </a:p>
                  </a:txBody>
                  <a:tcPr marL="61175" marR="61175"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cs typeface="Calibri" pitchFamily="34" charset="0"/>
                        <a:sym typeface="Arial" charset="0"/>
                      </a:endParaRPr>
                    </a:p>
                  </a:txBody>
                  <a:tcPr marL="91425" marR="91425" marT="91435" marB="9143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
                          <a:srgbClr val="000000"/>
                        </a:buClr>
                        <a:buSzPct val="25000"/>
                        <a:buFontTx/>
                        <a:buNone/>
                        <a:tabLst/>
                      </a:pPr>
                      <a:r>
                        <a:rPr kumimoji="0" lang="en-US" sz="3200" b="1" i="0" u="none" strike="noStrike" cap="none" normalizeH="0" baseline="0" dirty="0" smtClean="0">
                          <a:ln>
                            <a:noFill/>
                          </a:ln>
                          <a:solidFill>
                            <a:srgbClr val="FFFFFF"/>
                          </a:solidFill>
                          <a:effectLst/>
                          <a:latin typeface="Calibri" pitchFamily="34" charset="0"/>
                          <a:cs typeface="Calibri" pitchFamily="34" charset="0"/>
                          <a:sym typeface="Arial" charset="0"/>
                        </a:rPr>
                        <a:t>9-12</a:t>
                      </a:r>
                    </a:p>
                  </a:txBody>
                  <a:tcPr marL="61175" marR="61175" marT="0" marB="0" anchor="ctr" horzOverflow="overflow">
                    <a:lnL>
                      <a:noFill/>
                    </a:lnL>
                    <a:lnR>
                      <a:noFill/>
                    </a:lnR>
                    <a:lnT>
                      <a:noFill/>
                    </a:lnT>
                    <a:lnB>
                      <a:noFill/>
                    </a:lnB>
                    <a:lnTlToBr>
                      <a:noFill/>
                    </a:lnTlToBr>
                    <a:lnBlToTr>
                      <a:noFill/>
                    </a:lnBlToTr>
                    <a:noFill/>
                  </a:tcPr>
                </a:tc>
              </a:tr>
            </a:tbl>
          </a:graphicData>
        </a:graphic>
      </p:graphicFrame>
    </p:spTree>
    <p:extLst>
      <p:ext uri="{BB962C8B-B14F-4D97-AF65-F5344CB8AC3E}">
        <p14:creationId xmlns:p14="http://schemas.microsoft.com/office/powerpoint/2010/main" val="350546423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and Operations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5307" y="7441662"/>
            <a:ext cx="6980820"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8319"/>
          <a:stretch/>
        </p:blipFill>
        <p:spPr bwMode="auto">
          <a:xfrm>
            <a:off x="1362777" y="3953858"/>
            <a:ext cx="6418449"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697" y="1727343"/>
            <a:ext cx="2889363" cy="487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r="14588"/>
          <a:stretch/>
        </p:blipFill>
        <p:spPr bwMode="auto">
          <a:xfrm>
            <a:off x="3148015" y="2825846"/>
            <a:ext cx="2432516" cy="3638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5265" y="1173010"/>
            <a:ext cx="1423987" cy="1819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r="17872"/>
          <a:stretch/>
        </p:blipFill>
        <p:spPr bwMode="auto">
          <a:xfrm>
            <a:off x="3014665" y="3777926"/>
            <a:ext cx="3157537" cy="2245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3107" y="1250896"/>
            <a:ext cx="2337957" cy="1365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14663" y="4162567"/>
            <a:ext cx="3105151" cy="1476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94772" y="1548833"/>
            <a:ext cx="1340365" cy="637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645433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074"/>
                                        </p:tgtEl>
                                      </p:cBhvr>
                                    </p:animEffect>
                                    <p:set>
                                      <p:cBhvr>
                                        <p:cTn id="12" dur="1" fill="hold">
                                          <p:stCondLst>
                                            <p:cond delay="499"/>
                                          </p:stCondLst>
                                        </p:cTn>
                                        <p:tgtEl>
                                          <p:spTgt spid="3074"/>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076"/>
                                        </p:tgtEl>
                                        <p:attrNameLst>
                                          <p:attrName>style.visibility</p:attrName>
                                        </p:attrNameLst>
                                      </p:cBhvr>
                                      <p:to>
                                        <p:strVal val="visible"/>
                                      </p:to>
                                    </p:set>
                                    <p:animEffect transition="in" filter="fade">
                                      <p:cBhvr>
                                        <p:cTn id="20" dur="500"/>
                                        <p:tgtEl>
                                          <p:spTgt spid="307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076"/>
                                        </p:tgtEl>
                                      </p:cBhvr>
                                    </p:animEffect>
                                    <p:set>
                                      <p:cBhvr>
                                        <p:cTn id="25" dur="1" fill="hold">
                                          <p:stCondLst>
                                            <p:cond delay="499"/>
                                          </p:stCondLst>
                                        </p:cTn>
                                        <p:tgtEl>
                                          <p:spTgt spid="3076"/>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077"/>
                                        </p:tgtEl>
                                        <p:attrNameLst>
                                          <p:attrName>style.visibility</p:attrName>
                                        </p:attrNameLst>
                                      </p:cBhvr>
                                      <p:to>
                                        <p:strVal val="visible"/>
                                      </p:to>
                                    </p:set>
                                    <p:animEffect transition="in" filter="fade">
                                      <p:cBhvr>
                                        <p:cTn id="33" dur="500"/>
                                        <p:tgtEl>
                                          <p:spTgt spid="307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3077"/>
                                        </p:tgtEl>
                                      </p:cBhvr>
                                    </p:animEffect>
                                    <p:set>
                                      <p:cBhvr>
                                        <p:cTn id="38" dur="1" fill="hold">
                                          <p:stCondLst>
                                            <p:cond delay="499"/>
                                          </p:stCondLst>
                                        </p:cTn>
                                        <p:tgtEl>
                                          <p:spTgt spid="3077"/>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078"/>
                                        </p:tgtEl>
                                        <p:attrNameLst>
                                          <p:attrName>style.visibility</p:attrName>
                                        </p:attrNameLst>
                                      </p:cBhvr>
                                      <p:to>
                                        <p:strVal val="visible"/>
                                      </p:to>
                                    </p:set>
                                    <p:animEffect transition="in" filter="fade">
                                      <p:cBhvr>
                                        <p:cTn id="46" dur="500"/>
                                        <p:tgtEl>
                                          <p:spTgt spid="307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3078"/>
                                        </p:tgtEl>
                                      </p:cBhvr>
                                    </p:animEffect>
                                    <p:set>
                                      <p:cBhvr>
                                        <p:cTn id="51" dur="1" fill="hold">
                                          <p:stCondLst>
                                            <p:cond delay="499"/>
                                          </p:stCondLst>
                                        </p:cTn>
                                        <p:tgtEl>
                                          <p:spTgt spid="3078"/>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Grace</a:t>
            </a:r>
            <a:endParaRPr lang="en-US" dirty="0"/>
          </a:p>
        </p:txBody>
      </p:sp>
      <p:sp>
        <p:nvSpPr>
          <p:cNvPr id="3" name="Content Placeholder 2"/>
          <p:cNvSpPr>
            <a:spLocks noGrp="1"/>
          </p:cNvSpPr>
          <p:nvPr>
            <p:ph idx="1"/>
          </p:nvPr>
        </p:nvSpPr>
        <p:spPr>
          <a:xfrm>
            <a:off x="457200" y="1600200"/>
            <a:ext cx="8229600" cy="4609044"/>
          </a:xfrm>
        </p:spPr>
        <p:txBody>
          <a:bodyPr>
            <a:normAutofit/>
          </a:bodyPr>
          <a:lstStyle/>
          <a:p>
            <a:pPr marL="0" indent="0">
              <a:buNone/>
            </a:pPr>
            <a:r>
              <a:rPr lang="en-US" dirty="0" smtClean="0"/>
              <a:t>We </a:t>
            </a:r>
            <a:r>
              <a:rPr lang="en-US" dirty="0"/>
              <a:t>need to remember </a:t>
            </a:r>
            <a:r>
              <a:rPr lang="en-US" dirty="0" smtClean="0"/>
              <a:t>that we are in this change together, we are learning from experience and from each other…</a:t>
            </a:r>
            <a:endParaRPr lang="en-US" dirty="0"/>
          </a:p>
        </p:txBody>
      </p:sp>
      <p:pic>
        <p:nvPicPr>
          <p:cNvPr id="4" name="Picture 3" descr="Screen shot 2014-05-20 at 9.31.2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5400" y="3437115"/>
            <a:ext cx="4573203" cy="2960288"/>
          </a:xfrm>
          <a:prstGeom prst="rect">
            <a:avLst/>
          </a:prstGeom>
        </p:spPr>
      </p:pic>
    </p:spTree>
    <p:extLst>
      <p:ext uri="{BB962C8B-B14F-4D97-AF65-F5344CB8AC3E}">
        <p14:creationId xmlns:p14="http://schemas.microsoft.com/office/powerpoint/2010/main" val="174765473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a:t>
            </a:r>
            <a:endParaRPr lang="en-US" dirty="0"/>
          </a:p>
        </p:txBody>
      </p:sp>
      <p:pic>
        <p:nvPicPr>
          <p:cNvPr id="3" name="Picture 2" descr="Screen shot 2014-06-02 at 7.34.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0801" y="1981200"/>
            <a:ext cx="6489700" cy="2895600"/>
          </a:xfrm>
          <a:prstGeom prst="rect">
            <a:avLst/>
          </a:prstGeom>
        </p:spPr>
      </p:pic>
      <p:sp>
        <p:nvSpPr>
          <p:cNvPr id="4" name="TextBox 3"/>
          <p:cNvSpPr txBox="1"/>
          <p:nvPr/>
        </p:nvSpPr>
        <p:spPr>
          <a:xfrm>
            <a:off x="2861127" y="5351268"/>
            <a:ext cx="3786599" cy="646331"/>
          </a:xfrm>
          <a:prstGeom prst="rect">
            <a:avLst/>
          </a:prstGeom>
          <a:noFill/>
        </p:spPr>
        <p:txBody>
          <a:bodyPr wrap="square" rtlCol="0">
            <a:spAutoFit/>
          </a:bodyPr>
          <a:lstStyle/>
          <a:p>
            <a:pPr algn="ctr"/>
            <a:r>
              <a:rPr lang="en-US" sz="3600" dirty="0" smtClean="0">
                <a:solidFill>
                  <a:schemeClr val="accent6">
                    <a:lumMod val="75000"/>
                  </a:schemeClr>
                </a:solidFill>
              </a:rPr>
              <a:t>Be back at 9:20! </a:t>
            </a:r>
            <a:endParaRPr lang="en-US" sz="3600" dirty="0">
              <a:solidFill>
                <a:schemeClr val="accent6">
                  <a:lumMod val="75000"/>
                </a:schemeClr>
              </a:solidFill>
            </a:endParaRPr>
          </a:p>
        </p:txBody>
      </p:sp>
    </p:spTree>
    <p:extLst>
      <p:ext uri="{BB962C8B-B14F-4D97-AF65-F5344CB8AC3E}">
        <p14:creationId xmlns:p14="http://schemas.microsoft.com/office/powerpoint/2010/main" val="234218773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and Operations</a:t>
            </a:r>
            <a:endParaRPr lang="en-US" dirty="0"/>
          </a:p>
        </p:txBody>
      </p:sp>
      <p:sp>
        <p:nvSpPr>
          <p:cNvPr id="3" name="Content Placeholder 2"/>
          <p:cNvSpPr>
            <a:spLocks noGrp="1"/>
          </p:cNvSpPr>
          <p:nvPr>
            <p:ph idx="1"/>
          </p:nvPr>
        </p:nvSpPr>
        <p:spPr>
          <a:xfrm>
            <a:off x="457200" y="1600200"/>
            <a:ext cx="8229600" cy="4970580"/>
          </a:xfrm>
        </p:spPr>
        <p:txBody>
          <a:bodyPr/>
          <a:lstStyle/>
          <a:p>
            <a:pPr marL="0" indent="0" algn="ctr">
              <a:buNone/>
            </a:pPr>
            <a:r>
              <a:rPr lang="en-US" dirty="0" smtClean="0"/>
              <a:t>“Students’ work in the base-ten system is intertwined with their work on counting and cardinality, and with the meanings and properties of addition, subtraction, multiplication, and division. Work in the base-ten system relies on these meanings and properties, but also contributes to deepening students’ understanding of them.”</a:t>
            </a:r>
          </a:p>
          <a:p>
            <a:pPr marL="0" indent="0" algn="ctr">
              <a:buNone/>
            </a:pPr>
            <a:endParaRPr lang="en-US" sz="2400" dirty="0" smtClean="0"/>
          </a:p>
          <a:p>
            <a:pPr marL="0" indent="0" algn="ctr">
              <a:buNone/>
            </a:pPr>
            <a:r>
              <a:rPr lang="en-US" sz="2400" dirty="0" smtClean="0"/>
              <a:t>NBT Progression Document, Overview</a:t>
            </a:r>
            <a:endParaRPr lang="en-US" sz="2400" dirty="0"/>
          </a:p>
        </p:txBody>
      </p:sp>
      <p:sp>
        <p:nvSpPr>
          <p:cNvPr id="4" name="TextBox 3"/>
          <p:cNvSpPr txBox="1"/>
          <p:nvPr/>
        </p:nvSpPr>
        <p:spPr>
          <a:xfrm>
            <a:off x="537833" y="5663771"/>
            <a:ext cx="7847739" cy="1077218"/>
          </a:xfrm>
          <a:prstGeom prst="rect">
            <a:avLst/>
          </a:prstGeom>
          <a:solidFill>
            <a:schemeClr val="accent6">
              <a:lumMod val="75000"/>
            </a:schemeClr>
          </a:solidFill>
          <a:ln>
            <a:solidFill>
              <a:schemeClr val="accent6">
                <a:lumMod val="75000"/>
              </a:schemeClr>
            </a:solidFill>
          </a:ln>
        </p:spPr>
        <p:txBody>
          <a:bodyPr wrap="square" rtlCol="0">
            <a:spAutoFit/>
          </a:bodyPr>
          <a:lstStyle/>
          <a:p>
            <a:pPr algn="ctr"/>
            <a:r>
              <a:rPr lang="en-US" sz="3200" dirty="0" smtClean="0">
                <a:solidFill>
                  <a:srgbClr val="293170"/>
                </a:solidFill>
              </a:rPr>
              <a:t>Write a summary that captures the essence of this overview.</a:t>
            </a:r>
            <a:endParaRPr lang="en-US" sz="3200" dirty="0">
              <a:solidFill>
                <a:srgbClr val="293170"/>
              </a:solidFill>
            </a:endParaRPr>
          </a:p>
        </p:txBody>
      </p:sp>
    </p:spTree>
    <p:extLst>
      <p:ext uri="{BB962C8B-B14F-4D97-AF65-F5344CB8AC3E}">
        <p14:creationId xmlns:p14="http://schemas.microsoft.com/office/powerpoint/2010/main" val="139726579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and Operations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1" i="1" u="sng" dirty="0" smtClean="0">
                <a:solidFill>
                  <a:srgbClr val="E46C0A"/>
                </a:solidFill>
              </a:rPr>
              <a:t>Read: </a:t>
            </a:r>
            <a:r>
              <a:rPr lang="en-US" dirty="0" smtClean="0"/>
              <a:t>Progression Document: K-5, Number and Operations in Base Ten (8 min.)</a:t>
            </a:r>
          </a:p>
          <a:p>
            <a:pPr marL="800100" lvl="2" indent="0">
              <a:buNone/>
            </a:pPr>
            <a:r>
              <a:rPr lang="en-US" dirty="0" smtClean="0">
                <a:solidFill>
                  <a:srgbClr val="FFFFFF"/>
                </a:solidFill>
              </a:rPr>
              <a:t>2: p. 8-10</a:t>
            </a:r>
          </a:p>
          <a:p>
            <a:pPr marL="800100" lvl="2" indent="0">
              <a:buNone/>
            </a:pPr>
            <a:r>
              <a:rPr lang="en-US" dirty="0" smtClean="0">
                <a:solidFill>
                  <a:schemeClr val="bg1"/>
                </a:solidFill>
              </a:rPr>
              <a:t>3: p. 11</a:t>
            </a:r>
          </a:p>
          <a:p>
            <a:pPr marL="800100" lvl="2" indent="0">
              <a:buNone/>
            </a:pPr>
            <a:r>
              <a:rPr lang="en-US" dirty="0" smtClean="0">
                <a:solidFill>
                  <a:srgbClr val="FFFFFF"/>
                </a:solidFill>
              </a:rPr>
              <a:t>4: p. 12-15</a:t>
            </a:r>
          </a:p>
          <a:p>
            <a:pPr marL="800100" lvl="2" indent="0">
              <a:buNone/>
            </a:pPr>
            <a:endParaRPr lang="en-US" dirty="0">
              <a:solidFill>
                <a:srgbClr val="FFFFFF"/>
              </a:solidFill>
            </a:endParaRPr>
          </a:p>
          <a:p>
            <a:pPr marL="0" indent="0">
              <a:buNone/>
            </a:pPr>
            <a:r>
              <a:rPr lang="en-US" i="1" u="sng" dirty="0" smtClean="0">
                <a:solidFill>
                  <a:srgbClr val="E46C0A"/>
                </a:solidFill>
              </a:rPr>
              <a:t>Brief</a:t>
            </a:r>
            <a:r>
              <a:rPr lang="en-US" b="1" dirty="0" smtClean="0">
                <a:solidFill>
                  <a:srgbClr val="E46C0A"/>
                </a:solidFill>
              </a:rPr>
              <a:t> </a:t>
            </a:r>
            <a:r>
              <a:rPr lang="en-US" dirty="0" smtClean="0">
                <a:solidFill>
                  <a:srgbClr val="FFFFFF"/>
                </a:solidFill>
              </a:rPr>
              <a:t>table talk: How does the math at third grade help students understand the base-ten system and the meanings of operations? (3 min.)</a:t>
            </a:r>
          </a:p>
          <a:p>
            <a:endParaRPr lang="en-US" dirty="0"/>
          </a:p>
        </p:txBody>
      </p:sp>
    </p:spTree>
    <p:extLst>
      <p:ext uri="{BB962C8B-B14F-4D97-AF65-F5344CB8AC3E}">
        <p14:creationId xmlns:p14="http://schemas.microsoft.com/office/powerpoint/2010/main" val="364513620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A Story of Units </a:t>
            </a:r>
            <a:r>
              <a:rPr lang="en-US" dirty="0" smtClean="0"/>
              <a:t>Overview</a:t>
            </a:r>
            <a:endParaRPr lang="en-US" i="1" dirty="0"/>
          </a:p>
        </p:txBody>
      </p:sp>
      <p:sp>
        <p:nvSpPr>
          <p:cNvPr id="3" name="Content Placeholder 2"/>
          <p:cNvSpPr>
            <a:spLocks noGrp="1"/>
          </p:cNvSpPr>
          <p:nvPr>
            <p:ph idx="1"/>
          </p:nvPr>
        </p:nvSpPr>
        <p:spPr>
          <a:xfrm>
            <a:off x="457200" y="1600201"/>
            <a:ext cx="8229600" cy="4855277"/>
          </a:xfrm>
        </p:spPr>
        <p:txBody>
          <a:bodyPr>
            <a:normAutofit/>
          </a:bodyPr>
          <a:lstStyle/>
          <a:p>
            <a:r>
              <a:rPr lang="en-US" dirty="0" smtClean="0"/>
              <a:t>Modules designed to capitalize on the learning progressions that are embedded in the CCSS. This provides coherence.</a:t>
            </a:r>
          </a:p>
          <a:p>
            <a:r>
              <a:rPr lang="en-US" dirty="0" smtClean="0"/>
              <a:t>All standards for each grade have been carefully included in the sequence.</a:t>
            </a:r>
          </a:p>
        </p:txBody>
      </p:sp>
    </p:spTree>
    <p:extLst>
      <p:ext uri="{BB962C8B-B14F-4D97-AF65-F5344CB8AC3E}">
        <p14:creationId xmlns:p14="http://schemas.microsoft.com/office/powerpoint/2010/main" val="259456858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 Overview</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544864175"/>
              </p:ext>
            </p:extLst>
          </p:nvPr>
        </p:nvGraphicFramePr>
        <p:xfrm>
          <a:off x="1117578" y="1491080"/>
          <a:ext cx="6908847" cy="5031763"/>
        </p:xfrm>
        <a:graphic>
          <a:graphicData uri="http://schemas.openxmlformats.org/presentationml/2006/ole">
            <mc:AlternateContent xmlns:mc="http://schemas.openxmlformats.org/markup-compatibility/2006">
              <mc:Choice xmlns:v="urn:schemas-microsoft-com:vml" Requires="v">
                <p:oleObj spid="_x0000_s3119" name="Document" r:id="rId4" imgW="9486900" imgH="6908800" progId="Word.Document.12">
                  <p:embed/>
                </p:oleObj>
              </mc:Choice>
              <mc:Fallback>
                <p:oleObj name="Document" r:id="rId4" imgW="9486900" imgH="6908800" progId="Word.Document.12">
                  <p:embed/>
                  <p:pic>
                    <p:nvPicPr>
                      <p:cNvPr id="0" name=""/>
                      <p:cNvPicPr/>
                      <p:nvPr/>
                    </p:nvPicPr>
                    <p:blipFill>
                      <a:blip r:embed="rId5"/>
                      <a:stretch>
                        <a:fillRect/>
                      </a:stretch>
                    </p:blipFill>
                    <p:spPr>
                      <a:xfrm>
                        <a:off x="1117578" y="1491080"/>
                        <a:ext cx="6908847" cy="5031763"/>
                      </a:xfrm>
                      <a:prstGeom prst="rect">
                        <a:avLst/>
                      </a:prstGeom>
                    </p:spPr>
                  </p:pic>
                </p:oleObj>
              </mc:Fallback>
            </mc:AlternateContent>
          </a:graphicData>
        </a:graphic>
      </p:graphicFrame>
    </p:spTree>
    <p:extLst>
      <p:ext uri="{BB962C8B-B14F-4D97-AF65-F5344CB8AC3E}">
        <p14:creationId xmlns:p14="http://schemas.microsoft.com/office/powerpoint/2010/main" val="141759765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t>A Story of Units </a:t>
            </a:r>
            <a:r>
              <a:rPr lang="en-US" dirty="0" smtClean="0"/>
              <a:t>Overview</a:t>
            </a:r>
            <a:endParaRPr lang="en-US" dirty="0"/>
          </a:p>
        </p:txBody>
      </p:sp>
      <p:sp>
        <p:nvSpPr>
          <p:cNvPr id="3" name="Content Placeholder 2"/>
          <p:cNvSpPr>
            <a:spLocks noGrp="1"/>
          </p:cNvSpPr>
          <p:nvPr>
            <p:ph idx="1"/>
          </p:nvPr>
        </p:nvSpPr>
        <p:spPr>
          <a:xfrm>
            <a:off x="457200" y="1600201"/>
            <a:ext cx="8229600" cy="4797203"/>
          </a:xfrm>
        </p:spPr>
        <p:txBody>
          <a:bodyPr>
            <a:normAutofit/>
          </a:bodyPr>
          <a:lstStyle/>
          <a:p>
            <a:pPr marL="0" indent="0">
              <a:buNone/>
            </a:pPr>
            <a:r>
              <a:rPr lang="en-US" b="1" i="1" u="sng" dirty="0" smtClean="0">
                <a:solidFill>
                  <a:schemeClr val="accent6">
                    <a:lumMod val="75000"/>
                  </a:schemeClr>
                </a:solidFill>
              </a:rPr>
              <a:t>Read</a:t>
            </a:r>
            <a:r>
              <a:rPr lang="en-US" dirty="0" smtClean="0"/>
              <a:t> the grade level overview for third grade.</a:t>
            </a:r>
          </a:p>
          <a:p>
            <a:pPr lvl="1"/>
            <a:r>
              <a:rPr lang="en-US" dirty="0"/>
              <a:t>	</a:t>
            </a:r>
            <a:r>
              <a:rPr lang="en-US" dirty="0" smtClean="0"/>
              <a:t>pages 34-43, </a:t>
            </a:r>
            <a:r>
              <a:rPr lang="en-US" i="1" dirty="0" smtClean="0"/>
              <a:t>A Story of Units </a:t>
            </a:r>
            <a:r>
              <a:rPr lang="en-US" dirty="0" smtClean="0"/>
              <a:t>Overview</a:t>
            </a:r>
          </a:p>
          <a:p>
            <a:pPr lvl="1"/>
            <a:endParaRPr lang="en-US" dirty="0" smtClean="0"/>
          </a:p>
          <a:p>
            <a:pPr marL="0" indent="0">
              <a:buNone/>
            </a:pPr>
            <a:r>
              <a:rPr lang="en-US" b="1" i="1" u="sng" dirty="0" smtClean="0">
                <a:solidFill>
                  <a:srgbClr val="E46C0A"/>
                </a:solidFill>
              </a:rPr>
              <a:t>Note: </a:t>
            </a:r>
            <a:r>
              <a:rPr lang="en-US" dirty="0" smtClean="0"/>
              <a:t>What is the major learning of your grade?</a:t>
            </a:r>
          </a:p>
          <a:p>
            <a:pPr marL="0" indent="0">
              <a:buNone/>
            </a:pPr>
            <a:r>
              <a:rPr lang="en-US" dirty="0" smtClean="0"/>
              <a:t>How does the sequence of modules support this major learning? (6 min.)</a:t>
            </a:r>
          </a:p>
          <a:p>
            <a:pPr marL="0" indent="0">
              <a:buNone/>
            </a:pPr>
            <a:endParaRPr lang="en-US" dirty="0"/>
          </a:p>
          <a:p>
            <a:pPr marL="0" indent="0">
              <a:buNone/>
            </a:pPr>
            <a:r>
              <a:rPr lang="en-US" b="1" i="1" u="sng" dirty="0" smtClean="0">
                <a:solidFill>
                  <a:srgbClr val="E46C0A"/>
                </a:solidFill>
              </a:rPr>
              <a:t>Share</a:t>
            </a:r>
            <a:r>
              <a:rPr lang="en-US" dirty="0" smtClean="0"/>
              <a:t>: Brief table talk (2 min.)</a:t>
            </a:r>
            <a:endParaRPr lang="en-US" dirty="0"/>
          </a:p>
        </p:txBody>
      </p:sp>
    </p:spTree>
    <p:extLst>
      <p:ext uri="{BB962C8B-B14F-4D97-AF65-F5344CB8AC3E}">
        <p14:creationId xmlns:p14="http://schemas.microsoft.com/office/powerpoint/2010/main" val="1625858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Pacing</a:t>
            </a:r>
            <a:endParaRPr lang="en-US" dirty="0"/>
          </a:p>
        </p:txBody>
      </p:sp>
      <p:sp>
        <p:nvSpPr>
          <p:cNvPr id="3" name="Content Placeholder 2"/>
          <p:cNvSpPr>
            <a:spLocks noGrp="1"/>
          </p:cNvSpPr>
          <p:nvPr>
            <p:ph idx="1"/>
          </p:nvPr>
        </p:nvSpPr>
        <p:spPr>
          <a:xfrm>
            <a:off x="523576" y="1600201"/>
            <a:ext cx="8229600" cy="4525963"/>
          </a:xfrm>
        </p:spPr>
        <p:txBody>
          <a:bodyPr/>
          <a:lstStyle/>
          <a:p>
            <a:pPr marL="0" indent="0">
              <a:buNone/>
            </a:pPr>
            <a:r>
              <a:rPr lang="en-US" dirty="0" smtClean="0"/>
              <a:t>Within one school year – </a:t>
            </a:r>
          </a:p>
          <a:p>
            <a:pPr marL="400050" lvl="1" indent="0">
              <a:buNone/>
            </a:pPr>
            <a:r>
              <a:rPr lang="en-US" dirty="0" smtClean="0"/>
              <a:t>So that all modules are taught</a:t>
            </a:r>
            <a:endParaRPr lang="en-US" dirty="0"/>
          </a:p>
          <a:p>
            <a:pPr marL="0" indent="0">
              <a:buNone/>
            </a:pPr>
            <a:endParaRPr lang="en-US" dirty="0" smtClean="0"/>
          </a:p>
          <a:p>
            <a:pPr marL="0" indent="0">
              <a:buNone/>
            </a:pPr>
            <a:r>
              <a:rPr lang="en-US" dirty="0" smtClean="0"/>
              <a:t>Within one module – </a:t>
            </a:r>
          </a:p>
          <a:p>
            <a:pPr marL="400050" lvl="1" indent="0">
              <a:buNone/>
            </a:pPr>
            <a:r>
              <a:rPr lang="en-US" dirty="0" smtClean="0"/>
              <a:t>So that all lessons are taught</a:t>
            </a:r>
            <a:endParaRPr lang="en-US" dirty="0"/>
          </a:p>
          <a:p>
            <a:pPr marL="0" indent="0">
              <a:buNone/>
            </a:pPr>
            <a:endParaRPr lang="en-US" dirty="0" smtClean="0"/>
          </a:p>
          <a:p>
            <a:pPr marL="0" indent="0">
              <a:buNone/>
            </a:pPr>
            <a:r>
              <a:rPr lang="en-US" dirty="0" smtClean="0"/>
              <a:t>Within one lesson – </a:t>
            </a:r>
          </a:p>
          <a:p>
            <a:pPr marL="400050" lvl="1" indent="0">
              <a:buNone/>
            </a:pPr>
            <a:r>
              <a:rPr lang="en-US" dirty="0" smtClean="0"/>
              <a:t>So that all lesson components are taught</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192896972"/>
              </p:ext>
            </p:extLst>
          </p:nvPr>
        </p:nvGraphicFramePr>
        <p:xfrm>
          <a:off x="6651773" y="1465066"/>
          <a:ext cx="1959035" cy="1426779"/>
        </p:xfrm>
        <a:graphic>
          <a:graphicData uri="http://schemas.openxmlformats.org/presentationml/2006/ole">
            <mc:AlternateContent xmlns:mc="http://schemas.openxmlformats.org/markup-compatibility/2006">
              <mc:Choice xmlns:v="urn:schemas-microsoft-com:vml" Requires="v">
                <p:oleObj spid="_x0000_s1058" name="Document" r:id="rId4" imgW="9486900" imgH="6908800" progId="Word.Document.12">
                  <p:embed/>
                </p:oleObj>
              </mc:Choice>
              <mc:Fallback>
                <p:oleObj name="Document" r:id="rId4" imgW="9486900" imgH="6908800" progId="Word.Document.12">
                  <p:embed/>
                  <p:pic>
                    <p:nvPicPr>
                      <p:cNvPr id="0" name=""/>
                      <p:cNvPicPr/>
                      <p:nvPr/>
                    </p:nvPicPr>
                    <p:blipFill>
                      <a:blip r:embed="rId5"/>
                      <a:stretch>
                        <a:fillRect/>
                      </a:stretch>
                    </p:blipFill>
                    <p:spPr>
                      <a:xfrm>
                        <a:off x="6651773" y="1465066"/>
                        <a:ext cx="1959035" cy="1426779"/>
                      </a:xfrm>
                      <a:prstGeom prst="rect">
                        <a:avLst/>
                      </a:prstGeom>
                    </p:spPr>
                  </p:pic>
                </p:oleObj>
              </mc:Fallback>
            </mc:AlternateContent>
          </a:graphicData>
        </a:graphic>
      </p:graphicFrame>
      <p:pic>
        <p:nvPicPr>
          <p:cNvPr id="5" name="Picture 4" descr="Screen shot 2014-05-20 at 11.27.16 A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89186" y="3166364"/>
            <a:ext cx="2297615" cy="1416202"/>
          </a:xfrm>
          <a:prstGeom prst="rect">
            <a:avLst/>
          </a:prstGeom>
        </p:spPr>
      </p:pic>
      <p:pic>
        <p:nvPicPr>
          <p:cNvPr id="6" name="Picture 5" descr="Screen shot 2014-06-02 at 9.24.14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53291" y="4820734"/>
            <a:ext cx="1606487" cy="1816485"/>
          </a:xfrm>
          <a:prstGeom prst="rect">
            <a:avLst/>
          </a:prstGeom>
        </p:spPr>
      </p:pic>
    </p:spTree>
    <p:extLst>
      <p:ext uri="{BB962C8B-B14F-4D97-AF65-F5344CB8AC3E}">
        <p14:creationId xmlns:p14="http://schemas.microsoft.com/office/powerpoint/2010/main" val="5674897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Pacing</a:t>
            </a:r>
            <a:endParaRPr lang="en-US" dirty="0"/>
          </a:p>
        </p:txBody>
      </p:sp>
      <p:sp>
        <p:nvSpPr>
          <p:cNvPr id="3" name="Content Placeholder 2"/>
          <p:cNvSpPr>
            <a:spLocks noGrp="1"/>
          </p:cNvSpPr>
          <p:nvPr>
            <p:ph idx="1"/>
          </p:nvPr>
        </p:nvSpPr>
        <p:spPr>
          <a:xfrm>
            <a:off x="457200" y="1465065"/>
            <a:ext cx="8229600" cy="5257800"/>
          </a:xfrm>
        </p:spPr>
        <p:txBody>
          <a:bodyPr>
            <a:normAutofit lnSpcReduction="10000"/>
          </a:bodyPr>
          <a:lstStyle/>
          <a:p>
            <a:pPr marL="0" indent="0">
              <a:buNone/>
            </a:pPr>
            <a:r>
              <a:rPr lang="en-US" dirty="0" smtClean="0"/>
              <a:t>Teachers will be making pacing decisions based on student needs and the major work of the grade level.</a:t>
            </a:r>
          </a:p>
          <a:p>
            <a:pPr lvl="1"/>
            <a:r>
              <a:rPr lang="en-US" dirty="0" err="1" smtClean="0"/>
              <a:t>EngageNY</a:t>
            </a:r>
            <a:r>
              <a:rPr lang="en-US" dirty="0" smtClean="0"/>
              <a:t> is designed for 180 days of instruction on grade level standards. </a:t>
            </a:r>
          </a:p>
          <a:p>
            <a:pPr lvl="1"/>
            <a:r>
              <a:rPr lang="en-US" dirty="0" smtClean="0"/>
              <a:t>Bethel has 178 days of instruction.</a:t>
            </a:r>
          </a:p>
          <a:p>
            <a:pPr marL="0" indent="0">
              <a:buNone/>
            </a:pPr>
            <a:endParaRPr lang="en-US" dirty="0"/>
          </a:p>
          <a:p>
            <a:pPr marL="0" indent="0">
              <a:buNone/>
            </a:pPr>
            <a:r>
              <a:rPr lang="en-US" dirty="0" smtClean="0"/>
              <a:t>As we continue today, think about lesson structure, module structure, and coherence. </a:t>
            </a:r>
            <a:endParaRPr lang="en-US" dirty="0"/>
          </a:p>
          <a:p>
            <a:pPr marL="400050" lvl="1" indent="0">
              <a:buNone/>
            </a:pPr>
            <a:r>
              <a:rPr lang="en-US" dirty="0" smtClean="0"/>
              <a:t>How can we make adjustments without moving away from the focus of the module?</a:t>
            </a:r>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28233600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10906068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ffs-City-Skydive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553" y="663804"/>
            <a:ext cx="7620000" cy="5080000"/>
          </a:xfrm>
          <a:prstGeom prst="rect">
            <a:avLst/>
          </a:prstGeom>
        </p:spPr>
      </p:pic>
      <p:sp>
        <p:nvSpPr>
          <p:cNvPr id="7" name="Cloud Callout 6"/>
          <p:cNvSpPr/>
          <p:nvPr/>
        </p:nvSpPr>
        <p:spPr>
          <a:xfrm>
            <a:off x="5542694" y="3694160"/>
            <a:ext cx="3399231" cy="3030363"/>
          </a:xfrm>
          <a:prstGeom prst="cloudCallout">
            <a:avLst>
              <a:gd name="adj1" fmla="val -61128"/>
              <a:gd name="adj2" fmla="val 33928"/>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Modules &amp; lessons …</a:t>
            </a:r>
          </a:p>
          <a:p>
            <a:pPr algn="ctr"/>
            <a:r>
              <a:rPr lang="en-US" sz="3200" dirty="0">
                <a:solidFill>
                  <a:srgbClr val="000000"/>
                </a:solidFill>
              </a:rPr>
              <a:t>h</a:t>
            </a:r>
            <a:r>
              <a:rPr lang="en-US" sz="3200" dirty="0" smtClean="0">
                <a:solidFill>
                  <a:srgbClr val="000000"/>
                </a:solidFill>
              </a:rPr>
              <a:t>ere we come!</a:t>
            </a:r>
            <a:endParaRPr lang="en-US" sz="3200" dirty="0">
              <a:solidFill>
                <a:srgbClr val="000000"/>
              </a:solidFill>
            </a:endParaRPr>
          </a:p>
        </p:txBody>
      </p:sp>
    </p:spTree>
    <p:extLst>
      <p:ext uri="{BB962C8B-B14F-4D97-AF65-F5344CB8AC3E}">
        <p14:creationId xmlns:p14="http://schemas.microsoft.com/office/powerpoint/2010/main" val="59502172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Grace</a:t>
            </a:r>
            <a:endParaRPr lang="en-US" dirty="0"/>
          </a:p>
        </p:txBody>
      </p:sp>
      <p:sp>
        <p:nvSpPr>
          <p:cNvPr id="3" name="Content Placeholder 2"/>
          <p:cNvSpPr>
            <a:spLocks noGrp="1"/>
          </p:cNvSpPr>
          <p:nvPr>
            <p:ph idx="1"/>
          </p:nvPr>
        </p:nvSpPr>
        <p:spPr>
          <a:xfrm>
            <a:off x="457200" y="1600200"/>
            <a:ext cx="8229600" cy="4609044"/>
          </a:xfrm>
        </p:spPr>
        <p:txBody>
          <a:bodyPr>
            <a:normAutofit/>
          </a:bodyPr>
          <a:lstStyle/>
          <a:p>
            <a:pPr marL="0" indent="0">
              <a:buNone/>
            </a:pPr>
            <a:r>
              <a:rPr lang="en-US" dirty="0" smtClean="0"/>
              <a:t>We need to give our students and ourselves grace, not everyone will get it the first time…especially us!</a:t>
            </a:r>
            <a:endParaRPr lang="en-US" dirty="0"/>
          </a:p>
          <a:p>
            <a:pPr marL="0" indent="0">
              <a:buNone/>
            </a:pPr>
            <a:endParaRPr lang="en-US" dirty="0"/>
          </a:p>
        </p:txBody>
      </p:sp>
      <p:pic>
        <p:nvPicPr>
          <p:cNvPr id="4" name="Picture 3" descr="Screen shot 2014-05-20 at 9.30.0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2290" y="3297382"/>
            <a:ext cx="4236911" cy="3194234"/>
          </a:xfrm>
          <a:prstGeom prst="rect">
            <a:avLst/>
          </a:prstGeom>
        </p:spPr>
      </p:pic>
    </p:spTree>
    <p:extLst>
      <p:ext uri="{BB962C8B-B14F-4D97-AF65-F5344CB8AC3E}">
        <p14:creationId xmlns:p14="http://schemas.microsoft.com/office/powerpoint/2010/main" val="284907318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Objectives</a:t>
            </a:r>
            <a:endParaRPr lang="en-US" dirty="0"/>
          </a:p>
        </p:txBody>
      </p:sp>
      <p:sp>
        <p:nvSpPr>
          <p:cNvPr id="4" name="Content Placeholder 3"/>
          <p:cNvSpPr>
            <a:spLocks noGrp="1"/>
          </p:cNvSpPr>
          <p:nvPr>
            <p:ph idx="1"/>
          </p:nvPr>
        </p:nvSpPr>
        <p:spPr/>
        <p:txBody>
          <a:bodyPr>
            <a:normAutofit/>
          </a:bodyPr>
          <a:lstStyle/>
          <a:p>
            <a:pPr marL="0" lvl="0" indent="0">
              <a:spcAft>
                <a:spcPts val="1200"/>
              </a:spcAft>
              <a:buNone/>
            </a:pPr>
            <a:r>
              <a:rPr lang="en-US" dirty="0" smtClean="0"/>
              <a:t>Build understanding of the Structure of Modules from </a:t>
            </a:r>
            <a:r>
              <a:rPr lang="en-US" i="1" dirty="0" smtClean="0"/>
              <a:t>A Story of Units</a:t>
            </a:r>
          </a:p>
          <a:p>
            <a:pPr marL="0" lvl="0" indent="0">
              <a:spcAft>
                <a:spcPts val="1200"/>
              </a:spcAft>
              <a:buNone/>
            </a:pPr>
            <a:r>
              <a:rPr lang="en-US" dirty="0" smtClean="0"/>
              <a:t>Experience the Structure &amp; Components of Lessons </a:t>
            </a:r>
          </a:p>
          <a:p>
            <a:pPr marL="0" lvl="0" indent="0">
              <a:spcAft>
                <a:spcPts val="1200"/>
              </a:spcAft>
              <a:buNone/>
            </a:pPr>
            <a:r>
              <a:rPr lang="en-US" dirty="0" smtClean="0"/>
              <a:t>Prepare to implement </a:t>
            </a:r>
            <a:r>
              <a:rPr lang="en-US" i="1" dirty="0" smtClean="0"/>
              <a:t>A Story of Units</a:t>
            </a:r>
          </a:p>
          <a:p>
            <a:pPr marL="0" lvl="0" indent="0">
              <a:spcAft>
                <a:spcPts val="1200"/>
              </a:spcAft>
              <a:buNone/>
            </a:pPr>
            <a:endParaRPr lang="en-US" dirty="0"/>
          </a:p>
        </p:txBody>
      </p:sp>
      <p:sp>
        <p:nvSpPr>
          <p:cNvPr id="5" name="TextBox 4"/>
          <p:cNvSpPr txBox="1"/>
          <p:nvPr/>
        </p:nvSpPr>
        <p:spPr>
          <a:xfrm>
            <a:off x="-3106821" y="1047726"/>
            <a:ext cx="2134203" cy="2785378"/>
          </a:xfrm>
          <a:prstGeom prst="rect">
            <a:avLst/>
          </a:prstGeom>
          <a:noFill/>
        </p:spPr>
        <p:txBody>
          <a:bodyPr wrap="none" rtlCol="0">
            <a:spAutoFit/>
          </a:bodyPr>
          <a:lstStyle/>
          <a:p>
            <a:r>
              <a:rPr lang="en-US" sz="2500" dirty="0" smtClean="0">
                <a:solidFill>
                  <a:schemeClr val="tx2"/>
                </a:solidFill>
              </a:rPr>
              <a:t>K – Lesson 9</a:t>
            </a:r>
          </a:p>
          <a:p>
            <a:r>
              <a:rPr lang="en-US" sz="2500" dirty="0" smtClean="0">
                <a:solidFill>
                  <a:schemeClr val="tx2"/>
                </a:solidFill>
              </a:rPr>
              <a:t>1</a:t>
            </a:r>
            <a:r>
              <a:rPr lang="en-US" sz="2500" baseline="30000" dirty="0" smtClean="0">
                <a:solidFill>
                  <a:schemeClr val="tx2"/>
                </a:solidFill>
              </a:rPr>
              <a:t>ST</a:t>
            </a:r>
            <a:r>
              <a:rPr lang="en-US" sz="2500" dirty="0" smtClean="0">
                <a:solidFill>
                  <a:schemeClr val="tx2"/>
                </a:solidFill>
              </a:rPr>
              <a:t> – Lesson 12</a:t>
            </a:r>
          </a:p>
          <a:p>
            <a:r>
              <a:rPr lang="en-US" sz="2500" dirty="0" smtClean="0">
                <a:solidFill>
                  <a:schemeClr val="tx2"/>
                </a:solidFill>
              </a:rPr>
              <a:t>2</a:t>
            </a:r>
            <a:r>
              <a:rPr lang="en-US" sz="2500" baseline="30000" dirty="0" smtClean="0">
                <a:solidFill>
                  <a:schemeClr val="tx2"/>
                </a:solidFill>
              </a:rPr>
              <a:t>nd</a:t>
            </a:r>
            <a:r>
              <a:rPr lang="en-US" sz="2500" dirty="0" smtClean="0">
                <a:solidFill>
                  <a:schemeClr val="tx2"/>
                </a:solidFill>
              </a:rPr>
              <a:t> – Lesson 3</a:t>
            </a:r>
          </a:p>
          <a:p>
            <a:r>
              <a:rPr lang="en-US" sz="2500" dirty="0" smtClean="0">
                <a:solidFill>
                  <a:schemeClr val="tx2"/>
                </a:solidFill>
              </a:rPr>
              <a:t>3</a:t>
            </a:r>
            <a:r>
              <a:rPr lang="en-US" sz="2500" baseline="30000" dirty="0" smtClean="0">
                <a:solidFill>
                  <a:schemeClr val="tx2"/>
                </a:solidFill>
              </a:rPr>
              <a:t>rd</a:t>
            </a:r>
            <a:r>
              <a:rPr lang="en-US" sz="2500" dirty="0" smtClean="0">
                <a:solidFill>
                  <a:schemeClr val="tx2"/>
                </a:solidFill>
              </a:rPr>
              <a:t> – Lesson 10</a:t>
            </a:r>
          </a:p>
          <a:p>
            <a:r>
              <a:rPr lang="en-US" sz="2500" dirty="0" smtClean="0">
                <a:solidFill>
                  <a:schemeClr val="tx2"/>
                </a:solidFill>
              </a:rPr>
              <a:t>4</a:t>
            </a:r>
            <a:r>
              <a:rPr lang="en-US" sz="2500" baseline="30000" dirty="0" smtClean="0">
                <a:solidFill>
                  <a:schemeClr val="tx2"/>
                </a:solidFill>
              </a:rPr>
              <a:t>th</a:t>
            </a:r>
            <a:r>
              <a:rPr lang="en-US" sz="2500" dirty="0" smtClean="0">
                <a:solidFill>
                  <a:schemeClr val="tx2"/>
                </a:solidFill>
              </a:rPr>
              <a:t> – Lesson 2</a:t>
            </a:r>
          </a:p>
          <a:p>
            <a:r>
              <a:rPr lang="en-US" sz="2500" dirty="0" smtClean="0">
                <a:solidFill>
                  <a:schemeClr val="tx2"/>
                </a:solidFill>
              </a:rPr>
              <a:t>5</a:t>
            </a:r>
            <a:r>
              <a:rPr lang="en-US" sz="2500" baseline="30000" dirty="0" smtClean="0">
                <a:solidFill>
                  <a:schemeClr val="tx2"/>
                </a:solidFill>
              </a:rPr>
              <a:t>th</a:t>
            </a:r>
            <a:r>
              <a:rPr lang="en-US" sz="2500" dirty="0" smtClean="0">
                <a:solidFill>
                  <a:schemeClr val="tx2"/>
                </a:solidFill>
              </a:rPr>
              <a:t> – Lesson 7</a:t>
            </a:r>
          </a:p>
          <a:p>
            <a:endParaRPr lang="en-US" sz="2500" dirty="0">
              <a:solidFill>
                <a:schemeClr val="tx2"/>
              </a:solidFill>
            </a:endParaRPr>
          </a:p>
        </p:txBody>
      </p:sp>
    </p:spTree>
    <p:extLst>
      <p:ext uri="{BB962C8B-B14F-4D97-AF65-F5344CB8AC3E}">
        <p14:creationId xmlns:p14="http://schemas.microsoft.com/office/powerpoint/2010/main" val="57675976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5-20 at 8.47.2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5126"/>
            <a:ext cx="9144000" cy="6465554"/>
          </a:xfrm>
          <a:prstGeom prst="rect">
            <a:avLst/>
          </a:prstGeom>
        </p:spPr>
      </p:pic>
      <p:sp>
        <p:nvSpPr>
          <p:cNvPr id="7" name="Oval 6"/>
          <p:cNvSpPr/>
          <p:nvPr/>
        </p:nvSpPr>
        <p:spPr>
          <a:xfrm>
            <a:off x="5166021" y="402225"/>
            <a:ext cx="1313159" cy="1173126"/>
          </a:xfrm>
          <a:prstGeom prst="ellipse">
            <a:avLst/>
          </a:prstGeom>
          <a:noFill/>
          <a:ln w="57150" cmpd="sng">
            <a:solidFill>
              <a:srgbClr val="7B083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318224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1"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Module Structure</a:t>
            </a:r>
            <a:endParaRPr lang="en-US"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3489071796"/>
              </p:ext>
            </p:extLst>
          </p:nvPr>
        </p:nvGraphicFramePr>
        <p:xfrm>
          <a:off x="889000" y="1866900"/>
          <a:ext cx="7543800" cy="2744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ounded Rectangle 1"/>
          <p:cNvSpPr/>
          <p:nvPr/>
        </p:nvSpPr>
        <p:spPr>
          <a:xfrm>
            <a:off x="1017665" y="5235016"/>
            <a:ext cx="5080720" cy="1114385"/>
          </a:xfrm>
          <a:prstGeom prst="roundRect">
            <a:avLst/>
          </a:prstGeom>
          <a:solidFill>
            <a:srgbClr val="CDB84B"/>
          </a:solidFill>
          <a:scene3d>
            <a:camera prst="orthographicFront"/>
            <a:lightRig rig="threePt" dir="t"/>
          </a:scene3d>
          <a:sp3d>
            <a:bevelT w="139700" prst="cross"/>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60 minute lessons</a:t>
            </a:r>
            <a:endParaRPr lang="en-US" sz="3200" dirty="0">
              <a:solidFill>
                <a:srgbClr val="000000"/>
              </a:solidFill>
            </a:endParaRPr>
          </a:p>
        </p:txBody>
      </p:sp>
      <p:sp>
        <p:nvSpPr>
          <p:cNvPr id="6" name="Donut 5"/>
          <p:cNvSpPr/>
          <p:nvPr/>
        </p:nvSpPr>
        <p:spPr>
          <a:xfrm>
            <a:off x="1918655" y="1525747"/>
            <a:ext cx="5649403" cy="1501235"/>
          </a:xfrm>
          <a:prstGeom prst="donut">
            <a:avLst>
              <a:gd name="adj" fmla="val 15535"/>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Rounded Rectangle 6"/>
          <p:cNvSpPr/>
          <p:nvPr/>
        </p:nvSpPr>
        <p:spPr>
          <a:xfrm>
            <a:off x="6603640" y="5235016"/>
            <a:ext cx="2083160" cy="1114385"/>
          </a:xfrm>
          <a:prstGeom prst="roundRect">
            <a:avLst/>
          </a:prstGeom>
          <a:solidFill>
            <a:srgbClr val="CDB84B"/>
          </a:solidFill>
          <a:scene3d>
            <a:camera prst="orthographicFront"/>
            <a:lightRig rig="threePt" dir="t"/>
          </a:scene3d>
          <a:sp3d>
            <a:bevelT w="139700" prst="cross"/>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a:solidFill>
                  <a:srgbClr val="000000"/>
                </a:solidFill>
              </a:rPr>
              <a:t>9</a:t>
            </a:r>
            <a:r>
              <a:rPr lang="en-US" sz="3200" dirty="0" smtClean="0">
                <a:solidFill>
                  <a:srgbClr val="000000"/>
                </a:solidFill>
              </a:rPr>
              <a:t>0 minute block</a:t>
            </a:r>
            <a:endParaRPr lang="en-US" sz="3200" dirty="0">
              <a:solidFill>
                <a:srgbClr val="000000"/>
              </a:solidFill>
            </a:endParaRPr>
          </a:p>
        </p:txBody>
      </p:sp>
    </p:spTree>
    <p:extLst>
      <p:ext uri="{BB962C8B-B14F-4D97-AF65-F5344CB8AC3E}">
        <p14:creationId xmlns:p14="http://schemas.microsoft.com/office/powerpoint/2010/main" val="31111374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Module Overview</a:t>
            </a:r>
            <a:endParaRPr lang="en-US" dirty="0"/>
          </a:p>
        </p:txBody>
      </p:sp>
      <p:sp>
        <p:nvSpPr>
          <p:cNvPr id="7" name="Content Placeholder 3"/>
          <p:cNvSpPr>
            <a:spLocks noGrp="1"/>
          </p:cNvSpPr>
          <p:nvPr>
            <p:ph idx="1"/>
          </p:nvPr>
        </p:nvSpPr>
        <p:spPr>
          <a:xfrm>
            <a:off x="457201" y="1600201"/>
            <a:ext cx="4103975" cy="4806853"/>
          </a:xfrm>
        </p:spPr>
        <p:txBody>
          <a:bodyPr>
            <a:normAutofit/>
          </a:bodyPr>
          <a:lstStyle/>
          <a:p>
            <a:pPr marL="0" lvl="0" indent="0">
              <a:spcAft>
                <a:spcPts val="1200"/>
              </a:spcAft>
              <a:buNone/>
            </a:pPr>
            <a:r>
              <a:rPr lang="en-US" i="1" dirty="0" smtClean="0"/>
              <a:t>Say Something </a:t>
            </a:r>
            <a:r>
              <a:rPr lang="en-US" dirty="0" smtClean="0"/>
              <a:t>Protocol</a:t>
            </a:r>
          </a:p>
          <a:p>
            <a:pPr marL="0" indent="0">
              <a:spcAft>
                <a:spcPts val="1200"/>
              </a:spcAft>
              <a:buNone/>
            </a:pPr>
            <a:r>
              <a:rPr lang="en-US" dirty="0" smtClean="0"/>
              <a:t>Play your role: facilitator</a:t>
            </a:r>
            <a:r>
              <a:rPr lang="en-US" dirty="0"/>
              <a:t>, </a:t>
            </a:r>
            <a:r>
              <a:rPr lang="en-US" dirty="0" smtClean="0"/>
              <a:t>                 time </a:t>
            </a:r>
            <a:r>
              <a:rPr lang="en-US" dirty="0"/>
              <a:t>keeper, </a:t>
            </a:r>
            <a:r>
              <a:rPr lang="en-US" dirty="0" smtClean="0"/>
              <a:t>         presser and        </a:t>
            </a:r>
            <a:r>
              <a:rPr lang="en-US" dirty="0"/>
              <a:t>reporter</a:t>
            </a:r>
          </a:p>
          <a:p>
            <a:pPr marL="0" lvl="0" indent="0">
              <a:spcAft>
                <a:spcPts val="1200"/>
              </a:spcAft>
              <a:buNone/>
            </a:pPr>
            <a:endParaRPr lang="en-US" dirty="0" smtClean="0"/>
          </a:p>
          <a:p>
            <a:pPr marL="0" lvl="0" indent="0">
              <a:spcAft>
                <a:spcPts val="1200"/>
              </a:spcAft>
              <a:buNone/>
            </a:pPr>
            <a:endParaRPr lang="en-US" dirty="0" smtClean="0"/>
          </a:p>
          <a:p>
            <a:pPr marL="0" lvl="0" indent="0">
              <a:spcAft>
                <a:spcPts val="1200"/>
              </a:spcAft>
              <a:buNone/>
            </a:pPr>
            <a:endParaRPr lang="en-US" dirty="0"/>
          </a:p>
        </p:txBody>
      </p:sp>
      <p:pic>
        <p:nvPicPr>
          <p:cNvPr id="3" name="Picture 2" descr="tandempi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8637" y="2958740"/>
            <a:ext cx="5859892" cy="3783816"/>
          </a:xfrm>
          <a:prstGeom prst="rect">
            <a:avLst/>
          </a:prstGeom>
        </p:spPr>
      </p:pic>
    </p:spTree>
    <p:extLst>
      <p:ext uri="{BB962C8B-B14F-4D97-AF65-F5344CB8AC3E}">
        <p14:creationId xmlns:p14="http://schemas.microsoft.com/office/powerpoint/2010/main" val="12137738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Say Something</a:t>
            </a:r>
            <a:endParaRPr lang="en-US" dirty="0"/>
          </a:p>
        </p:txBody>
      </p:sp>
      <p:sp>
        <p:nvSpPr>
          <p:cNvPr id="7" name="Content Placeholder 3"/>
          <p:cNvSpPr>
            <a:spLocks noGrp="1"/>
          </p:cNvSpPr>
          <p:nvPr>
            <p:ph idx="1"/>
          </p:nvPr>
        </p:nvSpPr>
        <p:spPr>
          <a:xfrm>
            <a:off x="457200" y="1600201"/>
            <a:ext cx="8229600" cy="4525963"/>
          </a:xfrm>
        </p:spPr>
        <p:txBody>
          <a:bodyPr>
            <a:normAutofit fontScale="92500" lnSpcReduction="20000"/>
          </a:bodyPr>
          <a:lstStyle/>
          <a:p>
            <a:pPr marL="0" lvl="0" indent="0" algn="ctr">
              <a:spcAft>
                <a:spcPts val="1200"/>
              </a:spcAft>
              <a:buNone/>
            </a:pPr>
            <a:r>
              <a:rPr lang="en-US" dirty="0" smtClean="0">
                <a:solidFill>
                  <a:schemeClr val="accent6">
                    <a:lumMod val="75000"/>
                  </a:schemeClr>
                </a:solidFill>
              </a:rPr>
              <a:t>Total of 30 minutes … 10 minutes per section</a:t>
            </a:r>
          </a:p>
          <a:p>
            <a:pPr marL="0" lvl="0" indent="0" algn="ctr">
              <a:spcAft>
                <a:spcPts val="1200"/>
              </a:spcAft>
              <a:buNone/>
            </a:pPr>
            <a:r>
              <a:rPr lang="en-US" dirty="0" smtClean="0">
                <a:solidFill>
                  <a:schemeClr val="accent6">
                    <a:lumMod val="75000"/>
                  </a:schemeClr>
                </a:solidFill>
              </a:rPr>
              <a:t>Play your role.</a:t>
            </a:r>
          </a:p>
          <a:p>
            <a:pPr marL="0" lvl="0" indent="0">
              <a:spcAft>
                <a:spcPts val="1200"/>
              </a:spcAft>
              <a:buNone/>
            </a:pPr>
            <a:r>
              <a:rPr lang="en-US" dirty="0" smtClean="0"/>
              <a:t>Silently </a:t>
            </a:r>
            <a:r>
              <a:rPr lang="en-US" b="1" i="1" u="sng" dirty="0" smtClean="0">
                <a:solidFill>
                  <a:schemeClr val="accent6">
                    <a:lumMod val="75000"/>
                  </a:schemeClr>
                </a:solidFill>
              </a:rPr>
              <a:t>scan</a:t>
            </a:r>
            <a:r>
              <a:rPr lang="en-US" dirty="0" smtClean="0"/>
              <a:t> &amp; record thinking (4 min)</a:t>
            </a:r>
          </a:p>
          <a:p>
            <a:pPr marL="0" lvl="0" indent="0">
              <a:spcAft>
                <a:spcPts val="1200"/>
              </a:spcAft>
              <a:buNone/>
            </a:pPr>
            <a:r>
              <a:rPr lang="en-US" dirty="0" smtClean="0"/>
              <a:t>When everyone is ready, each person will stop and … </a:t>
            </a:r>
          </a:p>
          <a:p>
            <a:pPr marL="0" lvl="0" indent="0" algn="ctr">
              <a:spcAft>
                <a:spcPts val="1200"/>
              </a:spcAft>
              <a:buNone/>
            </a:pPr>
            <a:r>
              <a:rPr lang="en-US" dirty="0" smtClean="0"/>
              <a:t>“Say Something”</a:t>
            </a:r>
          </a:p>
          <a:p>
            <a:pPr marL="0" lvl="0" indent="0">
              <a:spcAft>
                <a:spcPts val="1200"/>
              </a:spcAft>
              <a:buNone/>
            </a:pPr>
            <a:r>
              <a:rPr lang="en-US" dirty="0" smtClean="0"/>
              <a:t> … a </a:t>
            </a:r>
            <a:r>
              <a:rPr lang="en-US" b="1" i="1" u="sng" dirty="0" smtClean="0">
                <a:solidFill>
                  <a:schemeClr val="accent6">
                    <a:lumMod val="75000"/>
                  </a:schemeClr>
                </a:solidFill>
              </a:rPr>
              <a:t>brief </a:t>
            </a:r>
            <a:r>
              <a:rPr lang="en-US" dirty="0" smtClean="0">
                <a:solidFill>
                  <a:schemeClr val="bg1"/>
                </a:solidFill>
              </a:rPr>
              <a:t>summary, key point, interesting idea, new connection or question (6 min)</a:t>
            </a:r>
            <a:endParaRPr lang="en-US" b="1" i="1" u="sng" dirty="0">
              <a:solidFill>
                <a:schemeClr val="accent6">
                  <a:lumMod val="75000"/>
                </a:schemeClr>
              </a:solidFill>
            </a:endParaRPr>
          </a:p>
          <a:p>
            <a:pPr marL="0" lvl="0" indent="0">
              <a:spcAft>
                <a:spcPts val="1200"/>
              </a:spcAft>
              <a:buNone/>
            </a:pPr>
            <a:endParaRPr lang="en-US" dirty="0" smtClean="0"/>
          </a:p>
          <a:p>
            <a:pPr marL="0" lvl="0" indent="0">
              <a:spcAft>
                <a:spcPts val="1200"/>
              </a:spcAft>
              <a:buNone/>
            </a:pPr>
            <a:endParaRPr lang="en-US" dirty="0" smtClean="0"/>
          </a:p>
          <a:p>
            <a:pPr marL="0" lvl="0" indent="0">
              <a:spcAft>
                <a:spcPts val="1200"/>
              </a:spcAft>
              <a:buNone/>
            </a:pPr>
            <a:endParaRPr lang="en-US" dirty="0"/>
          </a:p>
        </p:txBody>
      </p:sp>
    </p:spTree>
    <p:extLst>
      <p:ext uri="{BB962C8B-B14F-4D97-AF65-F5344CB8AC3E}">
        <p14:creationId xmlns:p14="http://schemas.microsoft.com/office/powerpoint/2010/main" val="321224216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Module Overview Sections</a:t>
            </a:r>
            <a:endParaRPr lang="en-US" dirty="0"/>
          </a:p>
        </p:txBody>
      </p:sp>
      <p:sp>
        <p:nvSpPr>
          <p:cNvPr id="7" name="Content Placeholder 3"/>
          <p:cNvSpPr>
            <a:spLocks noGrp="1"/>
          </p:cNvSpPr>
          <p:nvPr>
            <p:ph idx="1"/>
          </p:nvPr>
        </p:nvSpPr>
        <p:spPr>
          <a:xfrm>
            <a:off x="275747" y="1600200"/>
            <a:ext cx="8686800" cy="5257800"/>
          </a:xfrm>
        </p:spPr>
        <p:txBody>
          <a:bodyPr>
            <a:noAutofit/>
          </a:bodyPr>
          <a:lstStyle/>
          <a:p>
            <a:pPr marL="0" lvl="0" indent="0">
              <a:spcBef>
                <a:spcPts val="0"/>
              </a:spcBef>
              <a:buNone/>
            </a:pPr>
            <a:r>
              <a:rPr lang="en-US" dirty="0" smtClean="0">
                <a:solidFill>
                  <a:srgbClr val="FF6600"/>
                </a:solidFill>
              </a:rPr>
              <a:t>Section One </a:t>
            </a:r>
          </a:p>
          <a:p>
            <a:pPr marL="0" lvl="0" indent="0">
              <a:spcBef>
                <a:spcPts val="0"/>
              </a:spcBef>
              <a:buNone/>
            </a:pPr>
            <a:r>
              <a:rPr lang="en-US" i="1" dirty="0" smtClean="0"/>
              <a:t>Overview</a:t>
            </a:r>
            <a:r>
              <a:rPr lang="en-US" dirty="0" smtClean="0"/>
              <a:t> </a:t>
            </a:r>
            <a:r>
              <a:rPr lang="en-US" b="1" u="sng" dirty="0" smtClean="0"/>
              <a:t>through</a:t>
            </a:r>
            <a:r>
              <a:rPr lang="en-US" dirty="0" smtClean="0"/>
              <a:t> </a:t>
            </a:r>
            <a:r>
              <a:rPr lang="en-US" i="1" dirty="0" smtClean="0"/>
              <a:t>Focus Standards for Mathematical Practice </a:t>
            </a:r>
            <a:r>
              <a:rPr lang="en-US" i="1" dirty="0" smtClean="0">
                <a:solidFill>
                  <a:srgbClr val="FF0000"/>
                </a:solidFill>
              </a:rPr>
              <a:t>(STOP)</a:t>
            </a:r>
          </a:p>
          <a:p>
            <a:pPr marL="0" lvl="0" indent="0">
              <a:spcBef>
                <a:spcPts val="0"/>
              </a:spcBef>
              <a:buNone/>
            </a:pPr>
            <a:endParaRPr lang="en-US" sz="1000" dirty="0" smtClean="0"/>
          </a:p>
          <a:p>
            <a:pPr marL="0" lvl="0" indent="0">
              <a:spcBef>
                <a:spcPts val="0"/>
              </a:spcBef>
              <a:buNone/>
            </a:pPr>
            <a:r>
              <a:rPr lang="en-US" dirty="0">
                <a:solidFill>
                  <a:srgbClr val="FF6600"/>
                </a:solidFill>
              </a:rPr>
              <a:t>Section </a:t>
            </a:r>
            <a:r>
              <a:rPr lang="en-US" dirty="0" smtClean="0">
                <a:solidFill>
                  <a:srgbClr val="FF6600"/>
                </a:solidFill>
              </a:rPr>
              <a:t>Two</a:t>
            </a:r>
            <a:endParaRPr lang="en-US" dirty="0">
              <a:solidFill>
                <a:srgbClr val="FF6600"/>
              </a:solidFill>
            </a:endParaRPr>
          </a:p>
          <a:p>
            <a:pPr marL="0" indent="0">
              <a:spcBef>
                <a:spcPts val="0"/>
              </a:spcBef>
              <a:buNone/>
            </a:pPr>
            <a:r>
              <a:rPr lang="en-US" i="1" dirty="0" smtClean="0"/>
              <a:t>Overview of Module Topics &amp; Lesson Objectives </a:t>
            </a:r>
            <a:r>
              <a:rPr lang="en-US" b="1" u="sng" dirty="0" smtClean="0"/>
              <a:t>through</a:t>
            </a:r>
            <a:r>
              <a:rPr lang="en-US" dirty="0" smtClean="0"/>
              <a:t> </a:t>
            </a:r>
            <a:r>
              <a:rPr lang="en-US" i="1" dirty="0" smtClean="0"/>
              <a:t>Suggested Tools &amp; Representations </a:t>
            </a:r>
            <a:r>
              <a:rPr lang="en-US" i="1" dirty="0">
                <a:solidFill>
                  <a:srgbClr val="FF0000"/>
                </a:solidFill>
              </a:rPr>
              <a:t>(STOP</a:t>
            </a:r>
            <a:r>
              <a:rPr lang="en-US" i="1" dirty="0" smtClean="0">
                <a:solidFill>
                  <a:srgbClr val="FF0000"/>
                </a:solidFill>
              </a:rPr>
              <a:t>)</a:t>
            </a:r>
            <a:endParaRPr lang="en-US" i="1" dirty="0" smtClean="0"/>
          </a:p>
          <a:p>
            <a:pPr marL="0" lvl="0" indent="0">
              <a:spcBef>
                <a:spcPts val="0"/>
              </a:spcBef>
              <a:buNone/>
            </a:pPr>
            <a:endParaRPr lang="en-US" sz="1000" dirty="0" smtClean="0"/>
          </a:p>
          <a:p>
            <a:pPr marL="0" lvl="0" indent="0">
              <a:spcBef>
                <a:spcPts val="0"/>
              </a:spcBef>
              <a:buNone/>
            </a:pPr>
            <a:r>
              <a:rPr lang="en-US" dirty="0">
                <a:solidFill>
                  <a:srgbClr val="FF6600"/>
                </a:solidFill>
              </a:rPr>
              <a:t>Section </a:t>
            </a:r>
            <a:r>
              <a:rPr lang="en-US" dirty="0" smtClean="0">
                <a:solidFill>
                  <a:srgbClr val="FF6600"/>
                </a:solidFill>
              </a:rPr>
              <a:t>Three</a:t>
            </a:r>
            <a:endParaRPr lang="en-US" dirty="0">
              <a:solidFill>
                <a:srgbClr val="FF6600"/>
              </a:solidFill>
            </a:endParaRPr>
          </a:p>
          <a:p>
            <a:pPr marL="0" indent="0">
              <a:spcBef>
                <a:spcPts val="0"/>
              </a:spcBef>
              <a:buNone/>
            </a:pPr>
            <a:r>
              <a:rPr lang="en-US" i="1" dirty="0" smtClean="0"/>
              <a:t>Suggested Methods of Instructional Delivery </a:t>
            </a:r>
            <a:r>
              <a:rPr lang="en-US" b="1" u="sng" dirty="0" smtClean="0"/>
              <a:t>through</a:t>
            </a:r>
            <a:r>
              <a:rPr lang="en-US" dirty="0" smtClean="0"/>
              <a:t> </a:t>
            </a:r>
            <a:r>
              <a:rPr lang="en-US" i="1" dirty="0" smtClean="0"/>
              <a:t>Assessment Summary </a:t>
            </a:r>
            <a:r>
              <a:rPr lang="en-US" i="1" dirty="0">
                <a:solidFill>
                  <a:srgbClr val="FF0000"/>
                </a:solidFill>
              </a:rPr>
              <a:t>(STOP)</a:t>
            </a:r>
          </a:p>
          <a:p>
            <a:pPr marL="0" lvl="0" indent="0">
              <a:spcBef>
                <a:spcPts val="0"/>
              </a:spcBef>
              <a:buNone/>
            </a:pPr>
            <a:endParaRPr lang="en-US" i="1" dirty="0"/>
          </a:p>
          <a:p>
            <a:pPr marL="0" lvl="0" indent="0">
              <a:spcBef>
                <a:spcPts val="0"/>
              </a:spcBef>
              <a:buNone/>
            </a:pPr>
            <a:endParaRPr lang="en-US" dirty="0"/>
          </a:p>
          <a:p>
            <a:pPr marL="0" lvl="0" indent="0">
              <a:spcBef>
                <a:spcPts val="0"/>
              </a:spcBef>
              <a:buNone/>
            </a:pPr>
            <a:endParaRPr lang="en-US" dirty="0" smtClean="0"/>
          </a:p>
          <a:p>
            <a:pPr marL="0" lvl="0" indent="0">
              <a:spcAft>
                <a:spcPts val="1200"/>
              </a:spcAft>
              <a:buNone/>
            </a:pPr>
            <a:endParaRPr lang="en-US" dirty="0">
              <a:solidFill>
                <a:schemeClr val="bg1"/>
              </a:solidFill>
            </a:endParaRPr>
          </a:p>
          <a:p>
            <a:pPr marL="0" lvl="0" indent="0">
              <a:spcAft>
                <a:spcPts val="1200"/>
              </a:spcAft>
              <a:buNone/>
            </a:pPr>
            <a:endParaRPr lang="en-US" dirty="0" smtClean="0"/>
          </a:p>
          <a:p>
            <a:pPr marL="0" lvl="0" indent="0">
              <a:spcAft>
                <a:spcPts val="1200"/>
              </a:spcAft>
              <a:buNone/>
            </a:pPr>
            <a:endParaRPr lang="en-US" dirty="0" smtClean="0"/>
          </a:p>
          <a:p>
            <a:pPr marL="0" lvl="0" indent="0">
              <a:spcAft>
                <a:spcPts val="1200"/>
              </a:spcAft>
              <a:buNone/>
            </a:pPr>
            <a:endParaRPr lang="en-US" dirty="0"/>
          </a:p>
        </p:txBody>
      </p:sp>
    </p:spTree>
    <p:extLst>
      <p:ext uri="{BB962C8B-B14F-4D97-AF65-F5344CB8AC3E}">
        <p14:creationId xmlns:p14="http://schemas.microsoft.com/office/powerpoint/2010/main" val="211934456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Say Something</a:t>
            </a:r>
            <a:endParaRPr lang="en-US" dirty="0"/>
          </a:p>
        </p:txBody>
      </p:sp>
      <p:sp>
        <p:nvSpPr>
          <p:cNvPr id="7" name="Content Placeholder 3"/>
          <p:cNvSpPr>
            <a:spLocks noGrp="1"/>
          </p:cNvSpPr>
          <p:nvPr>
            <p:ph idx="1"/>
          </p:nvPr>
        </p:nvSpPr>
        <p:spPr>
          <a:xfrm>
            <a:off x="457200" y="1600201"/>
            <a:ext cx="8229600" cy="4525963"/>
          </a:xfrm>
        </p:spPr>
        <p:txBody>
          <a:bodyPr>
            <a:normAutofit lnSpcReduction="10000"/>
          </a:bodyPr>
          <a:lstStyle/>
          <a:p>
            <a:pPr marL="0" lvl="0" indent="0">
              <a:spcAft>
                <a:spcPts val="1200"/>
              </a:spcAft>
              <a:buNone/>
            </a:pPr>
            <a:r>
              <a:rPr lang="en-US" dirty="0" smtClean="0">
                <a:solidFill>
                  <a:schemeClr val="accent6">
                    <a:lumMod val="75000"/>
                  </a:schemeClr>
                </a:solidFill>
              </a:rPr>
              <a:t>Time Keepers: Start 10 min. now …</a:t>
            </a:r>
          </a:p>
          <a:p>
            <a:pPr marL="0" lvl="0" indent="0">
              <a:spcAft>
                <a:spcPts val="1200"/>
              </a:spcAft>
              <a:buNone/>
            </a:pPr>
            <a:r>
              <a:rPr lang="en-US" dirty="0" smtClean="0"/>
              <a:t>Silently </a:t>
            </a:r>
            <a:r>
              <a:rPr lang="en-US" b="1" i="1" u="sng" dirty="0" smtClean="0">
                <a:solidFill>
                  <a:schemeClr val="accent6">
                    <a:lumMod val="75000"/>
                  </a:schemeClr>
                </a:solidFill>
              </a:rPr>
              <a:t>scan</a:t>
            </a:r>
            <a:r>
              <a:rPr lang="en-US" dirty="0" smtClean="0"/>
              <a:t> &amp; record thinking (4 min)</a:t>
            </a:r>
          </a:p>
          <a:p>
            <a:pPr marL="0" lvl="0" indent="0">
              <a:spcAft>
                <a:spcPts val="1200"/>
              </a:spcAft>
              <a:buNone/>
            </a:pPr>
            <a:r>
              <a:rPr lang="en-US" dirty="0" smtClean="0"/>
              <a:t>When everyone is ready, each person will stop and … </a:t>
            </a:r>
          </a:p>
          <a:p>
            <a:pPr marL="0" lvl="0" indent="0" algn="ctr">
              <a:spcAft>
                <a:spcPts val="1200"/>
              </a:spcAft>
              <a:buNone/>
            </a:pPr>
            <a:r>
              <a:rPr lang="en-US" dirty="0" smtClean="0"/>
              <a:t>“Say Something”</a:t>
            </a:r>
          </a:p>
          <a:p>
            <a:pPr marL="0" lvl="0" indent="0">
              <a:spcAft>
                <a:spcPts val="1200"/>
              </a:spcAft>
              <a:buNone/>
            </a:pPr>
            <a:r>
              <a:rPr lang="en-US" dirty="0" smtClean="0"/>
              <a:t> … a </a:t>
            </a:r>
            <a:r>
              <a:rPr lang="en-US" b="1" i="1" u="sng" dirty="0" smtClean="0">
                <a:solidFill>
                  <a:schemeClr val="accent6">
                    <a:lumMod val="75000"/>
                  </a:schemeClr>
                </a:solidFill>
              </a:rPr>
              <a:t>brief </a:t>
            </a:r>
            <a:r>
              <a:rPr lang="en-US" dirty="0" smtClean="0">
                <a:solidFill>
                  <a:schemeClr val="bg1"/>
                </a:solidFill>
              </a:rPr>
              <a:t>summary, key point, interesting idea, new connection or question (6 min)</a:t>
            </a:r>
            <a:endParaRPr lang="en-US" b="1" i="1" u="sng" dirty="0">
              <a:solidFill>
                <a:schemeClr val="accent6">
                  <a:lumMod val="75000"/>
                </a:schemeClr>
              </a:solidFill>
            </a:endParaRPr>
          </a:p>
          <a:p>
            <a:pPr marL="0" lvl="0" indent="0">
              <a:spcAft>
                <a:spcPts val="1200"/>
              </a:spcAft>
              <a:buNone/>
            </a:pPr>
            <a:endParaRPr lang="en-US" dirty="0" smtClean="0"/>
          </a:p>
          <a:p>
            <a:pPr marL="0" lvl="0" indent="0">
              <a:spcAft>
                <a:spcPts val="1200"/>
              </a:spcAft>
              <a:buNone/>
            </a:pPr>
            <a:endParaRPr lang="en-US" dirty="0" smtClean="0"/>
          </a:p>
          <a:p>
            <a:pPr marL="0" lvl="0" indent="0">
              <a:spcAft>
                <a:spcPts val="1200"/>
              </a:spcAft>
              <a:buNone/>
            </a:pPr>
            <a:endParaRPr lang="en-US" dirty="0"/>
          </a:p>
        </p:txBody>
      </p:sp>
    </p:spTree>
    <p:extLst>
      <p:ext uri="{BB962C8B-B14F-4D97-AF65-F5344CB8AC3E}">
        <p14:creationId xmlns:p14="http://schemas.microsoft.com/office/powerpoint/2010/main" val="1094511210"/>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normAutofit/>
          </a:bodyPr>
          <a:lstStyle/>
          <a:p>
            <a:r>
              <a:rPr lang="en-US" dirty="0" smtClean="0"/>
              <a:t>Module Overview: Reflection</a:t>
            </a:r>
            <a:endParaRPr lang="en-US" dirty="0"/>
          </a:p>
        </p:txBody>
      </p:sp>
      <p:sp>
        <p:nvSpPr>
          <p:cNvPr id="5" name="Content Placeholder 3"/>
          <p:cNvSpPr>
            <a:spLocks noGrp="1"/>
          </p:cNvSpPr>
          <p:nvPr>
            <p:ph idx="1"/>
          </p:nvPr>
        </p:nvSpPr>
        <p:spPr>
          <a:xfrm>
            <a:off x="457200" y="1600201"/>
            <a:ext cx="8229600" cy="4525963"/>
          </a:xfrm>
        </p:spPr>
        <p:txBody>
          <a:bodyPr>
            <a:normAutofit/>
          </a:bodyPr>
          <a:lstStyle/>
          <a:p>
            <a:pPr marL="0" indent="0">
              <a:buNone/>
            </a:pPr>
            <a:r>
              <a:rPr lang="en-US" dirty="0" smtClean="0"/>
              <a:t>How </a:t>
            </a:r>
            <a:r>
              <a:rPr lang="en-US" dirty="0"/>
              <a:t>could the Module Overview be a useful planning tool to design intentional instructional moves</a:t>
            </a:r>
            <a:r>
              <a:rPr lang="en-US" dirty="0" smtClean="0"/>
              <a:t>?</a:t>
            </a:r>
          </a:p>
          <a:p>
            <a:pPr marL="0" indent="0">
              <a:buNone/>
            </a:pPr>
            <a:endParaRPr lang="en-US" sz="1600" dirty="0"/>
          </a:p>
          <a:p>
            <a:pPr marL="0" indent="0">
              <a:buNone/>
            </a:pPr>
            <a:r>
              <a:rPr lang="en-US" dirty="0" smtClean="0"/>
              <a:t>How could it be used to determine what aspects of the lesson I will need to emphasize to help students understand the focus/objective</a:t>
            </a:r>
            <a:r>
              <a:rPr lang="en-US" dirty="0" smtClean="0">
                <a:solidFill>
                  <a:schemeClr val="bg1"/>
                </a:solidFill>
              </a:rPr>
              <a:t>? </a:t>
            </a:r>
            <a:endParaRPr lang="en-US" dirty="0" smtClean="0"/>
          </a:p>
          <a:p>
            <a:pPr marL="0" lvl="0" indent="0">
              <a:spcAft>
                <a:spcPts val="1200"/>
              </a:spcAft>
              <a:buNone/>
            </a:pPr>
            <a:endParaRPr lang="en-US" dirty="0"/>
          </a:p>
        </p:txBody>
      </p:sp>
    </p:spTree>
    <p:extLst>
      <p:ext uri="{BB962C8B-B14F-4D97-AF65-F5344CB8AC3E}">
        <p14:creationId xmlns:p14="http://schemas.microsoft.com/office/powerpoint/2010/main" val="10258624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Topics</a:t>
            </a:r>
            <a:endParaRPr lang="en-US"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2833091415"/>
              </p:ext>
            </p:extLst>
          </p:nvPr>
        </p:nvGraphicFramePr>
        <p:xfrm>
          <a:off x="889000" y="1866900"/>
          <a:ext cx="7543800" cy="2744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Donut 5"/>
          <p:cNvSpPr/>
          <p:nvPr/>
        </p:nvSpPr>
        <p:spPr>
          <a:xfrm>
            <a:off x="3107676" y="2498705"/>
            <a:ext cx="3271357" cy="1501235"/>
          </a:xfrm>
          <a:prstGeom prst="donut">
            <a:avLst>
              <a:gd name="adj" fmla="val 15535"/>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74387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Topics</a:t>
            </a:r>
            <a:endParaRPr lang="en-US" dirty="0"/>
          </a:p>
        </p:txBody>
      </p:sp>
      <p:sp>
        <p:nvSpPr>
          <p:cNvPr id="2" name="Content Placeholder 1"/>
          <p:cNvSpPr>
            <a:spLocks noGrp="1"/>
          </p:cNvSpPr>
          <p:nvPr>
            <p:ph idx="1"/>
          </p:nvPr>
        </p:nvSpPr>
        <p:spPr/>
        <p:txBody>
          <a:bodyPr>
            <a:normAutofit/>
          </a:bodyPr>
          <a:lstStyle/>
          <a:p>
            <a:pPr marL="0" indent="0">
              <a:buNone/>
            </a:pPr>
            <a:r>
              <a:rPr lang="en-US" dirty="0"/>
              <a:t>L</a:t>
            </a:r>
            <a:r>
              <a:rPr lang="en-US" dirty="0" smtClean="0"/>
              <a:t>essons grouped by related concepts</a:t>
            </a:r>
          </a:p>
          <a:p>
            <a:pPr marL="0" indent="0">
              <a:buNone/>
            </a:pPr>
            <a:endParaRPr lang="en-US" sz="1500" dirty="0" smtClean="0"/>
          </a:p>
          <a:p>
            <a:pPr marL="0" indent="0">
              <a:buNone/>
            </a:pPr>
            <a:r>
              <a:rPr lang="en-US" dirty="0" smtClean="0"/>
              <a:t>Module 1 has</a:t>
            </a:r>
            <a:r>
              <a:rPr lang="en-US" dirty="0" smtClean="0">
                <a:solidFill>
                  <a:schemeClr val="bg1"/>
                </a:solidFill>
              </a:rPr>
              <a:t> 6 </a:t>
            </a:r>
            <a:r>
              <a:rPr lang="en-US" dirty="0" smtClean="0"/>
              <a:t>topics (A-F)</a:t>
            </a:r>
          </a:p>
          <a:p>
            <a:pPr marL="0" indent="0">
              <a:buNone/>
            </a:pPr>
            <a:endParaRPr lang="en-US" sz="1500" dirty="0" smtClean="0"/>
          </a:p>
          <a:p>
            <a:pPr marL="0" indent="0">
              <a:buNone/>
            </a:pPr>
            <a:r>
              <a:rPr lang="en-US" dirty="0" smtClean="0"/>
              <a:t>Each topic has a Topic Opener</a:t>
            </a:r>
          </a:p>
          <a:p>
            <a:pPr marL="0" indent="0">
              <a:buNone/>
            </a:pPr>
            <a:endParaRPr lang="en-US" dirty="0"/>
          </a:p>
          <a:p>
            <a:pPr marL="0" indent="0">
              <a:buNone/>
            </a:pPr>
            <a:endParaRPr lang="en-US" dirty="0" smtClean="0"/>
          </a:p>
        </p:txBody>
      </p:sp>
    </p:spTree>
    <p:extLst>
      <p:ext uri="{BB962C8B-B14F-4D97-AF65-F5344CB8AC3E}">
        <p14:creationId xmlns:p14="http://schemas.microsoft.com/office/powerpoint/2010/main" val="18486206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Grace</a:t>
            </a:r>
            <a:endParaRPr lang="en-US" dirty="0"/>
          </a:p>
        </p:txBody>
      </p:sp>
      <p:sp>
        <p:nvSpPr>
          <p:cNvPr id="3" name="Content Placeholder 2"/>
          <p:cNvSpPr>
            <a:spLocks noGrp="1"/>
          </p:cNvSpPr>
          <p:nvPr>
            <p:ph idx="1"/>
          </p:nvPr>
        </p:nvSpPr>
        <p:spPr/>
        <p:txBody>
          <a:bodyPr/>
          <a:lstStyle/>
          <a:p>
            <a:pPr marL="0" indent="0">
              <a:buNone/>
            </a:pPr>
            <a:r>
              <a:rPr lang="en-US" dirty="0" smtClean="0"/>
              <a:t>This is a launch, and we’re learning together. Some of us are just getting in our parachutes.</a:t>
            </a:r>
            <a:endParaRPr lang="en-US" dirty="0"/>
          </a:p>
        </p:txBody>
      </p:sp>
      <p:pic>
        <p:nvPicPr>
          <p:cNvPr id="4" name="Picture 3" descr="photo (5).jpg"/>
          <p:cNvPicPr>
            <a:picLocks noChangeAspect="1"/>
          </p:cNvPicPr>
          <p:nvPr/>
        </p:nvPicPr>
        <p:blipFill rotWithShape="1">
          <a:blip r:embed="rId3">
            <a:extLst>
              <a:ext uri="{28A0092B-C50C-407E-A947-70E740481C1C}">
                <a14:useLocalDpi xmlns:a14="http://schemas.microsoft.com/office/drawing/2010/main" val="0"/>
              </a:ext>
            </a:extLst>
          </a:blip>
          <a:srcRect l="10583" r="14570" b="6043"/>
          <a:stretch/>
        </p:blipFill>
        <p:spPr>
          <a:xfrm>
            <a:off x="2547322" y="2794000"/>
            <a:ext cx="4049359" cy="3818430"/>
          </a:xfrm>
          <a:prstGeom prst="rect">
            <a:avLst/>
          </a:prstGeom>
        </p:spPr>
      </p:pic>
    </p:spTree>
    <p:extLst>
      <p:ext uri="{BB962C8B-B14F-4D97-AF65-F5344CB8AC3E}">
        <p14:creationId xmlns:p14="http://schemas.microsoft.com/office/powerpoint/2010/main" val="51252526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Topic Openers</a:t>
            </a:r>
            <a:endParaRPr lang="en-US" dirty="0"/>
          </a:p>
        </p:txBody>
      </p:sp>
      <p:sp>
        <p:nvSpPr>
          <p:cNvPr id="2" name="Content Placeholder 1"/>
          <p:cNvSpPr>
            <a:spLocks noGrp="1"/>
          </p:cNvSpPr>
          <p:nvPr>
            <p:ph idx="1"/>
          </p:nvPr>
        </p:nvSpPr>
        <p:spPr>
          <a:xfrm>
            <a:off x="457200" y="1600200"/>
            <a:ext cx="8229600" cy="4805104"/>
          </a:xfrm>
        </p:spPr>
        <p:txBody>
          <a:bodyPr>
            <a:normAutofit/>
          </a:bodyPr>
          <a:lstStyle/>
          <a:p>
            <a:pPr marL="0" indent="0">
              <a:buNone/>
            </a:pPr>
            <a:r>
              <a:rPr lang="en-US" i="1" dirty="0" smtClean="0"/>
              <a:t>Focused Reading </a:t>
            </a:r>
            <a:r>
              <a:rPr lang="en-US" dirty="0" smtClean="0"/>
              <a:t>Protocol – Play your role</a:t>
            </a:r>
          </a:p>
          <a:p>
            <a:pPr marL="0" indent="0">
              <a:buNone/>
            </a:pPr>
            <a:endParaRPr lang="en-US" sz="1500" dirty="0" smtClean="0"/>
          </a:p>
          <a:p>
            <a:pPr marL="0" indent="0">
              <a:buNone/>
            </a:pPr>
            <a:r>
              <a:rPr lang="en-US" b="1" i="1" u="sng" dirty="0">
                <a:solidFill>
                  <a:schemeClr val="accent6">
                    <a:lumMod val="75000"/>
                  </a:schemeClr>
                </a:solidFill>
              </a:rPr>
              <a:t>Scan</a:t>
            </a:r>
            <a:r>
              <a:rPr lang="en-US" dirty="0"/>
              <a:t> the Topic Opener for Topic </a:t>
            </a:r>
            <a:r>
              <a:rPr lang="en-US" dirty="0" smtClean="0"/>
              <a:t>A (2 min)</a:t>
            </a:r>
          </a:p>
          <a:p>
            <a:pPr marL="0" indent="0">
              <a:buNone/>
            </a:pPr>
            <a:endParaRPr lang="en-US" sz="1500" dirty="0"/>
          </a:p>
          <a:p>
            <a:pPr marL="0" indent="0">
              <a:buNone/>
            </a:pPr>
            <a:r>
              <a:rPr lang="en-US" dirty="0" smtClean="0"/>
              <a:t>Mark text with </a:t>
            </a:r>
            <a:r>
              <a:rPr lang="en-US" b="1" i="1" dirty="0" smtClean="0">
                <a:solidFill>
                  <a:srgbClr val="E46C0A"/>
                </a:solidFill>
              </a:rPr>
              <a:t>!</a:t>
            </a:r>
            <a:r>
              <a:rPr lang="en-US" b="1" i="1" dirty="0">
                <a:solidFill>
                  <a:srgbClr val="E46C0A"/>
                </a:solidFill>
              </a:rPr>
              <a:t> </a:t>
            </a:r>
            <a:r>
              <a:rPr lang="en-US" dirty="0" smtClean="0">
                <a:solidFill>
                  <a:schemeClr val="bg1"/>
                </a:solidFill>
              </a:rPr>
              <a:t>and</a:t>
            </a:r>
            <a:r>
              <a:rPr lang="en-US" b="1" i="1" dirty="0" smtClean="0">
                <a:solidFill>
                  <a:srgbClr val="E46C0A"/>
                </a:solidFill>
              </a:rPr>
              <a:t> ?</a:t>
            </a:r>
          </a:p>
          <a:p>
            <a:pPr marL="0" indent="0">
              <a:buNone/>
            </a:pPr>
            <a:endParaRPr lang="en-US" sz="1500" dirty="0"/>
          </a:p>
          <a:p>
            <a:pPr marL="400050" lvl="1" indent="0">
              <a:buNone/>
            </a:pPr>
            <a:r>
              <a:rPr lang="en-US" sz="3200" dirty="0" smtClean="0">
                <a:solidFill>
                  <a:srgbClr val="E46C0A"/>
                </a:solidFill>
              </a:rPr>
              <a:t>! </a:t>
            </a:r>
            <a:r>
              <a:rPr lang="en-US" sz="3200" dirty="0" smtClean="0"/>
              <a:t>This is really important information</a:t>
            </a:r>
          </a:p>
          <a:p>
            <a:pPr marL="400050" lvl="1" indent="0">
              <a:buNone/>
            </a:pPr>
            <a:r>
              <a:rPr lang="en-US" sz="3200" dirty="0" smtClean="0">
                <a:solidFill>
                  <a:srgbClr val="E46C0A"/>
                </a:solidFill>
              </a:rPr>
              <a:t>?</a:t>
            </a:r>
            <a:r>
              <a:rPr lang="en-US" sz="3200" dirty="0" smtClean="0"/>
              <a:t> I’d like clarification or elaboration</a:t>
            </a:r>
          </a:p>
          <a:p>
            <a:pPr marL="0" indent="0">
              <a:buNone/>
            </a:pPr>
            <a:endParaRPr lang="en-US" sz="1500" dirty="0" smtClean="0"/>
          </a:p>
          <a:p>
            <a:pPr marL="0" indent="0">
              <a:buNone/>
            </a:pPr>
            <a:r>
              <a:rPr lang="en-US" b="1" i="1" u="sng" dirty="0" smtClean="0">
                <a:solidFill>
                  <a:srgbClr val="E46C0A"/>
                </a:solidFill>
              </a:rPr>
              <a:t>Brief</a:t>
            </a:r>
            <a:r>
              <a:rPr lang="en-US" dirty="0" smtClean="0"/>
              <a:t> table discussion (3 min)</a:t>
            </a:r>
            <a:endParaRPr lang="en-US" dirty="0"/>
          </a:p>
          <a:p>
            <a:pPr marL="400050" lvl="1" indent="0">
              <a:buNone/>
            </a:pPr>
            <a:endParaRPr lang="en-US" sz="3200" dirty="0" smtClean="0"/>
          </a:p>
          <a:p>
            <a:pPr marL="400050" lvl="1" indent="0">
              <a:buNone/>
            </a:pPr>
            <a:endParaRPr lang="en-US" sz="3200" dirty="0"/>
          </a:p>
          <a:p>
            <a:pPr marL="0" indent="0">
              <a:buNone/>
            </a:pPr>
            <a:endParaRPr lang="en-US" sz="3600" dirty="0" smtClean="0"/>
          </a:p>
          <a:p>
            <a:pPr marL="0" indent="0">
              <a:buNone/>
            </a:pPr>
            <a:endParaRPr lang="en-US" sz="1500" dirty="0" smtClean="0"/>
          </a:p>
          <a:p>
            <a:pPr marL="0" indent="0">
              <a:buNone/>
            </a:pPr>
            <a:endParaRPr lang="en-US" dirty="0" smtClean="0"/>
          </a:p>
          <a:p>
            <a:endParaRPr lang="en-US" dirty="0"/>
          </a:p>
          <a:p>
            <a:pPr marL="0" indent="0">
              <a:buNone/>
            </a:pPr>
            <a:endParaRPr lang="en-US" dirty="0" smtClean="0"/>
          </a:p>
        </p:txBody>
      </p:sp>
    </p:spTree>
    <p:extLst>
      <p:ext uri="{BB962C8B-B14F-4D97-AF65-F5344CB8AC3E}">
        <p14:creationId xmlns:p14="http://schemas.microsoft.com/office/powerpoint/2010/main" val="5354322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4" end="4"/>
                                            </p:txEl>
                                          </p:spTgt>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 calcmode="lin" valueType="num">
                                      <p:cBhvr additive="base">
                                        <p:cTn id="23" dur="500"/>
                                        <p:tgtEl>
                                          <p:spTgt spid="2">
                                            <p:txEl>
                                              <p:pRg st="6" end="6"/>
                                            </p:txEl>
                                          </p:spTgt>
                                        </p:tgtEl>
                                        <p:attrNameLst>
                                          <p:attrName>ppt_y</p:attrName>
                                        </p:attrNameLst>
                                      </p:cBhvr>
                                      <p:tavLst>
                                        <p:tav tm="0">
                                          <p:val>
                                            <p:strVal val="#ppt_y+#ppt_h*1.125000"/>
                                          </p:val>
                                        </p:tav>
                                        <p:tav tm="100000">
                                          <p:val>
                                            <p:strVal val="#ppt_y"/>
                                          </p:val>
                                        </p:tav>
                                      </p:tavLst>
                                    </p:anim>
                                    <p:animEffect transition="in" filter="wipe(up)">
                                      <p:cBhvr>
                                        <p:cTn id="24" dur="500"/>
                                        <p:tgtEl>
                                          <p:spTgt spid="2">
                                            <p:txEl>
                                              <p:pRg st="6" end="6"/>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 calcmode="lin" valueType="num">
                                      <p:cBhvr additive="base">
                                        <p:cTn id="27" dur="500"/>
                                        <p:tgtEl>
                                          <p:spTgt spid="2">
                                            <p:txEl>
                                              <p:pRg st="7" end="7"/>
                                            </p:txEl>
                                          </p:spTgt>
                                        </p:tgtEl>
                                        <p:attrNameLst>
                                          <p:attrName>ppt_y</p:attrName>
                                        </p:attrNameLst>
                                      </p:cBhvr>
                                      <p:tavLst>
                                        <p:tav tm="0">
                                          <p:val>
                                            <p:strVal val="#ppt_y+#ppt_h*1.125000"/>
                                          </p:val>
                                        </p:tav>
                                        <p:tav tm="100000">
                                          <p:val>
                                            <p:strVal val="#ppt_y"/>
                                          </p:val>
                                        </p:tav>
                                      </p:tavLst>
                                    </p:anim>
                                    <p:animEffect transition="in" filter="wipe(up)">
                                      <p:cBhvr>
                                        <p:cTn id="28" dur="500"/>
                                        <p:tgtEl>
                                          <p:spTgt spid="2">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
                                            <p:txEl>
                                              <p:pRg st="9" end="9"/>
                                            </p:txEl>
                                          </p:spTgt>
                                        </p:tgtEl>
                                        <p:attrNameLst>
                                          <p:attrName>style.visibility</p:attrName>
                                        </p:attrNameLst>
                                      </p:cBhvr>
                                      <p:to>
                                        <p:strVal val="visible"/>
                                      </p:to>
                                    </p:set>
                                    <p:anim calcmode="lin" valueType="num">
                                      <p:cBhvr additive="base">
                                        <p:cTn id="33" dur="500"/>
                                        <p:tgtEl>
                                          <p:spTgt spid="2">
                                            <p:txEl>
                                              <p:pRg st="9" end="9"/>
                                            </p:txEl>
                                          </p:spTgt>
                                        </p:tgtEl>
                                        <p:attrNameLst>
                                          <p:attrName>ppt_y</p:attrName>
                                        </p:attrNameLst>
                                      </p:cBhvr>
                                      <p:tavLst>
                                        <p:tav tm="0">
                                          <p:val>
                                            <p:strVal val="#ppt_y+#ppt_h*1.125000"/>
                                          </p:val>
                                        </p:tav>
                                        <p:tav tm="100000">
                                          <p:val>
                                            <p:strVal val="#ppt_y"/>
                                          </p:val>
                                        </p:tav>
                                      </p:tavLst>
                                    </p:anim>
                                    <p:animEffect transition="in" filter="wipe(up)">
                                      <p:cBhvr>
                                        <p:cTn id="34"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Lunch</a:t>
            </a:r>
            <a:endParaRPr lang="en-US" dirty="0"/>
          </a:p>
        </p:txBody>
      </p:sp>
      <p:sp>
        <p:nvSpPr>
          <p:cNvPr id="3" name="Content Placeholder 2"/>
          <p:cNvSpPr>
            <a:spLocks noGrp="1"/>
          </p:cNvSpPr>
          <p:nvPr>
            <p:ph idx="1"/>
          </p:nvPr>
        </p:nvSpPr>
        <p:spPr>
          <a:xfrm>
            <a:off x="6878348" y="2206704"/>
            <a:ext cx="2063923" cy="3508296"/>
          </a:xfrm>
        </p:spPr>
        <p:txBody>
          <a:bodyPr>
            <a:normAutofit/>
          </a:bodyPr>
          <a:lstStyle/>
          <a:p>
            <a:pPr marL="0" indent="0" algn="ctr">
              <a:buNone/>
            </a:pPr>
            <a:r>
              <a:rPr lang="en-US" dirty="0" smtClean="0"/>
              <a:t>Please be ready by …</a:t>
            </a:r>
          </a:p>
          <a:p>
            <a:pPr marL="0" indent="0" algn="ctr">
              <a:buNone/>
            </a:pPr>
            <a:r>
              <a:rPr lang="en-US" sz="4000" dirty="0" smtClean="0">
                <a:solidFill>
                  <a:schemeClr val="accent6">
                    <a:lumMod val="75000"/>
                  </a:schemeClr>
                </a:solidFill>
              </a:rPr>
              <a:t>12:15</a:t>
            </a:r>
            <a:endParaRPr lang="en-US" sz="4000" dirty="0">
              <a:solidFill>
                <a:schemeClr val="accent6">
                  <a:lumMod val="75000"/>
                </a:schemeClr>
              </a:solidFill>
            </a:endParaRPr>
          </a:p>
        </p:txBody>
      </p:sp>
      <p:pic>
        <p:nvPicPr>
          <p:cNvPr id="5" name="Picture 4" descr="hqdefaul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840" y="1417638"/>
            <a:ext cx="6469037" cy="4851778"/>
          </a:xfrm>
          <a:prstGeom prst="rect">
            <a:avLst/>
          </a:prstGeom>
        </p:spPr>
      </p:pic>
    </p:spTree>
    <p:extLst>
      <p:ext uri="{BB962C8B-B14F-4D97-AF65-F5344CB8AC3E}">
        <p14:creationId xmlns:p14="http://schemas.microsoft.com/office/powerpoint/2010/main" val="3611158588"/>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 Back</a:t>
            </a:r>
            <a:endParaRPr lang="en-US" dirty="0"/>
          </a:p>
        </p:txBody>
      </p:sp>
      <p:sp>
        <p:nvSpPr>
          <p:cNvPr id="3" name="Content Placeholder 2"/>
          <p:cNvSpPr>
            <a:spLocks noGrp="1"/>
          </p:cNvSpPr>
          <p:nvPr>
            <p:ph idx="1"/>
          </p:nvPr>
        </p:nvSpPr>
        <p:spPr>
          <a:xfrm>
            <a:off x="6878348" y="2206704"/>
            <a:ext cx="2063923" cy="3508296"/>
          </a:xfrm>
        </p:spPr>
        <p:txBody>
          <a:bodyPr>
            <a:normAutofit/>
          </a:bodyPr>
          <a:lstStyle/>
          <a:p>
            <a:pPr marL="0" indent="0" algn="ctr">
              <a:buNone/>
            </a:pPr>
            <a:r>
              <a:rPr lang="en-US" dirty="0" smtClean="0"/>
              <a:t>Count by</a:t>
            </a:r>
          </a:p>
          <a:p>
            <a:pPr marL="0" indent="0" algn="ctr">
              <a:buNone/>
            </a:pPr>
            <a:r>
              <a:rPr lang="en-US" sz="4000" dirty="0" smtClean="0">
                <a:solidFill>
                  <a:schemeClr val="accent6">
                    <a:lumMod val="75000"/>
                  </a:schemeClr>
                </a:solidFill>
              </a:rPr>
              <a:t>fourths</a:t>
            </a:r>
            <a:endParaRPr lang="en-US" sz="4000" dirty="0">
              <a:solidFill>
                <a:schemeClr val="accent6">
                  <a:lumMod val="75000"/>
                </a:schemeClr>
              </a:solidFill>
            </a:endParaRPr>
          </a:p>
        </p:txBody>
      </p:sp>
      <p:pic>
        <p:nvPicPr>
          <p:cNvPr id="6" name="Picture 5" descr="tandem-voucher_1 (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091" y="1710913"/>
            <a:ext cx="6878348" cy="4585565"/>
          </a:xfrm>
          <a:prstGeom prst="rect">
            <a:avLst/>
          </a:prstGeom>
        </p:spPr>
      </p:pic>
    </p:spTree>
    <p:extLst>
      <p:ext uri="{BB962C8B-B14F-4D97-AF65-F5344CB8AC3E}">
        <p14:creationId xmlns:p14="http://schemas.microsoft.com/office/powerpoint/2010/main" val="112194802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dirty="0" smtClean="0"/>
              <a:t>Lessons</a:t>
            </a:r>
            <a:endParaRPr lang="en-US"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3225892882"/>
              </p:ext>
            </p:extLst>
          </p:nvPr>
        </p:nvGraphicFramePr>
        <p:xfrm>
          <a:off x="889000" y="1866900"/>
          <a:ext cx="7543800" cy="2744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Donut 5"/>
          <p:cNvSpPr/>
          <p:nvPr/>
        </p:nvSpPr>
        <p:spPr>
          <a:xfrm>
            <a:off x="3188745" y="3606796"/>
            <a:ext cx="2026747" cy="1339073"/>
          </a:xfrm>
          <a:prstGeom prst="donut">
            <a:avLst>
              <a:gd name="adj" fmla="val 15535"/>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26263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Components</a:t>
            </a:r>
            <a:endParaRPr lang="en-US" dirty="0"/>
          </a:p>
        </p:txBody>
      </p:sp>
      <p:sp>
        <p:nvSpPr>
          <p:cNvPr id="5" name="Rounded Rectangle 4"/>
          <p:cNvSpPr/>
          <p:nvPr/>
        </p:nvSpPr>
        <p:spPr>
          <a:xfrm>
            <a:off x="727431" y="1525747"/>
            <a:ext cx="3731407" cy="771517"/>
          </a:xfrm>
          <a:prstGeom prst="roundRect">
            <a:avLst/>
          </a:prstGeom>
          <a:solidFill>
            <a:schemeClr val="accent1"/>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Fluency Practice</a:t>
            </a:r>
            <a:endParaRPr lang="en-US" sz="3200" dirty="0">
              <a:solidFill>
                <a:srgbClr val="000000"/>
              </a:solidFill>
            </a:endParaRPr>
          </a:p>
        </p:txBody>
      </p:sp>
      <p:sp>
        <p:nvSpPr>
          <p:cNvPr id="7" name="Rounded Rectangle 6"/>
          <p:cNvSpPr/>
          <p:nvPr/>
        </p:nvSpPr>
        <p:spPr>
          <a:xfrm>
            <a:off x="690670" y="2570022"/>
            <a:ext cx="3731407" cy="771517"/>
          </a:xfrm>
          <a:prstGeom prst="roundRect">
            <a:avLst/>
          </a:prstGeom>
          <a:solidFill>
            <a:schemeClr val="accent3">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Application Problem</a:t>
            </a:r>
            <a:endParaRPr lang="en-US" sz="3200" dirty="0">
              <a:solidFill>
                <a:srgbClr val="000000"/>
              </a:solidFill>
            </a:endParaRPr>
          </a:p>
        </p:txBody>
      </p:sp>
      <p:sp>
        <p:nvSpPr>
          <p:cNvPr id="8" name="Rounded Rectangle 7"/>
          <p:cNvSpPr/>
          <p:nvPr/>
        </p:nvSpPr>
        <p:spPr>
          <a:xfrm>
            <a:off x="528531" y="3695379"/>
            <a:ext cx="8158269" cy="771517"/>
          </a:xfrm>
          <a:prstGeom prst="roundRect">
            <a:avLst/>
          </a:prstGeom>
          <a:solidFill>
            <a:srgbClr val="FAC090"/>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Concept Development</a:t>
            </a:r>
            <a:endParaRPr lang="en-US" sz="3200" dirty="0">
              <a:solidFill>
                <a:srgbClr val="000000"/>
              </a:solidFill>
            </a:endParaRPr>
          </a:p>
        </p:txBody>
      </p:sp>
      <p:sp>
        <p:nvSpPr>
          <p:cNvPr id="9" name="Rounded Rectangle 8"/>
          <p:cNvSpPr/>
          <p:nvPr/>
        </p:nvSpPr>
        <p:spPr>
          <a:xfrm>
            <a:off x="5443306" y="3786114"/>
            <a:ext cx="3148135" cy="538889"/>
          </a:xfrm>
          <a:prstGeom prst="roundRect">
            <a:avLst/>
          </a:prstGeom>
          <a:solidFill>
            <a:schemeClr val="accent6"/>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Problem Set</a:t>
            </a:r>
            <a:endParaRPr lang="en-US" sz="3200" dirty="0">
              <a:solidFill>
                <a:srgbClr val="000000"/>
              </a:solidFill>
            </a:endParaRPr>
          </a:p>
        </p:txBody>
      </p:sp>
      <p:sp>
        <p:nvSpPr>
          <p:cNvPr id="10" name="Rounded Rectangle 9"/>
          <p:cNvSpPr/>
          <p:nvPr/>
        </p:nvSpPr>
        <p:spPr>
          <a:xfrm>
            <a:off x="528531" y="4847763"/>
            <a:ext cx="8062908" cy="771517"/>
          </a:xfrm>
          <a:prstGeom prst="roundRect">
            <a:avLst/>
          </a:prstGeom>
          <a:solidFill>
            <a:schemeClr val="bg1">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Student Debrief</a:t>
            </a:r>
            <a:endParaRPr lang="en-US" sz="3200" dirty="0">
              <a:solidFill>
                <a:srgbClr val="000000"/>
              </a:solidFill>
            </a:endParaRPr>
          </a:p>
        </p:txBody>
      </p:sp>
      <p:sp>
        <p:nvSpPr>
          <p:cNvPr id="11" name="Rounded Rectangle 10"/>
          <p:cNvSpPr/>
          <p:nvPr/>
        </p:nvSpPr>
        <p:spPr>
          <a:xfrm>
            <a:off x="5443303" y="4974260"/>
            <a:ext cx="2987704" cy="500043"/>
          </a:xfrm>
          <a:prstGeom prst="roundRect">
            <a:avLst/>
          </a:prstGeom>
          <a:solidFill>
            <a:schemeClr val="accent4"/>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Exit Ticket</a:t>
            </a:r>
            <a:endParaRPr lang="en-US" sz="3200" dirty="0">
              <a:solidFill>
                <a:srgbClr val="000000"/>
              </a:solidFill>
            </a:endParaRPr>
          </a:p>
        </p:txBody>
      </p:sp>
      <p:sp>
        <p:nvSpPr>
          <p:cNvPr id="12" name="Rounded Rectangle 11"/>
          <p:cNvSpPr/>
          <p:nvPr/>
        </p:nvSpPr>
        <p:spPr>
          <a:xfrm>
            <a:off x="528531" y="5853002"/>
            <a:ext cx="4200543" cy="771517"/>
          </a:xfrm>
          <a:prstGeom prst="roundRect">
            <a:avLst/>
          </a:prstGeom>
          <a:solidFill>
            <a:schemeClr val="accent5">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Homework</a:t>
            </a:r>
            <a:endParaRPr lang="en-US" sz="3200" dirty="0">
              <a:solidFill>
                <a:srgbClr val="000000"/>
              </a:solidFill>
            </a:endParaRPr>
          </a:p>
        </p:txBody>
      </p:sp>
      <p:sp>
        <p:nvSpPr>
          <p:cNvPr id="13" name="Rounded Rectangle 12"/>
          <p:cNvSpPr/>
          <p:nvPr/>
        </p:nvSpPr>
        <p:spPr>
          <a:xfrm>
            <a:off x="4999305" y="1336558"/>
            <a:ext cx="3687497" cy="2169632"/>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500" b="1" u="sng" dirty="0" smtClean="0">
                <a:solidFill>
                  <a:srgbClr val="000000"/>
                </a:solidFill>
              </a:rPr>
              <a:t>Assessments</a:t>
            </a:r>
          </a:p>
          <a:p>
            <a:pPr algn="ctr"/>
            <a:endParaRPr lang="en-US" sz="1000" b="1" u="sng" dirty="0" smtClean="0">
              <a:solidFill>
                <a:srgbClr val="000000"/>
              </a:solidFill>
            </a:endParaRPr>
          </a:p>
          <a:p>
            <a:pPr algn="ctr"/>
            <a:r>
              <a:rPr lang="en-US" sz="3500" dirty="0" smtClean="0">
                <a:solidFill>
                  <a:srgbClr val="000000"/>
                </a:solidFill>
              </a:rPr>
              <a:t>Mid- and/or End-</a:t>
            </a:r>
          </a:p>
          <a:p>
            <a:pPr algn="ctr"/>
            <a:endParaRPr lang="en-US" sz="3500" dirty="0"/>
          </a:p>
        </p:txBody>
      </p:sp>
      <p:sp>
        <p:nvSpPr>
          <p:cNvPr id="16" name="Donut 15"/>
          <p:cNvSpPr/>
          <p:nvPr/>
        </p:nvSpPr>
        <p:spPr>
          <a:xfrm>
            <a:off x="592315" y="1282504"/>
            <a:ext cx="4189005" cy="1339073"/>
          </a:xfrm>
          <a:prstGeom prst="donut">
            <a:avLst>
              <a:gd name="adj" fmla="val 15535"/>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97293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ppt_y</p:attrName>
                                        </p:attrNameLst>
                                      </p:cBhvr>
                                      <p:tavLst>
                                        <p:tav tm="0">
                                          <p:val>
                                            <p:strVal val="#ppt_y+#ppt_h*1.125000"/>
                                          </p:val>
                                        </p:tav>
                                        <p:tav tm="100000">
                                          <p:val>
                                            <p:strVal val="#ppt_y"/>
                                          </p:val>
                                        </p:tav>
                                      </p:tavLst>
                                    </p:anim>
                                    <p:animEffect transition="in" filter="wipe(up)">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ppt_y</p:attrName>
                                        </p:attrNameLst>
                                      </p:cBhvr>
                                      <p:tavLst>
                                        <p:tav tm="0">
                                          <p:val>
                                            <p:strVal val="#ppt_y+#ppt_h*1.125000"/>
                                          </p:val>
                                        </p:tav>
                                        <p:tav tm="100000">
                                          <p:val>
                                            <p:strVal val="#ppt_y"/>
                                          </p:val>
                                        </p:tav>
                                      </p:tavLst>
                                    </p:anim>
                                    <p:animEffect transition="in" filter="wipe(up)">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heel(1)">
                                      <p:cBhvr>
                                        <p:cTn id="5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Practice</a:t>
            </a:r>
            <a:endParaRPr lang="en-US" dirty="0"/>
          </a:p>
        </p:txBody>
      </p:sp>
      <p:sp>
        <p:nvSpPr>
          <p:cNvPr id="4" name="TextBox 3"/>
          <p:cNvSpPr txBox="1"/>
          <p:nvPr/>
        </p:nvSpPr>
        <p:spPr>
          <a:xfrm>
            <a:off x="542710" y="1417638"/>
            <a:ext cx="8996815" cy="2523768"/>
          </a:xfrm>
          <a:prstGeom prst="rect">
            <a:avLst/>
          </a:prstGeom>
          <a:noFill/>
        </p:spPr>
        <p:txBody>
          <a:bodyPr wrap="square" rtlCol="0">
            <a:spAutoFit/>
          </a:bodyPr>
          <a:lstStyle/>
          <a:p>
            <a:r>
              <a:rPr lang="en-US" sz="3200" dirty="0" smtClean="0"/>
              <a:t>Maintenance: Staying sharp </a:t>
            </a:r>
          </a:p>
          <a:p>
            <a:endParaRPr lang="en-US" sz="1500" dirty="0" smtClean="0"/>
          </a:p>
          <a:p>
            <a:r>
              <a:rPr lang="en-US" sz="3200" dirty="0" smtClean="0"/>
              <a:t>Preparation: Targeted practice</a:t>
            </a:r>
          </a:p>
          <a:p>
            <a:endParaRPr lang="en-US" sz="1500" dirty="0" smtClean="0"/>
          </a:p>
          <a:p>
            <a:pPr marL="687388" indent="-687388"/>
            <a:r>
              <a:rPr lang="en-US" sz="3200" dirty="0" smtClean="0"/>
              <a:t>Anticipation: Building skills to prepare for future work</a:t>
            </a:r>
            <a:endParaRPr lang="en-US" sz="3200" dirty="0"/>
          </a:p>
        </p:txBody>
      </p:sp>
      <p:pic>
        <p:nvPicPr>
          <p:cNvPr id="3" name="Picture 2" descr="STP-groun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7739"/>
            <a:ext cx="9144000" cy="2633472"/>
          </a:xfrm>
          <a:prstGeom prst="rect">
            <a:avLst/>
          </a:prstGeom>
        </p:spPr>
      </p:pic>
    </p:spTree>
    <p:extLst>
      <p:ext uri="{BB962C8B-B14F-4D97-AF65-F5344CB8AC3E}">
        <p14:creationId xmlns:p14="http://schemas.microsoft.com/office/powerpoint/2010/main" val="23244650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p:tgtEl>
                                          <p:spTgt spid="4">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2"/>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Practice</a:t>
            </a:r>
            <a:endParaRPr lang="en-US" dirty="0"/>
          </a:p>
        </p:txBody>
      </p:sp>
      <p:sp>
        <p:nvSpPr>
          <p:cNvPr id="4" name="TextBox 3"/>
          <p:cNvSpPr txBox="1"/>
          <p:nvPr/>
        </p:nvSpPr>
        <p:spPr>
          <a:xfrm>
            <a:off x="551090" y="1844772"/>
            <a:ext cx="8135711" cy="1308050"/>
          </a:xfrm>
          <a:prstGeom prst="rect">
            <a:avLst/>
          </a:prstGeom>
          <a:noFill/>
        </p:spPr>
        <p:txBody>
          <a:bodyPr wrap="square" rtlCol="0">
            <a:spAutoFit/>
          </a:bodyPr>
          <a:lstStyle/>
          <a:p>
            <a:r>
              <a:rPr lang="en-US" sz="3200" dirty="0" smtClean="0"/>
              <a:t>Promotes automaticity</a:t>
            </a:r>
          </a:p>
          <a:p>
            <a:endParaRPr lang="en-US" sz="1500" dirty="0" smtClean="0"/>
          </a:p>
          <a:p>
            <a:r>
              <a:rPr lang="en-US" sz="3200" dirty="0" smtClean="0"/>
              <a:t>Fast paced &amp; energetic</a:t>
            </a:r>
          </a:p>
        </p:txBody>
      </p:sp>
      <p:pic>
        <p:nvPicPr>
          <p:cNvPr id="5" name="Picture 4" descr="va-vg-abby-cole-jump-jpg-20140429.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0893" y="3308674"/>
            <a:ext cx="4965907" cy="3419233"/>
          </a:xfrm>
          <a:prstGeom prst="rect">
            <a:avLst/>
          </a:prstGeom>
        </p:spPr>
      </p:pic>
      <p:sp>
        <p:nvSpPr>
          <p:cNvPr id="6" name="TextBox 5"/>
          <p:cNvSpPr txBox="1"/>
          <p:nvPr/>
        </p:nvSpPr>
        <p:spPr>
          <a:xfrm>
            <a:off x="637695" y="4367697"/>
            <a:ext cx="2549095" cy="1569660"/>
          </a:xfrm>
          <a:prstGeom prst="rect">
            <a:avLst/>
          </a:prstGeom>
          <a:noFill/>
        </p:spPr>
        <p:txBody>
          <a:bodyPr wrap="none" rtlCol="0">
            <a:spAutoFit/>
          </a:bodyPr>
          <a:lstStyle/>
          <a:p>
            <a:pPr algn="ctr"/>
            <a:r>
              <a:rPr lang="en-US" sz="3200" dirty="0" smtClean="0"/>
              <a:t>Celebrates</a:t>
            </a:r>
          </a:p>
          <a:p>
            <a:pPr algn="ctr"/>
            <a:r>
              <a:rPr lang="en-US" sz="3200" dirty="0" smtClean="0"/>
              <a:t> </a:t>
            </a:r>
            <a:r>
              <a:rPr lang="en-US" sz="3200" dirty="0"/>
              <a:t>improvement</a:t>
            </a:r>
          </a:p>
          <a:p>
            <a:pPr algn="ctr"/>
            <a:endParaRPr lang="en-US" sz="3200" dirty="0"/>
          </a:p>
        </p:txBody>
      </p:sp>
    </p:spTree>
    <p:extLst>
      <p:ext uri="{BB962C8B-B14F-4D97-AF65-F5344CB8AC3E}">
        <p14:creationId xmlns:p14="http://schemas.microsoft.com/office/powerpoint/2010/main" val="38665410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par>
                                <p:cTn id="21" presetID="1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ppt_y</p:attrName>
                                        </p:attrNameLst>
                                      </p:cBhvr>
                                      <p:tavLst>
                                        <p:tav tm="0">
                                          <p:val>
                                            <p:strVal val="#ppt_y+#ppt_h*1.125000"/>
                                          </p:val>
                                        </p:tav>
                                        <p:tav tm="100000">
                                          <p:val>
                                            <p:strVal val="#ppt_y"/>
                                          </p:val>
                                        </p:tav>
                                      </p:tavLst>
                                    </p:anim>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Categories</a:t>
            </a:r>
            <a:endParaRPr lang="en-US" dirty="0"/>
          </a:p>
        </p:txBody>
      </p:sp>
      <p:sp>
        <p:nvSpPr>
          <p:cNvPr id="4" name="Content Placeholder 3"/>
          <p:cNvSpPr>
            <a:spLocks noGrp="1"/>
          </p:cNvSpPr>
          <p:nvPr>
            <p:ph idx="1"/>
          </p:nvPr>
        </p:nvSpPr>
        <p:spPr>
          <a:xfrm>
            <a:off x="457200" y="1913475"/>
            <a:ext cx="8229600" cy="4019126"/>
          </a:xfrm>
        </p:spPr>
        <p:txBody>
          <a:bodyPr>
            <a:normAutofit/>
          </a:bodyPr>
          <a:lstStyle/>
          <a:p>
            <a:pPr marL="0" indent="0">
              <a:spcAft>
                <a:spcPts val="1200"/>
              </a:spcAft>
              <a:buNone/>
            </a:pPr>
            <a:r>
              <a:rPr lang="en-US" dirty="0" smtClean="0"/>
              <a:t>Three general categories of fluency work support student learning in A Story of Units:</a:t>
            </a:r>
          </a:p>
          <a:p>
            <a:pPr marL="573088" indent="0">
              <a:buNone/>
            </a:pPr>
            <a:r>
              <a:rPr lang="en-US" dirty="0" smtClean="0"/>
              <a:t>Counting Exercises</a:t>
            </a:r>
          </a:p>
          <a:p>
            <a:pPr marL="573088" indent="0">
              <a:buNone/>
            </a:pPr>
            <a:r>
              <a:rPr lang="en-US" dirty="0" smtClean="0"/>
              <a:t>Choral </a:t>
            </a:r>
            <a:r>
              <a:rPr lang="en-US" dirty="0"/>
              <a:t>&amp;</a:t>
            </a:r>
            <a:r>
              <a:rPr lang="en-US" dirty="0" smtClean="0"/>
              <a:t> </a:t>
            </a:r>
            <a:r>
              <a:rPr lang="en-US" dirty="0"/>
              <a:t>White Board </a:t>
            </a:r>
            <a:r>
              <a:rPr lang="en-US" dirty="0" smtClean="0"/>
              <a:t>Exchanges </a:t>
            </a:r>
          </a:p>
          <a:p>
            <a:pPr marL="573088" indent="0">
              <a:buNone/>
            </a:pPr>
            <a:r>
              <a:rPr lang="en-US" dirty="0" smtClean="0"/>
              <a:t>Sprints</a:t>
            </a:r>
            <a:endParaRPr lang="en-US" dirty="0"/>
          </a:p>
        </p:txBody>
      </p:sp>
    </p:spTree>
    <p:extLst>
      <p:ext uri="{BB962C8B-B14F-4D97-AF65-F5344CB8AC3E}">
        <p14:creationId xmlns:p14="http://schemas.microsoft.com/office/powerpoint/2010/main" val="21934449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p:tgtEl>
                                          <p:spTgt spid="4">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is Embedded in Standards</a:t>
            </a:r>
            <a:endParaRPr lang="en-US" dirty="0"/>
          </a:p>
        </p:txBody>
      </p:sp>
      <p:graphicFrame>
        <p:nvGraphicFramePr>
          <p:cNvPr id="5" name="Shape 199"/>
          <p:cNvGraphicFramePr/>
          <p:nvPr>
            <p:extLst>
              <p:ext uri="{D42A27DB-BD31-4B8C-83A1-F6EECF244321}">
                <p14:modId xmlns:p14="http://schemas.microsoft.com/office/powerpoint/2010/main" val="95550939"/>
              </p:ext>
            </p:extLst>
          </p:nvPr>
        </p:nvGraphicFramePr>
        <p:xfrm>
          <a:off x="162139" y="1508066"/>
          <a:ext cx="8766143" cy="5164861"/>
        </p:xfrm>
        <a:graphic>
          <a:graphicData uri="http://schemas.openxmlformats.org/drawingml/2006/table">
            <a:tbl>
              <a:tblPr>
                <a:tableStyleId>{638B1855-1B75-4FBE-930C-398BA8C253C6}</a:tableStyleId>
              </a:tblPr>
              <a:tblGrid>
                <a:gridCol w="996152"/>
                <a:gridCol w="1095768"/>
                <a:gridCol w="6674223"/>
              </a:tblGrid>
              <a:tr h="652481">
                <a:tc>
                  <a:txBody>
                    <a:bodyPr/>
                    <a:lstStyle/>
                    <a:p>
                      <a:pPr marL="0" marR="0" lvl="0" indent="0" algn="ctr" rtl="0">
                        <a:lnSpc>
                          <a:spcPct val="115000"/>
                        </a:lnSpc>
                        <a:spcBef>
                          <a:spcPts val="0"/>
                        </a:spcBef>
                        <a:spcAft>
                          <a:spcPts val="0"/>
                        </a:spcAft>
                        <a:buSzPct val="25000"/>
                        <a:buNone/>
                      </a:pPr>
                      <a:r>
                        <a:rPr lang="en-US" sz="1800" dirty="0" smtClean="0">
                          <a:solidFill>
                            <a:srgbClr val="000000"/>
                          </a:solidFill>
                        </a:rPr>
                        <a:t>K</a:t>
                      </a:r>
                      <a:endParaRPr lang="x-none" sz="1800" b="1" dirty="0">
                        <a:solidFill>
                          <a:srgbClr val="000000"/>
                        </a:solidFill>
                      </a:endParaRPr>
                    </a:p>
                  </a:txBody>
                  <a:tcPr marL="68575" marR="68575"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K.OA.5</a:t>
                      </a:r>
                      <a:endParaRPr lang="x-none" sz="1800" b="0" i="0" u="none" strike="noStrike" kern="1200" cap="none" baseline="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dirty="0">
                          <a:solidFill>
                            <a:srgbClr val="000000"/>
                          </a:solidFill>
                        </a:rPr>
                        <a:t>Add/subtract within 5</a:t>
                      </a:r>
                      <a:endParaRPr lang="x-none" sz="1800" b="0" i="0" u="none" strike="noStrike" kern="1200" cap="none" baseline="0" dirty="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27344">
                <a:tc>
                  <a:txBody>
                    <a:bodyPr/>
                    <a:lstStyle/>
                    <a:p>
                      <a:pPr marL="0" marR="0" lvl="0" indent="0" algn="ctr" rtl="0">
                        <a:lnSpc>
                          <a:spcPct val="115000"/>
                        </a:lnSpc>
                        <a:spcBef>
                          <a:spcPts val="0"/>
                        </a:spcBef>
                        <a:spcAft>
                          <a:spcPts val="0"/>
                        </a:spcAft>
                        <a:buSzPct val="25000"/>
                        <a:buNone/>
                      </a:pPr>
                      <a:r>
                        <a:rPr lang="en-US" sz="1800" dirty="0" smtClean="0">
                          <a:solidFill>
                            <a:srgbClr val="000000"/>
                          </a:solidFill>
                        </a:rPr>
                        <a:t>1</a:t>
                      </a:r>
                      <a:endParaRPr lang="x-none" sz="1800" b="1" dirty="0">
                        <a:solidFill>
                          <a:srgbClr val="000000"/>
                        </a:solidFill>
                      </a:endParaRPr>
                    </a:p>
                  </a:txBody>
                  <a:tcPr marL="68575" marR="68575"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1.OA.6</a:t>
                      </a:r>
                      <a:endParaRPr lang="x-none" sz="1800" b="0" i="0" u="none" strike="noStrike" kern="1200" cap="none" baseline="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Add/subtract within 10</a:t>
                      </a:r>
                      <a:endParaRPr lang="x-none" sz="1800" b="0" i="0" u="none" strike="noStrike" kern="1200" cap="none" baseline="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097280">
                <a:tc>
                  <a:txBody>
                    <a:bodyPr/>
                    <a:lstStyle/>
                    <a:p>
                      <a:pPr marL="0" marR="0" lvl="0" indent="0" algn="ctr" rtl="0">
                        <a:lnSpc>
                          <a:spcPct val="115000"/>
                        </a:lnSpc>
                        <a:spcBef>
                          <a:spcPts val="0"/>
                        </a:spcBef>
                        <a:spcAft>
                          <a:spcPts val="0"/>
                        </a:spcAft>
                        <a:buSzPct val="25000"/>
                        <a:buNone/>
                      </a:pPr>
                      <a:r>
                        <a:rPr lang="en-US" sz="1800" dirty="0" smtClean="0">
                          <a:solidFill>
                            <a:srgbClr val="000000"/>
                          </a:solidFill>
                        </a:rPr>
                        <a:t>2</a:t>
                      </a:r>
                      <a:endParaRPr lang="x-none" sz="1800" b="1" dirty="0">
                        <a:solidFill>
                          <a:srgbClr val="000000"/>
                        </a:solidFill>
                      </a:endParaRPr>
                    </a:p>
                  </a:txBody>
                  <a:tcPr marL="68575" marR="68575"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2.OA.2</a:t>
                      </a:r>
                    </a:p>
                    <a:p>
                      <a:pPr marL="0" marR="0" lvl="0" indent="0" algn="ctr"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2.NBT.5</a:t>
                      </a:r>
                      <a:endParaRPr lang="x-none" sz="1800" b="0" i="0" u="none" strike="noStrike" kern="1200" cap="none" baseline="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dirty="0">
                          <a:solidFill>
                            <a:srgbClr val="000000"/>
                          </a:solidFill>
                        </a:rPr>
                        <a:t>Add/subtract within 20 (know single-digit sums from memory)</a:t>
                      </a:r>
                    </a:p>
                    <a:p>
                      <a:pPr marL="0" marR="0" lvl="0" indent="0" algn="l"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dirty="0">
                          <a:solidFill>
                            <a:srgbClr val="000000"/>
                          </a:solidFill>
                        </a:rPr>
                        <a:t>Add/subtract within 100</a:t>
                      </a:r>
                      <a:endParaRPr lang="x-none" sz="1800" b="0" i="0" u="none" strike="noStrike" kern="1200" cap="none" baseline="0" dirty="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170328">
                <a:tc>
                  <a:txBody>
                    <a:bodyPr/>
                    <a:lstStyle/>
                    <a:p>
                      <a:pPr marL="0" marR="0" lvl="0" indent="0" algn="ctr" rtl="0">
                        <a:lnSpc>
                          <a:spcPct val="115000"/>
                        </a:lnSpc>
                        <a:spcBef>
                          <a:spcPts val="0"/>
                        </a:spcBef>
                        <a:spcAft>
                          <a:spcPts val="0"/>
                        </a:spcAft>
                        <a:buSzPct val="25000"/>
                        <a:buNone/>
                      </a:pPr>
                      <a:r>
                        <a:rPr lang="en-US" sz="1800" dirty="0" smtClean="0">
                          <a:solidFill>
                            <a:srgbClr val="000000"/>
                          </a:solidFill>
                        </a:rPr>
                        <a:t>3</a:t>
                      </a:r>
                      <a:endParaRPr lang="x-none" sz="1800" b="1" dirty="0">
                        <a:solidFill>
                          <a:srgbClr val="000000"/>
                        </a:solidFill>
                      </a:endParaRPr>
                    </a:p>
                  </a:txBody>
                  <a:tcPr marL="68575" marR="68575"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3.OA.7</a:t>
                      </a:r>
                    </a:p>
                    <a:p>
                      <a:pPr marL="0" marR="0" lvl="0" indent="0" algn="ctr"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3.NBT.2</a:t>
                      </a:r>
                      <a:endParaRPr lang="x-none" sz="1800" b="0" i="0" u="none" strike="noStrike" kern="1200" cap="none" baseline="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Multiply/divide within 100 (know single-digit products from memory)</a:t>
                      </a:r>
                    </a:p>
                    <a:p>
                      <a:pPr marL="0" marR="0" lvl="0" indent="0" algn="l"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Add/subtract within 1000</a:t>
                      </a:r>
                      <a:endParaRPr lang="x-none" sz="1800" b="0" i="0" u="none" strike="noStrike" kern="1200" cap="none" baseline="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32093">
                <a:tc>
                  <a:txBody>
                    <a:bodyPr/>
                    <a:lstStyle/>
                    <a:p>
                      <a:pPr marL="0" marR="0" lvl="0" indent="0" algn="ctr" rtl="0">
                        <a:lnSpc>
                          <a:spcPct val="115000"/>
                        </a:lnSpc>
                        <a:spcBef>
                          <a:spcPts val="0"/>
                        </a:spcBef>
                        <a:spcAft>
                          <a:spcPts val="0"/>
                        </a:spcAft>
                        <a:buSzPct val="25000"/>
                        <a:buNone/>
                      </a:pPr>
                      <a:r>
                        <a:rPr lang="en-US" sz="1800" dirty="0" smtClean="0">
                          <a:solidFill>
                            <a:srgbClr val="000000"/>
                          </a:solidFill>
                        </a:rPr>
                        <a:t>4</a:t>
                      </a:r>
                      <a:endParaRPr lang="x-none" sz="1800" b="1" dirty="0">
                        <a:solidFill>
                          <a:srgbClr val="000000"/>
                        </a:solidFill>
                      </a:endParaRPr>
                    </a:p>
                  </a:txBody>
                  <a:tcPr marL="68575" marR="68575"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dirty="0">
                          <a:solidFill>
                            <a:srgbClr val="000000"/>
                          </a:solidFill>
                        </a:rPr>
                        <a:t>4.NBT.4</a:t>
                      </a:r>
                      <a:endParaRPr lang="x-none" sz="1800" b="0" i="0" u="none" strike="noStrike" kern="1200" cap="none" baseline="0" dirty="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dirty="0">
                          <a:solidFill>
                            <a:srgbClr val="000000"/>
                          </a:solidFill>
                        </a:rPr>
                        <a:t>Add/subtract within 1,000,000</a:t>
                      </a:r>
                      <a:endParaRPr lang="x-none" sz="1800" b="0" i="0" u="none" strike="noStrike" kern="1200" cap="none" baseline="0" dirty="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85335">
                <a:tc>
                  <a:txBody>
                    <a:bodyPr/>
                    <a:lstStyle/>
                    <a:p>
                      <a:pPr marL="0" marR="0" lvl="0" indent="0" algn="ctr" rtl="0">
                        <a:lnSpc>
                          <a:spcPct val="115000"/>
                        </a:lnSpc>
                        <a:spcBef>
                          <a:spcPts val="0"/>
                        </a:spcBef>
                        <a:spcAft>
                          <a:spcPts val="0"/>
                        </a:spcAft>
                        <a:buSzPct val="25000"/>
                        <a:buNone/>
                      </a:pPr>
                      <a:r>
                        <a:rPr lang="en-US" sz="1800" dirty="0" smtClean="0">
                          <a:solidFill>
                            <a:srgbClr val="000000"/>
                          </a:solidFill>
                        </a:rPr>
                        <a:t>5</a:t>
                      </a:r>
                      <a:endParaRPr lang="x-none" sz="1800" b="1" dirty="0">
                        <a:solidFill>
                          <a:srgbClr val="000000"/>
                        </a:solidFill>
                      </a:endParaRPr>
                    </a:p>
                  </a:txBody>
                  <a:tcPr marL="68575" marR="68575"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a:solidFill>
                            <a:srgbClr val="000000"/>
                          </a:solidFill>
                        </a:rPr>
                        <a:t>5.NBT.5</a:t>
                      </a:r>
                      <a:endParaRPr lang="x-none" sz="1800" b="0" i="0" u="none" strike="noStrike" kern="1200" cap="none" baseline="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1800" u="none" strike="noStrike" kern="1200" cap="none" baseline="0" dirty="0">
                          <a:solidFill>
                            <a:srgbClr val="000000"/>
                          </a:solidFill>
                        </a:rPr>
                        <a:t>Multi-digit multiplication</a:t>
                      </a:r>
                      <a:endParaRPr lang="x-none" sz="1800" b="0" i="0" u="none" strike="noStrike" kern="1200" cap="none" baseline="0" dirty="0">
                        <a:solidFill>
                          <a:srgbClr val="000000"/>
                        </a:solidFill>
                        <a:latin typeface="Calibri" pitchFamily="34" charset="0"/>
                        <a:ea typeface="+mn-ea"/>
                        <a:cs typeface="Calibri" pitchFamily="34" charset="0"/>
                      </a:endParaRPr>
                    </a:p>
                  </a:txBody>
                  <a:tcPr marL="68569" marR="6856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9156640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Foundational Fluencies</a:t>
            </a:r>
            <a:endParaRPr lang="en-US" dirty="0"/>
          </a:p>
        </p:txBody>
      </p:sp>
      <p:sp>
        <p:nvSpPr>
          <p:cNvPr id="5" name="Content Placeholder 3"/>
          <p:cNvSpPr txBox="1">
            <a:spLocks/>
          </p:cNvSpPr>
          <p:nvPr/>
        </p:nvSpPr>
        <p:spPr>
          <a:xfrm>
            <a:off x="457200" y="1548376"/>
            <a:ext cx="8229600" cy="501909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2200" b="1" dirty="0" smtClean="0"/>
              <a:t>K</a:t>
            </a:r>
            <a:r>
              <a:rPr lang="en-US" sz="2200" dirty="0" smtClean="0"/>
              <a:t> – Counting to 5, counting consecutively, and recognizing numerals</a:t>
            </a:r>
          </a:p>
          <a:p>
            <a:pPr marL="0" indent="0">
              <a:spcAft>
                <a:spcPts val="600"/>
              </a:spcAft>
              <a:buNone/>
            </a:pPr>
            <a:r>
              <a:rPr lang="en-US" sz="2200" b="1" dirty="0" smtClean="0"/>
              <a:t>1</a:t>
            </a:r>
            <a:r>
              <a:rPr lang="en-US" sz="2200" dirty="0" smtClean="0"/>
              <a:t> – Counting a set of objects or pictures and assigning a numeral, </a:t>
            </a:r>
            <a:br>
              <a:rPr lang="en-US" sz="2200" dirty="0" smtClean="0"/>
            </a:br>
            <a:r>
              <a:rPr lang="en-US" sz="2200" dirty="0" smtClean="0"/>
              <a:t>	and counting on in a number sequence</a:t>
            </a:r>
          </a:p>
          <a:p>
            <a:pPr marL="0" indent="0">
              <a:spcAft>
                <a:spcPts val="600"/>
              </a:spcAft>
              <a:buNone/>
            </a:pPr>
            <a:r>
              <a:rPr lang="en-US" sz="2200" b="1" dirty="0" smtClean="0"/>
              <a:t>2</a:t>
            </a:r>
            <a:r>
              <a:rPr lang="en-US" sz="2200" dirty="0" smtClean="0"/>
              <a:t> – Adding and subtracting units such as tens and centimeters, </a:t>
            </a:r>
            <a:br>
              <a:rPr lang="en-US" sz="2200" dirty="0" smtClean="0"/>
            </a:br>
            <a:r>
              <a:rPr lang="en-US" sz="2200" dirty="0" smtClean="0"/>
              <a:t>	and using rulers to count, add, and subtract</a:t>
            </a:r>
          </a:p>
          <a:p>
            <a:pPr marL="0" indent="0">
              <a:spcAft>
                <a:spcPts val="600"/>
              </a:spcAft>
              <a:buNone/>
            </a:pPr>
            <a:r>
              <a:rPr lang="en-US" sz="2200" b="1" dirty="0" smtClean="0"/>
              <a:t>3</a:t>
            </a:r>
            <a:r>
              <a:rPr lang="en-US" sz="2200" dirty="0" smtClean="0"/>
              <a:t> – Group counting (skip counting) to lay the foundation for </a:t>
            </a:r>
          </a:p>
          <a:p>
            <a:pPr marL="0" indent="0">
              <a:spcAft>
                <a:spcPts val="600"/>
              </a:spcAft>
              <a:buNone/>
            </a:pPr>
            <a:r>
              <a:rPr lang="en-US" sz="2200" dirty="0" smtClean="0"/>
              <a:t>	understanding multiplication as repeated addition</a:t>
            </a:r>
          </a:p>
          <a:p>
            <a:pPr marL="404813" indent="-404813">
              <a:spcAft>
                <a:spcPts val="600"/>
              </a:spcAft>
              <a:buNone/>
            </a:pPr>
            <a:r>
              <a:rPr lang="en-US" sz="2200" b="1" dirty="0" smtClean="0"/>
              <a:t>4</a:t>
            </a:r>
            <a:r>
              <a:rPr lang="en-US" sz="2200" dirty="0" smtClean="0"/>
              <a:t> – Multiplying </a:t>
            </a:r>
            <a:r>
              <a:rPr lang="en-US" sz="2200" dirty="0"/>
              <a:t>&amp;</a:t>
            </a:r>
            <a:r>
              <a:rPr lang="en-US" sz="2200" dirty="0" smtClean="0"/>
              <a:t> dividing by 10, and decomposing numbers into units</a:t>
            </a:r>
          </a:p>
          <a:p>
            <a:pPr marL="0" indent="0">
              <a:spcAft>
                <a:spcPts val="600"/>
              </a:spcAft>
              <a:buNone/>
            </a:pPr>
            <a:r>
              <a:rPr lang="en-US" sz="2200" b="1" dirty="0" smtClean="0"/>
              <a:t>5</a:t>
            </a:r>
            <a:r>
              <a:rPr lang="en-US" sz="2200" dirty="0" smtClean="0"/>
              <a:t> –  Renaming decimals in various place value units </a:t>
            </a:r>
            <a:br>
              <a:rPr lang="en-US" sz="2200" dirty="0" smtClean="0"/>
            </a:br>
            <a:r>
              <a:rPr lang="en-US" sz="2200" dirty="0" smtClean="0"/>
              <a:t>	(3.14 =  3 ones 14 hundredths =  31 tenths 4 hundredths = 314      </a:t>
            </a:r>
          </a:p>
          <a:p>
            <a:pPr marL="0" indent="0">
              <a:spcAft>
                <a:spcPts val="600"/>
              </a:spcAft>
              <a:buNone/>
            </a:pPr>
            <a:r>
              <a:rPr lang="en-US" sz="2200" dirty="0"/>
              <a:t> </a:t>
            </a:r>
            <a:r>
              <a:rPr lang="en-US" sz="2200" dirty="0" smtClean="0"/>
              <a:t>     </a:t>
            </a:r>
            <a:r>
              <a:rPr lang="en-US" sz="2200" dirty="0"/>
              <a:t> </a:t>
            </a:r>
            <a:r>
              <a:rPr lang="en-US" sz="2200" dirty="0" smtClean="0"/>
              <a:t> hundredths)</a:t>
            </a:r>
          </a:p>
          <a:p>
            <a:endParaRPr lang="en-US" sz="2200" dirty="0"/>
          </a:p>
        </p:txBody>
      </p:sp>
    </p:spTree>
    <p:extLst>
      <p:ext uri="{BB962C8B-B14F-4D97-AF65-F5344CB8AC3E}">
        <p14:creationId xmlns:p14="http://schemas.microsoft.com/office/powerpoint/2010/main" val="87704123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Grace</a:t>
            </a:r>
            <a:endParaRPr lang="en-US" dirty="0"/>
          </a:p>
        </p:txBody>
      </p:sp>
      <p:sp>
        <p:nvSpPr>
          <p:cNvPr id="3" name="Content Placeholder 2"/>
          <p:cNvSpPr>
            <a:spLocks noGrp="1"/>
          </p:cNvSpPr>
          <p:nvPr>
            <p:ph idx="1"/>
          </p:nvPr>
        </p:nvSpPr>
        <p:spPr/>
        <p:txBody>
          <a:bodyPr/>
          <a:lstStyle/>
          <a:p>
            <a:pPr marL="0" indent="0">
              <a:buNone/>
            </a:pPr>
            <a:r>
              <a:rPr lang="en-US" dirty="0" smtClean="0"/>
              <a:t>Others are ready for takeoff.</a:t>
            </a:r>
            <a:endParaRPr lang="en-US" dirty="0"/>
          </a:p>
        </p:txBody>
      </p:sp>
      <p:pic>
        <p:nvPicPr>
          <p:cNvPr id="5" name="Picture 4" descr="Screen shot 2014-05-20 at 11.03.4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9378" y="2559505"/>
            <a:ext cx="3985247" cy="3945593"/>
          </a:xfrm>
          <a:prstGeom prst="rect">
            <a:avLst/>
          </a:prstGeom>
        </p:spPr>
      </p:pic>
    </p:spTree>
    <p:extLst>
      <p:ext uri="{BB962C8B-B14F-4D97-AF65-F5344CB8AC3E}">
        <p14:creationId xmlns:p14="http://schemas.microsoft.com/office/powerpoint/2010/main" val="1197418582"/>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Practice Demonstration</a:t>
            </a:r>
            <a:endParaRPr lang="en-US" dirty="0"/>
          </a:p>
        </p:txBody>
      </p:sp>
      <p:pic>
        <p:nvPicPr>
          <p:cNvPr id="5" name="Picture 4" descr="Screen Shot 2014-05-22 at 3.15.5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7560" y="1741260"/>
            <a:ext cx="4699000" cy="1714500"/>
          </a:xfrm>
          <a:prstGeom prst="rect">
            <a:avLst/>
          </a:prstGeom>
        </p:spPr>
      </p:pic>
    </p:spTree>
    <p:extLst>
      <p:ext uri="{BB962C8B-B14F-4D97-AF65-F5344CB8AC3E}">
        <p14:creationId xmlns:p14="http://schemas.microsoft.com/office/powerpoint/2010/main" val="4212021646"/>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Multiply by 2</a:t>
            </a:r>
            <a:endParaRPr lang="en-US" dirty="0"/>
          </a:p>
        </p:txBody>
      </p:sp>
      <p:sp>
        <p:nvSpPr>
          <p:cNvPr id="3" name="Content Placeholder 2"/>
          <p:cNvSpPr>
            <a:spLocks noGrp="1"/>
          </p:cNvSpPr>
          <p:nvPr>
            <p:ph idx="1"/>
          </p:nvPr>
        </p:nvSpPr>
        <p:spPr/>
        <p:txBody>
          <a:bodyPr/>
          <a:lstStyle/>
          <a:p>
            <a:pPr marL="0" indent="0" algn="ctr">
              <a:buNone/>
            </a:pPr>
            <a:r>
              <a:rPr lang="en-US" dirty="0" smtClean="0"/>
              <a:t>2 x 7 = _____</a:t>
            </a:r>
          </a:p>
          <a:p>
            <a:pPr marL="0" indent="0" algn="ctr">
              <a:buNone/>
            </a:pPr>
            <a:endParaRPr lang="en-US" dirty="0"/>
          </a:p>
          <a:p>
            <a:pPr marL="0" indent="0" algn="ctr">
              <a:buNone/>
            </a:pPr>
            <a:r>
              <a:rPr lang="en-US" dirty="0" smtClean="0"/>
              <a:t>2 x 9 = _____</a:t>
            </a:r>
          </a:p>
          <a:p>
            <a:pPr marL="0" indent="0" algn="ctr">
              <a:buNone/>
            </a:pPr>
            <a:endParaRPr lang="en-US" dirty="0"/>
          </a:p>
          <a:p>
            <a:pPr marL="0" indent="0" algn="ctr">
              <a:buNone/>
            </a:pPr>
            <a:r>
              <a:rPr lang="en-US" dirty="0" smtClean="0"/>
              <a:t>2 x 8 = _____</a:t>
            </a:r>
            <a:endParaRPr lang="en-US" dirty="0"/>
          </a:p>
        </p:txBody>
      </p:sp>
    </p:spTree>
    <p:extLst>
      <p:ext uri="{BB962C8B-B14F-4D97-AF65-F5344CB8AC3E}">
        <p14:creationId xmlns:p14="http://schemas.microsoft.com/office/powerpoint/2010/main" val="31338958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Count by 4s and 3s</a:t>
            </a:r>
            <a:endParaRPr lang="en-US" dirty="0"/>
          </a:p>
        </p:txBody>
      </p:sp>
      <p:sp>
        <p:nvSpPr>
          <p:cNvPr id="4" name="Up Arrow 3"/>
          <p:cNvSpPr/>
          <p:nvPr/>
        </p:nvSpPr>
        <p:spPr>
          <a:xfrm>
            <a:off x="1216049" y="2432396"/>
            <a:ext cx="1351163" cy="1918888"/>
          </a:xfrm>
          <a:prstGeom prst="upArrow">
            <a:avLst/>
          </a:prstGeom>
          <a:solidFill>
            <a:srgbClr val="E46C0A"/>
          </a:solidFill>
          <a:ln>
            <a:solidFill>
              <a:srgbClr val="E46C0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Minus 4"/>
          <p:cNvSpPr/>
          <p:nvPr/>
        </p:nvSpPr>
        <p:spPr>
          <a:xfrm>
            <a:off x="3513025" y="2729687"/>
            <a:ext cx="2161863" cy="1432410"/>
          </a:xfrm>
          <a:prstGeom prst="mathMinus">
            <a:avLst/>
          </a:prstGeom>
          <a:solidFill>
            <a:srgbClr val="E46C0A"/>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Up Arrow 5"/>
          <p:cNvSpPr/>
          <p:nvPr/>
        </p:nvSpPr>
        <p:spPr>
          <a:xfrm rot="10800000">
            <a:off x="6475844" y="2432396"/>
            <a:ext cx="1351163" cy="1918888"/>
          </a:xfrm>
          <a:prstGeom prst="upArrow">
            <a:avLst/>
          </a:prstGeom>
          <a:solidFill>
            <a:srgbClr val="E46C0A"/>
          </a:solidFill>
          <a:ln>
            <a:solidFill>
              <a:srgbClr val="E46C0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972838" y="4994682"/>
            <a:ext cx="2215908" cy="584776"/>
          </a:xfrm>
          <a:prstGeom prst="rect">
            <a:avLst/>
          </a:prstGeom>
          <a:noFill/>
        </p:spPr>
        <p:txBody>
          <a:bodyPr wrap="square" rtlCol="0">
            <a:spAutoFit/>
          </a:bodyPr>
          <a:lstStyle/>
          <a:p>
            <a:r>
              <a:rPr lang="en-US" sz="3200" dirty="0" smtClean="0"/>
              <a:t>Count up</a:t>
            </a:r>
            <a:endParaRPr lang="en-US" sz="3200" dirty="0"/>
          </a:p>
        </p:txBody>
      </p:sp>
      <p:sp>
        <p:nvSpPr>
          <p:cNvPr id="8" name="TextBox 7"/>
          <p:cNvSpPr txBox="1"/>
          <p:nvPr/>
        </p:nvSpPr>
        <p:spPr>
          <a:xfrm>
            <a:off x="3864328" y="5016420"/>
            <a:ext cx="1621397" cy="584776"/>
          </a:xfrm>
          <a:prstGeom prst="rect">
            <a:avLst/>
          </a:prstGeom>
          <a:noFill/>
        </p:spPr>
        <p:txBody>
          <a:bodyPr wrap="square" rtlCol="0">
            <a:spAutoFit/>
          </a:bodyPr>
          <a:lstStyle/>
          <a:p>
            <a:pPr algn="ctr"/>
            <a:r>
              <a:rPr lang="en-US" sz="3200" dirty="0" smtClean="0"/>
              <a:t>Stop</a:t>
            </a:r>
            <a:endParaRPr lang="en-US" sz="3200" dirty="0"/>
          </a:p>
        </p:txBody>
      </p:sp>
      <p:sp>
        <p:nvSpPr>
          <p:cNvPr id="9" name="TextBox 8"/>
          <p:cNvSpPr txBox="1"/>
          <p:nvPr/>
        </p:nvSpPr>
        <p:spPr>
          <a:xfrm>
            <a:off x="6168850" y="4994682"/>
            <a:ext cx="2215908" cy="584776"/>
          </a:xfrm>
          <a:prstGeom prst="rect">
            <a:avLst/>
          </a:prstGeom>
          <a:noFill/>
        </p:spPr>
        <p:txBody>
          <a:bodyPr wrap="square" rtlCol="0">
            <a:spAutoFit/>
          </a:bodyPr>
          <a:lstStyle/>
          <a:p>
            <a:r>
              <a:rPr lang="en-US" sz="3200" dirty="0" smtClean="0"/>
              <a:t>Count down</a:t>
            </a:r>
            <a:endParaRPr lang="en-US" sz="3200" dirty="0"/>
          </a:p>
        </p:txBody>
      </p:sp>
    </p:spTree>
    <p:extLst>
      <p:ext uri="{BB962C8B-B14F-4D97-AF65-F5344CB8AC3E}">
        <p14:creationId xmlns:p14="http://schemas.microsoft.com/office/powerpoint/2010/main" val="12992502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Think About</a:t>
            </a:r>
            <a:endParaRPr lang="en-US" dirty="0"/>
          </a:p>
        </p:txBody>
      </p:sp>
      <p:sp>
        <p:nvSpPr>
          <p:cNvPr id="4" name="TextBox 3"/>
          <p:cNvSpPr txBox="1"/>
          <p:nvPr/>
        </p:nvSpPr>
        <p:spPr>
          <a:xfrm>
            <a:off x="551089" y="1844773"/>
            <a:ext cx="7859042" cy="5709255"/>
          </a:xfrm>
          <a:prstGeom prst="rect">
            <a:avLst/>
          </a:prstGeom>
          <a:noFill/>
        </p:spPr>
        <p:txBody>
          <a:bodyPr wrap="none" rtlCol="0">
            <a:spAutoFit/>
          </a:bodyPr>
          <a:lstStyle/>
          <a:p>
            <a:r>
              <a:rPr lang="en-US" sz="3200" dirty="0" smtClean="0"/>
              <a:t>Making deliberate choices</a:t>
            </a:r>
          </a:p>
          <a:p>
            <a:endParaRPr lang="en-US" sz="1500" dirty="0" smtClean="0"/>
          </a:p>
          <a:p>
            <a:r>
              <a:rPr lang="en-US" sz="3200" dirty="0" smtClean="0"/>
              <a:t>Investing in building the routines (use a timer)</a:t>
            </a:r>
          </a:p>
          <a:p>
            <a:endParaRPr lang="en-US" sz="1500" dirty="0" smtClean="0"/>
          </a:p>
          <a:p>
            <a:r>
              <a:rPr lang="en-US" sz="3200" dirty="0" smtClean="0"/>
              <a:t>Including fewer types of exercises</a:t>
            </a:r>
          </a:p>
          <a:p>
            <a:endParaRPr lang="en-US" sz="1500" dirty="0" smtClean="0"/>
          </a:p>
          <a:p>
            <a:r>
              <a:rPr lang="en-US" sz="3200" dirty="0" smtClean="0"/>
              <a:t>Starting with simpler content</a:t>
            </a:r>
          </a:p>
          <a:p>
            <a:endParaRPr lang="en-US" sz="3200" dirty="0"/>
          </a:p>
          <a:p>
            <a:endParaRPr lang="en-US" sz="3200" dirty="0" smtClean="0"/>
          </a:p>
          <a:p>
            <a:endParaRPr lang="en-US" sz="3200" dirty="0" smtClean="0"/>
          </a:p>
          <a:p>
            <a:endParaRPr lang="en-US" sz="3200" dirty="0" smtClean="0"/>
          </a:p>
          <a:p>
            <a:endParaRPr lang="en-US" sz="3200" dirty="0" smtClean="0"/>
          </a:p>
          <a:p>
            <a:endParaRPr lang="en-US" sz="3200" dirty="0"/>
          </a:p>
        </p:txBody>
      </p:sp>
    </p:spTree>
    <p:extLst>
      <p:ext uri="{BB962C8B-B14F-4D97-AF65-F5344CB8AC3E}">
        <p14:creationId xmlns:p14="http://schemas.microsoft.com/office/powerpoint/2010/main" val="4841581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p:tgtEl>
                                          <p:spTgt spid="4">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p:tgtEl>
                                          <p:spTgt spid="4">
                                            <p:txEl>
                                              <p:pRg st="6" end="6"/>
                                            </p:txEl>
                                          </p:spTgt>
                                        </p:tgtEl>
                                        <p:attrNameLst>
                                          <p:attrName>ppt_y</p:attrName>
                                        </p:attrNameLst>
                                      </p:cBhvr>
                                      <p:tavLst>
                                        <p:tav tm="0">
                                          <p:val>
                                            <p:strVal val="#ppt_y+#ppt_h*1.125000"/>
                                          </p:val>
                                        </p:tav>
                                        <p:tav tm="100000">
                                          <p:val>
                                            <p:strVal val="#ppt_y"/>
                                          </p:val>
                                        </p:tav>
                                      </p:tavLst>
                                    </p:anim>
                                    <p:animEffect transition="in" filter="wipe(up)">
                                      <p:cBhvr>
                                        <p:cTn id="26"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Differentiating Fluency Practice</a:t>
            </a:r>
            <a:endParaRPr lang="en-US" dirty="0"/>
          </a:p>
        </p:txBody>
      </p:sp>
      <p:sp>
        <p:nvSpPr>
          <p:cNvPr id="4" name="TextBox 3"/>
          <p:cNvSpPr txBox="1"/>
          <p:nvPr/>
        </p:nvSpPr>
        <p:spPr>
          <a:xfrm>
            <a:off x="648560" y="1844773"/>
            <a:ext cx="7636613" cy="3247043"/>
          </a:xfrm>
          <a:prstGeom prst="rect">
            <a:avLst/>
          </a:prstGeom>
          <a:noFill/>
        </p:spPr>
        <p:txBody>
          <a:bodyPr wrap="square" rtlCol="0">
            <a:spAutoFit/>
          </a:bodyPr>
          <a:lstStyle/>
          <a:p>
            <a:r>
              <a:rPr lang="en-US" sz="3200" dirty="0" smtClean="0"/>
              <a:t>Modeling with visual tools</a:t>
            </a:r>
          </a:p>
          <a:p>
            <a:endParaRPr lang="en-US" sz="1500" dirty="0" smtClean="0"/>
          </a:p>
          <a:p>
            <a:r>
              <a:rPr lang="en-US" sz="3200" dirty="0" smtClean="0"/>
              <a:t>Adapting the length &amp; pace of exercise</a:t>
            </a:r>
          </a:p>
          <a:p>
            <a:endParaRPr lang="en-US" sz="1500" dirty="0" smtClean="0"/>
          </a:p>
          <a:p>
            <a:r>
              <a:rPr lang="en-US" sz="3200" dirty="0" smtClean="0"/>
              <a:t>Using content from lower or higher grades</a:t>
            </a:r>
          </a:p>
          <a:p>
            <a:endParaRPr lang="en-US" sz="1500" dirty="0" smtClean="0"/>
          </a:p>
          <a:p>
            <a:r>
              <a:rPr lang="en-US" sz="3200" dirty="0" smtClean="0"/>
              <a:t>Varying between independent, partner, small group</a:t>
            </a:r>
            <a:r>
              <a:rPr lang="en-US" sz="3200" dirty="0"/>
              <a:t> </a:t>
            </a:r>
            <a:r>
              <a:rPr lang="en-US" sz="3200" dirty="0" smtClean="0"/>
              <a:t>&amp; whole class activities</a:t>
            </a:r>
            <a:endParaRPr lang="en-US" sz="3200" dirty="0"/>
          </a:p>
        </p:txBody>
      </p:sp>
    </p:spTree>
    <p:extLst>
      <p:ext uri="{BB962C8B-B14F-4D97-AF65-F5344CB8AC3E}">
        <p14:creationId xmlns:p14="http://schemas.microsoft.com/office/powerpoint/2010/main" val="29697594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p:tgtEl>
                                          <p:spTgt spid="4">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p:tgtEl>
                                          <p:spTgt spid="4">
                                            <p:txEl>
                                              <p:pRg st="6" end="6"/>
                                            </p:txEl>
                                          </p:spTgt>
                                        </p:tgtEl>
                                        <p:attrNameLst>
                                          <p:attrName>ppt_y</p:attrName>
                                        </p:attrNameLst>
                                      </p:cBhvr>
                                      <p:tavLst>
                                        <p:tav tm="0">
                                          <p:val>
                                            <p:strVal val="#ppt_y+#ppt_h*1.125000"/>
                                          </p:val>
                                        </p:tav>
                                        <p:tav tm="100000">
                                          <p:val>
                                            <p:strVal val="#ppt_y"/>
                                          </p:val>
                                        </p:tav>
                                      </p:tavLst>
                                    </p:anim>
                                    <p:animEffect transition="in" filter="wipe(up)">
                                      <p:cBhvr>
                                        <p:cTn id="26"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Practice</a:t>
            </a:r>
            <a:endParaRPr lang="en-US" dirty="0"/>
          </a:p>
        </p:txBody>
      </p:sp>
      <p:sp>
        <p:nvSpPr>
          <p:cNvPr id="5" name="Content Placeholder 3"/>
          <p:cNvSpPr>
            <a:spLocks noGrp="1"/>
          </p:cNvSpPr>
          <p:nvPr>
            <p:ph idx="1"/>
          </p:nvPr>
        </p:nvSpPr>
        <p:spPr>
          <a:xfrm>
            <a:off x="648559" y="1417638"/>
            <a:ext cx="8038243" cy="4068762"/>
          </a:xfrm>
        </p:spPr>
        <p:txBody>
          <a:bodyPr>
            <a:noAutofit/>
          </a:bodyPr>
          <a:lstStyle/>
          <a:p>
            <a:pPr marL="0" lvl="0" indent="0">
              <a:spcAft>
                <a:spcPts val="600"/>
              </a:spcAft>
              <a:buNone/>
            </a:pPr>
            <a:r>
              <a:rPr lang="en-US" dirty="0"/>
              <a:t>E</a:t>
            </a:r>
            <a:r>
              <a:rPr lang="en-US" dirty="0" smtClean="0"/>
              <a:t>ssential practice </a:t>
            </a:r>
          </a:p>
          <a:p>
            <a:pPr marL="0" lvl="0" indent="0">
              <a:spcAft>
                <a:spcPts val="600"/>
              </a:spcAft>
              <a:buNone/>
            </a:pPr>
            <a:r>
              <a:rPr lang="en-US" dirty="0"/>
              <a:t>E</a:t>
            </a:r>
            <a:r>
              <a:rPr lang="en-US" dirty="0" smtClean="0"/>
              <a:t>nergetic start  </a:t>
            </a:r>
          </a:p>
          <a:p>
            <a:pPr marL="0" lvl="0" indent="0">
              <a:spcAft>
                <a:spcPts val="600"/>
              </a:spcAft>
              <a:buNone/>
            </a:pPr>
            <a:r>
              <a:rPr lang="en-US" dirty="0"/>
              <a:t>I</a:t>
            </a:r>
            <a:r>
              <a:rPr lang="en-US" dirty="0" smtClean="0"/>
              <a:t>nvestment in their success</a:t>
            </a:r>
          </a:p>
          <a:p>
            <a:pPr marL="0" lvl="0" indent="0">
              <a:spcAft>
                <a:spcPts val="600"/>
              </a:spcAft>
              <a:buNone/>
            </a:pPr>
            <a:r>
              <a:rPr lang="en-US" dirty="0" smtClean="0"/>
              <a:t>Deliberate choices</a:t>
            </a:r>
            <a:endParaRPr lang="en-US" dirty="0"/>
          </a:p>
        </p:txBody>
      </p:sp>
    </p:spTree>
    <p:extLst>
      <p:ext uri="{BB962C8B-B14F-4D97-AF65-F5344CB8AC3E}">
        <p14:creationId xmlns:p14="http://schemas.microsoft.com/office/powerpoint/2010/main" val="4105102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p:tgtEl>
                                          <p:spTgt spid="5">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Fluency Practice: Reflection</a:t>
            </a:r>
            <a:endParaRPr lang="en-US" dirty="0"/>
          </a:p>
        </p:txBody>
      </p:sp>
      <p:sp>
        <p:nvSpPr>
          <p:cNvPr id="6" name="Content Placeholder 3"/>
          <p:cNvSpPr>
            <a:spLocks noGrp="1"/>
          </p:cNvSpPr>
          <p:nvPr>
            <p:ph idx="1"/>
          </p:nvPr>
        </p:nvSpPr>
        <p:spPr>
          <a:xfrm>
            <a:off x="649113" y="1554477"/>
            <a:ext cx="7981244" cy="4133891"/>
          </a:xfrm>
        </p:spPr>
        <p:txBody>
          <a:bodyPr>
            <a:noAutofit/>
          </a:bodyPr>
          <a:lstStyle/>
          <a:p>
            <a:pPr marL="0" indent="0" algn="ctr">
              <a:spcAft>
                <a:spcPts val="1200"/>
              </a:spcAft>
              <a:buNone/>
            </a:pPr>
            <a:r>
              <a:rPr lang="en-US" dirty="0" smtClean="0"/>
              <a:t>Describe the teacher &amp; student moves you will implement for Fluency Practice.</a:t>
            </a:r>
            <a:endParaRPr lang="en-US" dirty="0"/>
          </a:p>
        </p:txBody>
      </p:sp>
      <p:pic>
        <p:nvPicPr>
          <p:cNvPr id="3" name="Picture 2" descr="student-skydivers-get-ready-at-skydive-burnab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077" y="2812596"/>
            <a:ext cx="5695919" cy="3775946"/>
          </a:xfrm>
          <a:prstGeom prst="rect">
            <a:avLst/>
          </a:prstGeom>
        </p:spPr>
      </p:pic>
    </p:spTree>
    <p:extLst>
      <p:ext uri="{BB962C8B-B14F-4D97-AF65-F5344CB8AC3E}">
        <p14:creationId xmlns:p14="http://schemas.microsoft.com/office/powerpoint/2010/main" val="4222742836"/>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Components</a:t>
            </a:r>
            <a:endParaRPr lang="en-US" dirty="0"/>
          </a:p>
        </p:txBody>
      </p:sp>
      <p:sp>
        <p:nvSpPr>
          <p:cNvPr id="5" name="Rounded Rectangle 4"/>
          <p:cNvSpPr/>
          <p:nvPr/>
        </p:nvSpPr>
        <p:spPr>
          <a:xfrm>
            <a:off x="727431" y="1525747"/>
            <a:ext cx="3731407" cy="771517"/>
          </a:xfrm>
          <a:prstGeom prst="roundRect">
            <a:avLst/>
          </a:prstGeom>
          <a:solidFill>
            <a:schemeClr val="accent1"/>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Fluency Practice</a:t>
            </a:r>
            <a:endParaRPr lang="en-US" sz="3200" dirty="0">
              <a:solidFill>
                <a:srgbClr val="000000"/>
              </a:solidFill>
            </a:endParaRPr>
          </a:p>
        </p:txBody>
      </p:sp>
      <p:sp>
        <p:nvSpPr>
          <p:cNvPr id="7" name="Rounded Rectangle 6"/>
          <p:cNvSpPr/>
          <p:nvPr/>
        </p:nvSpPr>
        <p:spPr>
          <a:xfrm>
            <a:off x="690670" y="2570022"/>
            <a:ext cx="3731407" cy="771517"/>
          </a:xfrm>
          <a:prstGeom prst="roundRect">
            <a:avLst/>
          </a:prstGeom>
          <a:solidFill>
            <a:schemeClr val="accent3">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Application Problem</a:t>
            </a:r>
            <a:endParaRPr lang="en-US" sz="3200" dirty="0">
              <a:solidFill>
                <a:srgbClr val="000000"/>
              </a:solidFill>
            </a:endParaRPr>
          </a:p>
        </p:txBody>
      </p:sp>
      <p:sp>
        <p:nvSpPr>
          <p:cNvPr id="12" name="Rounded Rectangle 11"/>
          <p:cNvSpPr/>
          <p:nvPr/>
        </p:nvSpPr>
        <p:spPr>
          <a:xfrm>
            <a:off x="528531" y="5853002"/>
            <a:ext cx="4200543" cy="771517"/>
          </a:xfrm>
          <a:prstGeom prst="roundRect">
            <a:avLst/>
          </a:prstGeom>
          <a:solidFill>
            <a:schemeClr val="accent5">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Homework</a:t>
            </a:r>
            <a:endParaRPr lang="en-US" sz="3200" dirty="0">
              <a:solidFill>
                <a:srgbClr val="000000"/>
              </a:solidFill>
            </a:endParaRPr>
          </a:p>
        </p:txBody>
      </p:sp>
      <p:sp>
        <p:nvSpPr>
          <p:cNvPr id="13" name="Rounded Rectangle 12"/>
          <p:cNvSpPr/>
          <p:nvPr/>
        </p:nvSpPr>
        <p:spPr>
          <a:xfrm>
            <a:off x="4999305" y="1336558"/>
            <a:ext cx="3687497" cy="2169632"/>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500" b="1" u="sng" dirty="0" smtClean="0">
                <a:solidFill>
                  <a:srgbClr val="000000"/>
                </a:solidFill>
              </a:rPr>
              <a:t>Assessments</a:t>
            </a:r>
          </a:p>
          <a:p>
            <a:pPr algn="ctr"/>
            <a:endParaRPr lang="en-US" sz="1000" b="1" u="sng" dirty="0" smtClean="0">
              <a:solidFill>
                <a:srgbClr val="000000"/>
              </a:solidFill>
            </a:endParaRPr>
          </a:p>
          <a:p>
            <a:pPr algn="ctr"/>
            <a:r>
              <a:rPr lang="en-US" sz="3500" dirty="0" smtClean="0">
                <a:solidFill>
                  <a:srgbClr val="000000"/>
                </a:solidFill>
              </a:rPr>
              <a:t>Mid- and/or End-</a:t>
            </a:r>
          </a:p>
          <a:p>
            <a:pPr algn="ctr"/>
            <a:endParaRPr lang="en-US" sz="3500" dirty="0"/>
          </a:p>
        </p:txBody>
      </p:sp>
      <p:sp>
        <p:nvSpPr>
          <p:cNvPr id="16" name="Donut 15"/>
          <p:cNvSpPr/>
          <p:nvPr/>
        </p:nvSpPr>
        <p:spPr>
          <a:xfrm>
            <a:off x="474486" y="2309519"/>
            <a:ext cx="4189005" cy="1339073"/>
          </a:xfrm>
          <a:prstGeom prst="donut">
            <a:avLst>
              <a:gd name="adj" fmla="val 15535"/>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Rounded Rectangle 13"/>
          <p:cNvSpPr/>
          <p:nvPr/>
        </p:nvSpPr>
        <p:spPr>
          <a:xfrm>
            <a:off x="528531" y="3695379"/>
            <a:ext cx="8158269" cy="771517"/>
          </a:xfrm>
          <a:prstGeom prst="roundRect">
            <a:avLst/>
          </a:prstGeom>
          <a:solidFill>
            <a:srgbClr val="FAC090"/>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Concept Development</a:t>
            </a:r>
            <a:endParaRPr lang="en-US" sz="3200" dirty="0">
              <a:solidFill>
                <a:srgbClr val="000000"/>
              </a:solidFill>
            </a:endParaRPr>
          </a:p>
        </p:txBody>
      </p:sp>
      <p:sp>
        <p:nvSpPr>
          <p:cNvPr id="15" name="Rounded Rectangle 14"/>
          <p:cNvSpPr/>
          <p:nvPr/>
        </p:nvSpPr>
        <p:spPr>
          <a:xfrm>
            <a:off x="5443306" y="3786114"/>
            <a:ext cx="3148135" cy="538889"/>
          </a:xfrm>
          <a:prstGeom prst="roundRect">
            <a:avLst/>
          </a:prstGeom>
          <a:solidFill>
            <a:schemeClr val="accent6"/>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Problem Set</a:t>
            </a:r>
            <a:endParaRPr lang="en-US" sz="3200" dirty="0">
              <a:solidFill>
                <a:srgbClr val="000000"/>
              </a:solidFill>
            </a:endParaRPr>
          </a:p>
        </p:txBody>
      </p:sp>
      <p:sp>
        <p:nvSpPr>
          <p:cNvPr id="17" name="Rounded Rectangle 16"/>
          <p:cNvSpPr/>
          <p:nvPr/>
        </p:nvSpPr>
        <p:spPr>
          <a:xfrm>
            <a:off x="528531" y="4847763"/>
            <a:ext cx="8062908" cy="771517"/>
          </a:xfrm>
          <a:prstGeom prst="roundRect">
            <a:avLst/>
          </a:prstGeom>
          <a:solidFill>
            <a:schemeClr val="bg1">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Student Debrief</a:t>
            </a:r>
            <a:endParaRPr lang="en-US" sz="3200" dirty="0">
              <a:solidFill>
                <a:srgbClr val="000000"/>
              </a:solidFill>
            </a:endParaRPr>
          </a:p>
        </p:txBody>
      </p:sp>
      <p:sp>
        <p:nvSpPr>
          <p:cNvPr id="18" name="Rounded Rectangle 17"/>
          <p:cNvSpPr/>
          <p:nvPr/>
        </p:nvSpPr>
        <p:spPr>
          <a:xfrm>
            <a:off x="5443303" y="4974260"/>
            <a:ext cx="2987704" cy="500043"/>
          </a:xfrm>
          <a:prstGeom prst="roundRect">
            <a:avLst/>
          </a:prstGeom>
          <a:solidFill>
            <a:schemeClr val="accent4"/>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Exit Ticket</a:t>
            </a:r>
            <a:endParaRPr lang="en-US" sz="3200" dirty="0">
              <a:solidFill>
                <a:srgbClr val="000000"/>
              </a:solidFill>
            </a:endParaRPr>
          </a:p>
        </p:txBody>
      </p:sp>
    </p:spTree>
    <p:extLst>
      <p:ext uri="{BB962C8B-B14F-4D97-AF65-F5344CB8AC3E}">
        <p14:creationId xmlns:p14="http://schemas.microsoft.com/office/powerpoint/2010/main" val="39219104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Problems</a:t>
            </a:r>
            <a:endParaRPr lang="en-US" dirty="0"/>
          </a:p>
        </p:txBody>
      </p:sp>
      <p:sp>
        <p:nvSpPr>
          <p:cNvPr id="5" name="Content Placeholder 3"/>
          <p:cNvSpPr txBox="1">
            <a:spLocks/>
          </p:cNvSpPr>
          <p:nvPr/>
        </p:nvSpPr>
        <p:spPr>
          <a:xfrm>
            <a:off x="457200" y="1799186"/>
            <a:ext cx="8229600" cy="423897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Aft>
                <a:spcPts val="1200"/>
              </a:spcAft>
              <a:buFont typeface="Arial"/>
              <a:buNone/>
            </a:pPr>
            <a:r>
              <a:rPr lang="en-US" i="1" dirty="0" smtClean="0"/>
              <a:t>A Story of Units </a:t>
            </a:r>
            <a:r>
              <a:rPr lang="en-US" dirty="0" smtClean="0"/>
              <a:t>is designed to help students understand how to choose and apply the correct mathematics concept to </a:t>
            </a:r>
            <a:r>
              <a:rPr lang="en-US" dirty="0"/>
              <a:t> </a:t>
            </a:r>
            <a:r>
              <a:rPr lang="en-US" dirty="0" smtClean="0"/>
              <a:t>                                      solve real world problems.</a:t>
            </a:r>
          </a:p>
          <a:p>
            <a:pPr marL="457200" indent="-457200" algn="ctr">
              <a:spcAft>
                <a:spcPts val="1200"/>
              </a:spcAft>
              <a:buFont typeface="Arial" pitchFamily="34" charset="0"/>
              <a:buChar char="•"/>
            </a:pPr>
            <a:endParaRPr lang="en-US" dirty="0" smtClean="0"/>
          </a:p>
          <a:p>
            <a:pPr marL="0" indent="0" algn="ctr">
              <a:spcAft>
                <a:spcPts val="1200"/>
              </a:spcAft>
              <a:buNone/>
            </a:pPr>
            <a:r>
              <a:rPr lang="en-US" sz="4000" dirty="0" smtClean="0">
                <a:solidFill>
                  <a:schemeClr val="accent6">
                    <a:lumMod val="75000"/>
                  </a:schemeClr>
                </a:solidFill>
              </a:rPr>
              <a:t>Problem solving</a:t>
            </a:r>
            <a:endParaRPr lang="en-US" sz="4000" dirty="0">
              <a:solidFill>
                <a:schemeClr val="accent6">
                  <a:lumMod val="75000"/>
                </a:schemeClr>
              </a:solidFill>
            </a:endParaRPr>
          </a:p>
        </p:txBody>
      </p:sp>
    </p:spTree>
    <p:extLst>
      <p:ext uri="{BB962C8B-B14F-4D97-AF65-F5344CB8AC3E}">
        <p14:creationId xmlns:p14="http://schemas.microsoft.com/office/powerpoint/2010/main" val="29842534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Problems</a:t>
            </a:r>
            <a:endParaRPr lang="en-US" dirty="0"/>
          </a:p>
        </p:txBody>
      </p:sp>
      <p:sp>
        <p:nvSpPr>
          <p:cNvPr id="6" name="Content Placeholder 3"/>
          <p:cNvSpPr>
            <a:spLocks noGrp="1"/>
          </p:cNvSpPr>
          <p:nvPr>
            <p:ph idx="1"/>
          </p:nvPr>
        </p:nvSpPr>
        <p:spPr>
          <a:xfrm>
            <a:off x="457200" y="1672703"/>
            <a:ext cx="8229600" cy="2531320"/>
          </a:xfrm>
        </p:spPr>
        <p:txBody>
          <a:bodyPr>
            <a:noAutofit/>
          </a:bodyPr>
          <a:lstStyle/>
          <a:p>
            <a:pPr marL="0" indent="0" algn="ctr">
              <a:spcAft>
                <a:spcPts val="1200"/>
              </a:spcAft>
              <a:buNone/>
            </a:pPr>
            <a:r>
              <a:rPr lang="en-US" dirty="0"/>
              <a:t>Application involves using relevant conceptual understandings and appropriate strategies even when not prompted to do so.</a:t>
            </a:r>
          </a:p>
          <a:p>
            <a:pPr marL="0" indent="0" algn="ctr">
              <a:spcAft>
                <a:spcPts val="1200"/>
              </a:spcAft>
              <a:buNone/>
            </a:pPr>
            <a:endParaRPr lang="en-US" dirty="0"/>
          </a:p>
        </p:txBody>
      </p:sp>
    </p:spTree>
    <p:extLst>
      <p:ext uri="{BB962C8B-B14F-4D97-AF65-F5344CB8AC3E}">
        <p14:creationId xmlns:p14="http://schemas.microsoft.com/office/powerpoint/2010/main" val="155933265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Novice, Not Experts</a:t>
            </a:r>
            <a:endParaRPr lang="en-US" dirty="0"/>
          </a:p>
        </p:txBody>
      </p:sp>
      <p:sp>
        <p:nvSpPr>
          <p:cNvPr id="3" name="Content Placeholder 2"/>
          <p:cNvSpPr>
            <a:spLocks noGrp="1"/>
          </p:cNvSpPr>
          <p:nvPr>
            <p:ph idx="1"/>
          </p:nvPr>
        </p:nvSpPr>
        <p:spPr/>
        <p:txBody>
          <a:bodyPr/>
          <a:lstStyle/>
          <a:p>
            <a:pPr marL="0" indent="0">
              <a:buNone/>
            </a:pPr>
            <a:r>
              <a:rPr lang="en-US" dirty="0" smtClean="0"/>
              <a:t>Your PD team –</a:t>
            </a:r>
          </a:p>
          <a:p>
            <a:r>
              <a:rPr lang="en-US" dirty="0" smtClean="0"/>
              <a:t>We are learning with you</a:t>
            </a:r>
          </a:p>
          <a:p>
            <a:r>
              <a:rPr lang="en-US" dirty="0" smtClean="0"/>
              <a:t>We are not experts</a:t>
            </a:r>
          </a:p>
          <a:p>
            <a:r>
              <a:rPr lang="en-US" dirty="0" smtClean="0"/>
              <a:t>We are facilitators</a:t>
            </a:r>
            <a:endParaRPr lang="en-US" dirty="0"/>
          </a:p>
        </p:txBody>
      </p:sp>
      <p:pic>
        <p:nvPicPr>
          <p:cNvPr id="4" name="Picture 3" descr="Screen shot 2014-05-20 at 11.07.3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4822" y="3106240"/>
            <a:ext cx="2948153" cy="3201758"/>
          </a:xfrm>
          <a:prstGeom prst="rect">
            <a:avLst/>
          </a:prstGeom>
        </p:spPr>
      </p:pic>
    </p:spTree>
    <p:extLst>
      <p:ext uri="{BB962C8B-B14F-4D97-AF65-F5344CB8AC3E}">
        <p14:creationId xmlns:p14="http://schemas.microsoft.com/office/powerpoint/2010/main" val="50257091"/>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Problems</a:t>
            </a:r>
            <a:endParaRPr lang="en-US" dirty="0"/>
          </a:p>
        </p:txBody>
      </p:sp>
      <p:sp>
        <p:nvSpPr>
          <p:cNvPr id="6" name="Content Placeholder 3"/>
          <p:cNvSpPr>
            <a:spLocks noGrp="1"/>
          </p:cNvSpPr>
          <p:nvPr>
            <p:ph idx="1"/>
          </p:nvPr>
        </p:nvSpPr>
        <p:spPr>
          <a:xfrm>
            <a:off x="457200" y="1526255"/>
            <a:ext cx="8229600" cy="4133891"/>
          </a:xfrm>
        </p:spPr>
        <p:txBody>
          <a:bodyPr>
            <a:noAutofit/>
          </a:bodyPr>
          <a:lstStyle/>
          <a:p>
            <a:pPr marL="0" indent="0">
              <a:spcAft>
                <a:spcPts val="1200"/>
              </a:spcAft>
              <a:buNone/>
            </a:pPr>
            <a:r>
              <a:rPr lang="en-US" dirty="0" smtClean="0"/>
              <a:t>Students </a:t>
            </a:r>
            <a:r>
              <a:rPr lang="en-US" dirty="0"/>
              <a:t>e</a:t>
            </a:r>
            <a:r>
              <a:rPr lang="en-US" dirty="0" smtClean="0"/>
              <a:t>ngage in problem-solving</a:t>
            </a:r>
          </a:p>
          <a:p>
            <a:pPr marL="0" indent="0">
              <a:spcAft>
                <a:spcPts val="1200"/>
              </a:spcAft>
              <a:buNone/>
            </a:pPr>
            <a:r>
              <a:rPr lang="en-US" dirty="0" smtClean="0"/>
              <a:t>Usually about </a:t>
            </a:r>
            <a:r>
              <a:rPr lang="en-US" dirty="0"/>
              <a:t>5</a:t>
            </a:r>
            <a:r>
              <a:rPr lang="en-US" dirty="0" smtClean="0"/>
              <a:t>-10 min.</a:t>
            </a:r>
          </a:p>
          <a:p>
            <a:pPr marL="0" indent="0">
              <a:spcAft>
                <a:spcPts val="1200"/>
              </a:spcAft>
              <a:buNone/>
            </a:pPr>
            <a:r>
              <a:rPr lang="en-US" dirty="0" smtClean="0"/>
              <a:t>Establishes </a:t>
            </a:r>
            <a:r>
              <a:rPr lang="en-US" dirty="0"/>
              <a:t>a different tone of work </a:t>
            </a:r>
            <a:endParaRPr lang="en-US" dirty="0" smtClean="0"/>
          </a:p>
          <a:p>
            <a:pPr marL="400050" lvl="1" indent="0">
              <a:spcAft>
                <a:spcPts val="1200"/>
              </a:spcAft>
              <a:buNone/>
            </a:pPr>
            <a:r>
              <a:rPr lang="en-US" i="1" dirty="0" smtClean="0"/>
              <a:t>“</a:t>
            </a:r>
            <a:r>
              <a:rPr lang="en-US" i="1" dirty="0"/>
              <a:t>We </a:t>
            </a:r>
            <a:r>
              <a:rPr lang="en-US" i="1" dirty="0" smtClean="0"/>
              <a:t>did </a:t>
            </a:r>
            <a:r>
              <a:rPr lang="en-US" i="1" dirty="0"/>
              <a:t>fast math, now let’s slow </a:t>
            </a:r>
            <a:r>
              <a:rPr lang="en-US" i="1" dirty="0" smtClean="0"/>
              <a:t>it down </a:t>
            </a:r>
            <a:r>
              <a:rPr lang="en-US" i="1" dirty="0"/>
              <a:t>&amp; take more time with these problems.</a:t>
            </a:r>
            <a:r>
              <a:rPr lang="en-US" i="1" dirty="0" smtClean="0"/>
              <a:t>”</a:t>
            </a:r>
          </a:p>
          <a:p>
            <a:pPr marL="0" indent="0">
              <a:spcAft>
                <a:spcPts val="1200"/>
              </a:spcAft>
              <a:buNone/>
            </a:pPr>
            <a:r>
              <a:rPr lang="en-US" i="1" dirty="0" smtClean="0"/>
              <a:t>Placement in lesson depends on function</a:t>
            </a:r>
          </a:p>
          <a:p>
            <a:pPr marL="0" indent="0">
              <a:spcAft>
                <a:spcPts val="1200"/>
              </a:spcAft>
              <a:buNone/>
            </a:pPr>
            <a:r>
              <a:rPr lang="en-US" i="1" dirty="0" smtClean="0"/>
              <a:t>Opportunity for informal assessment</a:t>
            </a:r>
            <a:endParaRPr lang="en-US" dirty="0" smtClean="0"/>
          </a:p>
          <a:p>
            <a:pPr marL="457200" indent="-457200">
              <a:spcAft>
                <a:spcPts val="1200"/>
              </a:spcAft>
              <a:buFont typeface="Arial" pitchFamily="34" charset="0"/>
              <a:buChar char="•"/>
            </a:pPr>
            <a:endParaRPr lang="en-US" dirty="0" smtClean="0"/>
          </a:p>
          <a:p>
            <a:pPr marL="857250" lvl="1" indent="-457200">
              <a:spcAft>
                <a:spcPts val="1200"/>
              </a:spcAft>
              <a:buFont typeface="Arial" pitchFamily="34" charset="0"/>
              <a:buChar char="•"/>
            </a:pPr>
            <a:endParaRPr lang="en-US" dirty="0" smtClean="0"/>
          </a:p>
          <a:p>
            <a:pPr marL="457200" indent="-457200">
              <a:spcAft>
                <a:spcPts val="1200"/>
              </a:spcAft>
              <a:buFont typeface="Arial" pitchFamily="34" charset="0"/>
              <a:buChar char="•"/>
            </a:pPr>
            <a:endParaRPr lang="en-US" dirty="0" smtClean="0"/>
          </a:p>
          <a:p>
            <a:pPr marL="457200" indent="-457200">
              <a:spcAft>
                <a:spcPts val="1200"/>
              </a:spcAft>
              <a:buFont typeface="Arial" pitchFamily="34" charset="0"/>
              <a:buChar char="•"/>
            </a:pPr>
            <a:endParaRPr lang="en-US" dirty="0"/>
          </a:p>
        </p:txBody>
      </p:sp>
      <p:sp>
        <p:nvSpPr>
          <p:cNvPr id="3" name="TextBox 2"/>
          <p:cNvSpPr txBox="1"/>
          <p:nvPr/>
        </p:nvSpPr>
        <p:spPr>
          <a:xfrm>
            <a:off x="-7175496" y="1682312"/>
            <a:ext cx="6659544" cy="1569660"/>
          </a:xfrm>
          <a:prstGeom prst="rect">
            <a:avLst/>
          </a:prstGeom>
          <a:noFill/>
        </p:spPr>
        <p:txBody>
          <a:bodyPr wrap="square" rtlCol="0">
            <a:spAutoFit/>
          </a:bodyPr>
          <a:lstStyle/>
          <a:p>
            <a:r>
              <a:rPr lang="en-US" sz="3200" dirty="0" smtClean="0">
                <a:solidFill>
                  <a:srgbClr val="FF0000"/>
                </a:solidFill>
              </a:rPr>
              <a:t>Include notes for function based on placement – look in How to Implement</a:t>
            </a:r>
          </a:p>
          <a:p>
            <a:r>
              <a:rPr lang="en-US" sz="3200" dirty="0" smtClean="0">
                <a:solidFill>
                  <a:srgbClr val="FF0000"/>
                </a:solidFill>
              </a:rPr>
              <a:t>And include script</a:t>
            </a:r>
            <a:endParaRPr lang="en-US" sz="3200" dirty="0">
              <a:solidFill>
                <a:srgbClr val="FF0000"/>
              </a:solidFill>
            </a:endParaRPr>
          </a:p>
        </p:txBody>
      </p:sp>
    </p:spTree>
    <p:extLst>
      <p:ext uri="{BB962C8B-B14F-4D97-AF65-F5344CB8AC3E}">
        <p14:creationId xmlns:p14="http://schemas.microsoft.com/office/powerpoint/2010/main" val="18540706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2" end="2"/>
                                            </p:txEl>
                                          </p:spTgt>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 calcmode="lin" valueType="num">
                                      <p:cBhvr additive="base">
                                        <p:cTn id="23"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24" dur="500"/>
                                        <p:tgtEl>
                                          <p:spTgt spid="6">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 calcmode="lin" valueType="num">
                                      <p:cBhvr additive="base">
                                        <p:cTn id="29"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30" dur="500"/>
                                        <p:tgtEl>
                                          <p:spTgt spid="6">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 calcmode="lin" valueType="num">
                                      <p:cBhvr additive="base">
                                        <p:cTn id="35"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36"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Problems</a:t>
            </a:r>
            <a:endParaRPr lang="en-US" dirty="0"/>
          </a:p>
        </p:txBody>
      </p:sp>
      <p:sp>
        <p:nvSpPr>
          <p:cNvPr id="6" name="Content Placeholder 3"/>
          <p:cNvSpPr>
            <a:spLocks noGrp="1"/>
          </p:cNvSpPr>
          <p:nvPr>
            <p:ph idx="1"/>
          </p:nvPr>
        </p:nvSpPr>
        <p:spPr>
          <a:xfrm>
            <a:off x="457200" y="1526255"/>
            <a:ext cx="8229600" cy="1619551"/>
          </a:xfrm>
        </p:spPr>
        <p:txBody>
          <a:bodyPr>
            <a:noAutofit/>
          </a:bodyPr>
          <a:lstStyle/>
          <a:p>
            <a:pPr marL="0" indent="0" algn="ctr">
              <a:spcAft>
                <a:spcPts val="1200"/>
              </a:spcAft>
              <a:buNone/>
            </a:pPr>
            <a:r>
              <a:rPr lang="en-US" dirty="0" smtClean="0"/>
              <a:t>The Read, Draw, Write (RDW)</a:t>
            </a:r>
            <a:r>
              <a:rPr lang="en-US" dirty="0"/>
              <a:t> </a:t>
            </a:r>
            <a:r>
              <a:rPr lang="en-US" dirty="0" smtClean="0"/>
              <a:t>process is modeled &amp; encouraged through daily       problem solving.</a:t>
            </a:r>
          </a:p>
        </p:txBody>
      </p:sp>
    </p:spTree>
    <p:extLst>
      <p:ext uri="{BB962C8B-B14F-4D97-AF65-F5344CB8AC3E}">
        <p14:creationId xmlns:p14="http://schemas.microsoft.com/office/powerpoint/2010/main" val="1758703595"/>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Draw, Write (RDW)</a:t>
            </a:r>
            <a:endParaRPr lang="en-US" dirty="0"/>
          </a:p>
        </p:txBody>
      </p:sp>
      <p:sp>
        <p:nvSpPr>
          <p:cNvPr id="6" name="Content Placeholder 3"/>
          <p:cNvSpPr>
            <a:spLocks noGrp="1"/>
          </p:cNvSpPr>
          <p:nvPr>
            <p:ph idx="1"/>
          </p:nvPr>
        </p:nvSpPr>
        <p:spPr>
          <a:xfrm>
            <a:off x="540469" y="1560790"/>
            <a:ext cx="7930148" cy="5087757"/>
          </a:xfrm>
        </p:spPr>
        <p:txBody>
          <a:bodyPr>
            <a:noAutofit/>
          </a:bodyPr>
          <a:lstStyle/>
          <a:p>
            <a:pPr marL="228600" indent="-228600">
              <a:buFont typeface="Arial" pitchFamily="34" charset="0"/>
              <a:buAutoNum type="arabicPeriod"/>
            </a:pPr>
            <a:r>
              <a:rPr lang="en-US" dirty="0" smtClean="0"/>
              <a:t> Read</a:t>
            </a:r>
            <a:r>
              <a:rPr lang="en-US" dirty="0"/>
              <a:t>.</a:t>
            </a:r>
          </a:p>
          <a:p>
            <a:pPr marL="228600" indent="-228600">
              <a:buFont typeface="Arial" pitchFamily="34" charset="0"/>
              <a:buAutoNum type="arabicPeriod"/>
            </a:pPr>
            <a:r>
              <a:rPr lang="en-US" dirty="0" smtClean="0"/>
              <a:t> Draw </a:t>
            </a:r>
            <a:r>
              <a:rPr lang="en-US" dirty="0"/>
              <a:t>and label.</a:t>
            </a:r>
          </a:p>
          <a:p>
            <a:pPr marL="971550" lvl="1" indent="-514350">
              <a:buFont typeface="+mj-lt"/>
              <a:buAutoNum type="alphaLcPeriod"/>
            </a:pPr>
            <a:r>
              <a:rPr lang="en-US" sz="3200" dirty="0"/>
              <a:t>What do I see?</a:t>
            </a:r>
          </a:p>
          <a:p>
            <a:pPr marL="971550" lvl="1" indent="-514350">
              <a:buFont typeface="+mj-lt"/>
              <a:buAutoNum type="alphaLcPeriod"/>
            </a:pPr>
            <a:r>
              <a:rPr lang="en-US" sz="3200" dirty="0"/>
              <a:t>Can I draw something?</a:t>
            </a:r>
          </a:p>
          <a:p>
            <a:pPr marL="971550" lvl="1" indent="-514350">
              <a:buFont typeface="+mj-lt"/>
              <a:buAutoNum type="alphaLcPeriod"/>
            </a:pPr>
            <a:r>
              <a:rPr lang="en-US" sz="3200" dirty="0"/>
              <a:t>What conclusions can I make from my drawings?</a:t>
            </a:r>
          </a:p>
          <a:p>
            <a:pPr marL="228600" indent="-228600">
              <a:buFont typeface="Arial" pitchFamily="34" charset="0"/>
              <a:buAutoNum type="arabicPeriod"/>
            </a:pPr>
            <a:r>
              <a:rPr lang="en-US" dirty="0" smtClean="0"/>
              <a:t> Write </a:t>
            </a:r>
            <a:r>
              <a:rPr lang="en-US" dirty="0"/>
              <a:t>a number sentence. (equation)</a:t>
            </a:r>
          </a:p>
          <a:p>
            <a:pPr marL="228600" indent="-228600">
              <a:buFont typeface="Arial" pitchFamily="34" charset="0"/>
              <a:buAutoNum type="arabicPeriod"/>
            </a:pPr>
            <a:r>
              <a:rPr lang="en-US" dirty="0" smtClean="0"/>
              <a:t> Write </a:t>
            </a:r>
            <a:r>
              <a:rPr lang="en-US" dirty="0"/>
              <a:t>a word sentence. (statement)</a:t>
            </a:r>
            <a:endParaRPr lang="en-US" dirty="0" smtClean="0"/>
          </a:p>
          <a:p>
            <a:pPr marL="457200" indent="-457200">
              <a:spcAft>
                <a:spcPts val="1200"/>
              </a:spcAft>
              <a:buFont typeface="Arial" pitchFamily="34" charset="0"/>
              <a:buChar char="•"/>
            </a:pPr>
            <a:endParaRPr lang="en-US" dirty="0"/>
          </a:p>
        </p:txBody>
      </p:sp>
      <p:sp>
        <p:nvSpPr>
          <p:cNvPr id="5" name="Content Placeholder 3"/>
          <p:cNvSpPr txBox="1">
            <a:spLocks/>
          </p:cNvSpPr>
          <p:nvPr/>
        </p:nvSpPr>
        <p:spPr>
          <a:xfrm>
            <a:off x="522886" y="1555379"/>
            <a:ext cx="7930148" cy="508775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buFont typeface="Arial" pitchFamily="34" charset="0"/>
              <a:buAutoNum type="arabicPeriod"/>
            </a:pPr>
            <a:r>
              <a:rPr lang="en-US" dirty="0" smtClean="0"/>
              <a:t> Read.</a:t>
            </a:r>
            <a:endParaRPr lang="en-US" dirty="0" smtClean="0">
              <a:solidFill>
                <a:srgbClr val="E46C0A"/>
              </a:solidFill>
            </a:endParaRPr>
          </a:p>
          <a:p>
            <a:pPr marL="228600" indent="-228600">
              <a:buFont typeface="Arial" pitchFamily="34" charset="0"/>
              <a:buAutoNum type="arabicPeriod"/>
            </a:pPr>
            <a:r>
              <a:rPr lang="en-US" dirty="0" smtClean="0">
                <a:solidFill>
                  <a:srgbClr val="E46C0A"/>
                </a:solidFill>
              </a:rPr>
              <a:t> Draw and label.</a:t>
            </a:r>
          </a:p>
          <a:p>
            <a:pPr marL="971550" lvl="1" indent="-514350">
              <a:buFont typeface="+mj-lt"/>
              <a:buAutoNum type="alphaLcPeriod"/>
            </a:pPr>
            <a:r>
              <a:rPr lang="en-US" sz="3200" dirty="0" smtClean="0">
                <a:solidFill>
                  <a:srgbClr val="E46C0A"/>
                </a:solidFill>
              </a:rPr>
              <a:t>What do I see?</a:t>
            </a:r>
          </a:p>
          <a:p>
            <a:pPr marL="971550" lvl="1" indent="-514350">
              <a:buFont typeface="+mj-lt"/>
              <a:buAutoNum type="alphaLcPeriod"/>
            </a:pPr>
            <a:r>
              <a:rPr lang="en-US" sz="3200" dirty="0" smtClean="0">
                <a:solidFill>
                  <a:srgbClr val="E46C0A"/>
                </a:solidFill>
              </a:rPr>
              <a:t>Can I draw something?</a:t>
            </a:r>
          </a:p>
          <a:p>
            <a:pPr marL="971550" lvl="1" indent="-514350">
              <a:buFont typeface="+mj-lt"/>
              <a:buAutoNum type="alphaLcPeriod"/>
            </a:pPr>
            <a:r>
              <a:rPr lang="en-US" sz="3200" dirty="0" smtClean="0">
                <a:solidFill>
                  <a:srgbClr val="E46C0A"/>
                </a:solidFill>
              </a:rPr>
              <a:t>What conclusions can I make from my drawings?</a:t>
            </a:r>
          </a:p>
          <a:p>
            <a:pPr marL="228600" indent="-228600">
              <a:buFont typeface="Arial" pitchFamily="34" charset="0"/>
              <a:buAutoNum type="arabicPeriod"/>
            </a:pPr>
            <a:r>
              <a:rPr lang="en-US" dirty="0" smtClean="0"/>
              <a:t> Write a number sentence. (equation)</a:t>
            </a:r>
          </a:p>
          <a:p>
            <a:pPr marL="228600" indent="-228600">
              <a:buFont typeface="Arial" pitchFamily="34" charset="0"/>
              <a:buAutoNum type="arabicPeriod"/>
            </a:pPr>
            <a:r>
              <a:rPr lang="en-US" dirty="0" smtClean="0"/>
              <a:t> Write a word sentence. (statement)</a:t>
            </a:r>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20294699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1" end="1"/>
                                            </p:txEl>
                                          </p:spTgt>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6">
                                            <p:txEl>
                                              <p:pRg st="2" end="2"/>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additive="base">
                                        <p:cTn id="21"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22" dur="500"/>
                                        <p:tgtEl>
                                          <p:spTgt spid="6">
                                            <p:txEl>
                                              <p:pRg st="3" end="3"/>
                                            </p:txEl>
                                          </p:spTgt>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6">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38" dur="500"/>
                                        <p:tgtEl>
                                          <p:spTgt spid="6">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5">
                                            <p:txEl>
                                              <p:pRg st="0" end="0"/>
                                            </p:txEl>
                                          </p:spTgt>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5">
                                            <p:txEl>
                                              <p:pRg st="1" end="1"/>
                                            </p:txEl>
                                          </p:spTgt>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5">
                                            <p:txEl>
                                              <p:pRg st="3" end="3"/>
                                            </p:txEl>
                                          </p:spTgt>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5">
                                            <p:txEl>
                                              <p:pRg st="4" end="4"/>
                                            </p:txEl>
                                          </p:spTgt>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5">
                                            <p:txEl>
                                              <p:pRg st="5" end="5"/>
                                            </p:txEl>
                                          </p:spTgt>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5">
                                            <p:txEl>
                                              <p:pRg st="6" end="6"/>
                                            </p:txEl>
                                          </p:spTgt>
                                        </p:tgtEl>
                                        <p:attrNameLst>
                                          <p:attrName>style.visibility</p:attrName>
                                        </p:attrNameLst>
                                      </p:cBhvr>
                                      <p:to>
                                        <p:strVal val="visible"/>
                                      </p:to>
                                    </p:set>
                                  </p:childTnLst>
                                </p:cTn>
                              </p:par>
                              <p:par>
                                <p:cTn id="55" presetID="1" presetClass="exit" presetSubtype="0" fill="hold" grpId="1" nodeType="withEffect">
                                  <p:stCondLst>
                                    <p:cond delay="0"/>
                                  </p:stCondLst>
                                  <p:childTnLst>
                                    <p:set>
                                      <p:cBhvr>
                                        <p:cTn id="56" dur="1" fill="hold">
                                          <p:stCondLst>
                                            <p:cond delay="0"/>
                                          </p:stCondLst>
                                        </p:cTn>
                                        <p:tgtEl>
                                          <p:spTgt spid="6">
                                            <p:txEl>
                                              <p:pRg st="0" end="0"/>
                                            </p:txEl>
                                          </p:spTgt>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6">
                                            <p:txEl>
                                              <p:pRg st="1" end="1"/>
                                            </p:txEl>
                                          </p:spTgt>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6">
                                            <p:txEl>
                                              <p:pRg st="2" end="2"/>
                                            </p:txEl>
                                          </p:spTgt>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6">
                                            <p:txEl>
                                              <p:pRg st="3" end="3"/>
                                            </p:txEl>
                                          </p:spTgt>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6">
                                            <p:txEl>
                                              <p:pRg st="4" end="4"/>
                                            </p:txEl>
                                          </p:spTgt>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6">
                                            <p:txEl>
                                              <p:pRg st="5" end="5"/>
                                            </p:txEl>
                                          </p:spTgt>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6">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p"/>
      <p:bldP spid="5" grpId="1" build="allAtOnce"/>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a:t>
            </a:r>
            <a:endParaRPr lang="en-US" dirty="0"/>
          </a:p>
        </p:txBody>
      </p:sp>
      <p:sp>
        <p:nvSpPr>
          <p:cNvPr id="6" name="Content Placeholder 3"/>
          <p:cNvSpPr>
            <a:spLocks noGrp="1"/>
          </p:cNvSpPr>
          <p:nvPr>
            <p:ph idx="1"/>
          </p:nvPr>
        </p:nvSpPr>
        <p:spPr>
          <a:xfrm>
            <a:off x="540469" y="1560790"/>
            <a:ext cx="7930148" cy="1307201"/>
          </a:xfrm>
        </p:spPr>
        <p:txBody>
          <a:bodyPr>
            <a:noAutofit/>
          </a:bodyPr>
          <a:lstStyle/>
          <a:p>
            <a:pPr marL="0" indent="0">
              <a:buNone/>
            </a:pPr>
            <a:r>
              <a:rPr lang="en-US" dirty="0" smtClean="0"/>
              <a:t>About 10 models </a:t>
            </a:r>
          </a:p>
          <a:p>
            <a:pPr marL="0" indent="0">
              <a:buNone/>
            </a:pPr>
            <a:r>
              <a:rPr lang="en-US" dirty="0" smtClean="0"/>
              <a:t>“Staying power”</a:t>
            </a:r>
          </a:p>
        </p:txBody>
      </p:sp>
      <p:sp>
        <p:nvSpPr>
          <p:cNvPr id="5" name="Content Placeholder 3"/>
          <p:cNvSpPr txBox="1">
            <a:spLocks/>
          </p:cNvSpPr>
          <p:nvPr/>
        </p:nvSpPr>
        <p:spPr>
          <a:xfrm>
            <a:off x="522886" y="1555379"/>
            <a:ext cx="7930148" cy="508775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spcAft>
                <a:spcPts val="1200"/>
              </a:spcAft>
              <a:buFont typeface="Arial" pitchFamily="34" charset="0"/>
              <a:buChar char="•"/>
            </a:pPr>
            <a:endParaRPr lang="en-US" dirty="0"/>
          </a:p>
        </p:txBody>
      </p:sp>
      <p:sp>
        <p:nvSpPr>
          <p:cNvPr id="7" name="Content Placeholder 3"/>
          <p:cNvSpPr txBox="1">
            <a:spLocks/>
          </p:cNvSpPr>
          <p:nvPr/>
        </p:nvSpPr>
        <p:spPr>
          <a:xfrm>
            <a:off x="522885" y="4308975"/>
            <a:ext cx="8163915" cy="204001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Tools/strategies</a:t>
            </a:r>
          </a:p>
          <a:p>
            <a:pPr marL="0" indent="0">
              <a:buFont typeface="Arial"/>
              <a:buNone/>
            </a:pPr>
            <a:r>
              <a:rPr lang="en-US" dirty="0" smtClean="0"/>
              <a:t>	Focus on complexity of mathematics</a:t>
            </a:r>
            <a:endParaRPr lang="en-US" dirty="0"/>
          </a:p>
        </p:txBody>
      </p:sp>
      <p:sp>
        <p:nvSpPr>
          <p:cNvPr id="8" name="Pentagon 7"/>
          <p:cNvSpPr/>
          <p:nvPr/>
        </p:nvSpPr>
        <p:spPr>
          <a:xfrm>
            <a:off x="766333" y="3086922"/>
            <a:ext cx="2320896" cy="941401"/>
          </a:xfrm>
          <a:prstGeom prst="homePlate">
            <a:avLst/>
          </a:prstGeom>
          <a:solidFill>
            <a:schemeClr val="accent3">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Concrete</a:t>
            </a:r>
          </a:p>
          <a:p>
            <a:pPr algn="ctr"/>
            <a:r>
              <a:rPr lang="en-US" sz="3200" dirty="0" smtClean="0">
                <a:solidFill>
                  <a:srgbClr val="000000"/>
                </a:solidFill>
              </a:rPr>
              <a:t>(cats)</a:t>
            </a:r>
            <a:endParaRPr lang="en-US" sz="3200" dirty="0">
              <a:solidFill>
                <a:srgbClr val="000000"/>
              </a:solidFill>
            </a:endParaRPr>
          </a:p>
        </p:txBody>
      </p:sp>
      <p:sp>
        <p:nvSpPr>
          <p:cNvPr id="9" name="Pentagon 8"/>
          <p:cNvSpPr/>
          <p:nvPr/>
        </p:nvSpPr>
        <p:spPr>
          <a:xfrm>
            <a:off x="3480476" y="3086922"/>
            <a:ext cx="2320896" cy="941401"/>
          </a:xfrm>
          <a:prstGeom prst="homePlate">
            <a:avLst/>
          </a:prstGeom>
          <a:solidFill>
            <a:schemeClr val="accent4">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Pictorial</a:t>
            </a:r>
          </a:p>
          <a:p>
            <a:pPr algn="ctr"/>
            <a:r>
              <a:rPr lang="en-US" sz="3200" dirty="0" smtClean="0">
                <a:solidFill>
                  <a:srgbClr val="000000"/>
                </a:solidFill>
              </a:rPr>
              <a:t>(dots)</a:t>
            </a:r>
            <a:endParaRPr lang="en-US" sz="3200" dirty="0">
              <a:solidFill>
                <a:srgbClr val="000000"/>
              </a:solidFill>
            </a:endParaRPr>
          </a:p>
        </p:txBody>
      </p:sp>
      <p:sp>
        <p:nvSpPr>
          <p:cNvPr id="10" name="Pentagon 9"/>
          <p:cNvSpPr/>
          <p:nvPr/>
        </p:nvSpPr>
        <p:spPr>
          <a:xfrm>
            <a:off x="6194619" y="3086922"/>
            <a:ext cx="2320896" cy="941401"/>
          </a:xfrm>
          <a:prstGeom prst="homePlate">
            <a:avLst/>
          </a:prstGeom>
          <a:solidFill>
            <a:schemeClr val="accent6">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Abstract</a:t>
            </a:r>
          </a:p>
          <a:p>
            <a:pPr algn="ctr"/>
            <a:r>
              <a:rPr lang="en-US" sz="3200" dirty="0" smtClean="0">
                <a:solidFill>
                  <a:srgbClr val="000000"/>
                </a:solidFill>
              </a:rPr>
              <a:t>(numbers)</a:t>
            </a:r>
            <a:endParaRPr lang="en-US" sz="3200" dirty="0">
              <a:solidFill>
                <a:srgbClr val="000000"/>
              </a:solidFill>
            </a:endParaRPr>
          </a:p>
        </p:txBody>
      </p:sp>
    </p:spTree>
    <p:extLst>
      <p:ext uri="{BB962C8B-B14F-4D97-AF65-F5344CB8AC3E}">
        <p14:creationId xmlns:p14="http://schemas.microsoft.com/office/powerpoint/2010/main" val="17645544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8" grpId="0" animBg="1"/>
      <p:bldP spid="9" grpId="0" animBg="1"/>
      <p:bldP spid="1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Models</a:t>
            </a:r>
            <a:endParaRPr lang="en-US" dirty="0"/>
          </a:p>
        </p:txBody>
      </p:sp>
      <p:sp>
        <p:nvSpPr>
          <p:cNvPr id="5" name="Content Placeholder 3"/>
          <p:cNvSpPr txBox="1">
            <a:spLocks/>
          </p:cNvSpPr>
          <p:nvPr/>
        </p:nvSpPr>
        <p:spPr>
          <a:xfrm>
            <a:off x="522886" y="1555379"/>
            <a:ext cx="7930148" cy="508775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spcAft>
                <a:spcPts val="1200"/>
              </a:spcAft>
              <a:buFont typeface="Arial" pitchFamily="34" charset="0"/>
              <a:buChar char="•"/>
            </a:pPr>
            <a:endParaRPr lang="en-US" dirty="0"/>
          </a:p>
        </p:txBody>
      </p:sp>
      <p:sp>
        <p:nvSpPr>
          <p:cNvPr id="3" name="TextBox 2"/>
          <p:cNvSpPr txBox="1"/>
          <p:nvPr/>
        </p:nvSpPr>
        <p:spPr>
          <a:xfrm>
            <a:off x="-3309948" y="3081545"/>
            <a:ext cx="3129620" cy="553998"/>
          </a:xfrm>
          <a:prstGeom prst="rect">
            <a:avLst/>
          </a:prstGeom>
          <a:noFill/>
        </p:spPr>
        <p:txBody>
          <a:bodyPr wrap="none" rtlCol="0">
            <a:spAutoFit/>
          </a:bodyPr>
          <a:lstStyle/>
          <a:p>
            <a:r>
              <a:rPr lang="en-US" sz="3000" dirty="0" smtClean="0">
                <a:solidFill>
                  <a:srgbClr val="FF0000"/>
                </a:solidFill>
              </a:rPr>
              <a:t>Insert screen shots</a:t>
            </a:r>
            <a:endParaRPr lang="en-US" sz="3000" dirty="0">
              <a:solidFill>
                <a:srgbClr val="FF0000"/>
              </a:solidFill>
            </a:endParaRPr>
          </a:p>
        </p:txBody>
      </p:sp>
      <p:sp>
        <p:nvSpPr>
          <p:cNvPr id="7" name="Content Placeholder 3"/>
          <p:cNvSpPr txBox="1">
            <a:spLocks/>
          </p:cNvSpPr>
          <p:nvPr/>
        </p:nvSpPr>
        <p:spPr>
          <a:xfrm>
            <a:off x="1359487" y="1283986"/>
            <a:ext cx="2686213" cy="5838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E46C0A"/>
                </a:solidFill>
              </a:rPr>
              <a:t>Equal groups</a:t>
            </a:r>
            <a:endParaRPr lang="en-US" dirty="0">
              <a:solidFill>
                <a:srgbClr val="E46C0A"/>
              </a:solidFill>
            </a:endParaRPr>
          </a:p>
        </p:txBody>
      </p:sp>
      <p:sp>
        <p:nvSpPr>
          <p:cNvPr id="9" name="Content Placeholder 3"/>
          <p:cNvSpPr txBox="1">
            <a:spLocks/>
          </p:cNvSpPr>
          <p:nvPr/>
        </p:nvSpPr>
        <p:spPr>
          <a:xfrm>
            <a:off x="6605393" y="1317399"/>
            <a:ext cx="2415588" cy="5838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E46C0A"/>
                </a:solidFill>
              </a:rPr>
              <a:t>Arrays</a:t>
            </a:r>
          </a:p>
          <a:p>
            <a:pPr marL="0" indent="0">
              <a:buFont typeface="Arial"/>
              <a:buNone/>
            </a:pPr>
            <a:endParaRPr lang="en-US" dirty="0">
              <a:solidFill>
                <a:srgbClr val="E46C0A"/>
              </a:solidFill>
            </a:endParaRPr>
          </a:p>
        </p:txBody>
      </p:sp>
      <p:pic>
        <p:nvPicPr>
          <p:cNvPr id="11" name="Picture 10"/>
          <p:cNvPicPr>
            <a:picLocks noChangeAspect="1"/>
          </p:cNvPicPr>
          <p:nvPr/>
        </p:nvPicPr>
        <p:blipFill>
          <a:blip r:embed="rId3"/>
          <a:stretch>
            <a:fillRect/>
          </a:stretch>
        </p:blipFill>
        <p:spPr>
          <a:xfrm>
            <a:off x="222123" y="3635544"/>
            <a:ext cx="4686300" cy="1536700"/>
          </a:xfrm>
          <a:prstGeom prst="rect">
            <a:avLst/>
          </a:prstGeom>
        </p:spPr>
      </p:pic>
      <p:pic>
        <p:nvPicPr>
          <p:cNvPr id="12" name="Picture 11"/>
          <p:cNvPicPr>
            <a:picLocks noChangeAspect="1"/>
          </p:cNvPicPr>
          <p:nvPr/>
        </p:nvPicPr>
        <p:blipFill>
          <a:blip r:embed="rId4"/>
          <a:stretch>
            <a:fillRect/>
          </a:stretch>
        </p:blipFill>
        <p:spPr>
          <a:xfrm>
            <a:off x="288959" y="2001438"/>
            <a:ext cx="4483100" cy="1524000"/>
          </a:xfrm>
          <a:prstGeom prst="rect">
            <a:avLst/>
          </a:prstGeom>
        </p:spPr>
      </p:pic>
      <p:pic>
        <p:nvPicPr>
          <p:cNvPr id="17" name="Picture 16"/>
          <p:cNvPicPr>
            <a:picLocks noChangeAspect="1"/>
          </p:cNvPicPr>
          <p:nvPr/>
        </p:nvPicPr>
        <p:blipFill>
          <a:blip r:embed="rId5"/>
          <a:stretch>
            <a:fillRect/>
          </a:stretch>
        </p:blipFill>
        <p:spPr>
          <a:xfrm>
            <a:off x="5676213" y="2118759"/>
            <a:ext cx="3073400" cy="1143000"/>
          </a:xfrm>
          <a:prstGeom prst="rect">
            <a:avLst/>
          </a:prstGeom>
        </p:spPr>
      </p:pic>
      <p:pic>
        <p:nvPicPr>
          <p:cNvPr id="19" name="Picture 18"/>
          <p:cNvPicPr>
            <a:picLocks noChangeAspect="1"/>
          </p:cNvPicPr>
          <p:nvPr/>
        </p:nvPicPr>
        <p:blipFill>
          <a:blip r:embed="rId6"/>
          <a:stretch>
            <a:fillRect/>
          </a:stretch>
        </p:blipFill>
        <p:spPr>
          <a:xfrm>
            <a:off x="5408870" y="3422651"/>
            <a:ext cx="1790700" cy="2603500"/>
          </a:xfrm>
          <a:prstGeom prst="rect">
            <a:avLst/>
          </a:prstGeom>
        </p:spPr>
      </p:pic>
      <p:pic>
        <p:nvPicPr>
          <p:cNvPr id="21" name="Picture 20"/>
          <p:cNvPicPr>
            <a:picLocks noChangeAspect="1"/>
          </p:cNvPicPr>
          <p:nvPr/>
        </p:nvPicPr>
        <p:blipFill>
          <a:blip r:embed="rId7"/>
          <a:stretch>
            <a:fillRect/>
          </a:stretch>
        </p:blipFill>
        <p:spPr>
          <a:xfrm>
            <a:off x="7266406" y="3902244"/>
            <a:ext cx="1790700" cy="1270000"/>
          </a:xfrm>
          <a:prstGeom prst="rect">
            <a:avLst/>
          </a:prstGeom>
        </p:spPr>
      </p:pic>
      <p:sp>
        <p:nvSpPr>
          <p:cNvPr id="22" name="TextBox 21"/>
          <p:cNvSpPr txBox="1"/>
          <p:nvPr/>
        </p:nvSpPr>
        <p:spPr>
          <a:xfrm>
            <a:off x="1537230" y="5379478"/>
            <a:ext cx="1796485" cy="1077218"/>
          </a:xfrm>
          <a:prstGeom prst="rect">
            <a:avLst/>
          </a:prstGeom>
          <a:noFill/>
        </p:spPr>
        <p:txBody>
          <a:bodyPr wrap="none" rtlCol="0">
            <a:spAutoFit/>
          </a:bodyPr>
          <a:lstStyle/>
          <a:p>
            <a:pPr algn="ctr"/>
            <a:r>
              <a:rPr lang="en-US" sz="3200" dirty="0" smtClean="0"/>
              <a:t>4 x 3 = 12</a:t>
            </a:r>
          </a:p>
          <a:p>
            <a:pPr algn="ctr"/>
            <a:r>
              <a:rPr lang="en-US" sz="3200" dirty="0" smtClean="0"/>
              <a:t>12 ÷ 4 = 3</a:t>
            </a:r>
            <a:endParaRPr lang="en-US" sz="3200" dirty="0"/>
          </a:p>
        </p:txBody>
      </p:sp>
      <p:sp>
        <p:nvSpPr>
          <p:cNvPr id="23" name="TextBox 22"/>
          <p:cNvSpPr txBox="1"/>
          <p:nvPr/>
        </p:nvSpPr>
        <p:spPr>
          <a:xfrm>
            <a:off x="7351961" y="5412891"/>
            <a:ext cx="1796485" cy="584776"/>
          </a:xfrm>
          <a:prstGeom prst="rect">
            <a:avLst/>
          </a:prstGeom>
          <a:noFill/>
        </p:spPr>
        <p:txBody>
          <a:bodyPr wrap="none" rtlCol="0">
            <a:spAutoFit/>
          </a:bodyPr>
          <a:lstStyle/>
          <a:p>
            <a:r>
              <a:rPr lang="en-US" sz="3200" dirty="0" smtClean="0"/>
              <a:t>12 ÷ 2 = 6</a:t>
            </a:r>
            <a:endParaRPr lang="en-US" sz="3200" dirty="0"/>
          </a:p>
        </p:txBody>
      </p:sp>
    </p:spTree>
    <p:extLst>
      <p:ext uri="{BB962C8B-B14F-4D97-AF65-F5344CB8AC3E}">
        <p14:creationId xmlns:p14="http://schemas.microsoft.com/office/powerpoint/2010/main" val="27732848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up)">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2">
                                            <p:txEl>
                                              <p:pRg st="0" end="0"/>
                                            </p:txEl>
                                          </p:spTgt>
                                        </p:tgtEl>
                                        <p:attrNameLst>
                                          <p:attrName>style.visibility</p:attrName>
                                        </p:attrNameLst>
                                      </p:cBhvr>
                                      <p:to>
                                        <p:strVal val="visible"/>
                                      </p:to>
                                    </p:set>
                                    <p:anim calcmode="lin" valueType="num">
                                      <p:cBhvr additive="base">
                                        <p:cTn id="25" dur="500"/>
                                        <p:tgtEl>
                                          <p:spTgt spid="22">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2">
                                            <p:txEl>
                                              <p:pRg st="1" end="1"/>
                                            </p:txEl>
                                          </p:spTgt>
                                        </p:tgtEl>
                                        <p:attrNameLst>
                                          <p:attrName>style.visibility</p:attrName>
                                        </p:attrNameLst>
                                      </p:cBhvr>
                                      <p:to>
                                        <p:strVal val="visible"/>
                                      </p:to>
                                    </p:set>
                                    <p:anim calcmode="lin" valueType="num">
                                      <p:cBhvr additive="base">
                                        <p:cTn id="31" dur="500"/>
                                        <p:tgtEl>
                                          <p:spTgt spid="22">
                                            <p:txEl>
                                              <p:pRg st="1" end="1"/>
                                            </p:txEl>
                                          </p:spTgt>
                                        </p:tgtEl>
                                        <p:attrNameLst>
                                          <p:attrName>ppt_y</p:attrName>
                                        </p:attrNameLst>
                                      </p:cBhvr>
                                      <p:tavLst>
                                        <p:tav tm="0">
                                          <p:val>
                                            <p:strVal val="#ppt_y+#ppt_h*1.125000"/>
                                          </p:val>
                                        </p:tav>
                                        <p:tav tm="100000">
                                          <p:val>
                                            <p:strVal val="#ppt_y"/>
                                          </p:val>
                                        </p:tav>
                                      </p:tavLst>
                                    </p:anim>
                                    <p:animEffect transition="in" filter="wipe(up)">
                                      <p:cBhvr>
                                        <p:cTn id="32" dur="500"/>
                                        <p:tgtEl>
                                          <p:spTgt spid="22">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up)">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ppt_y</p:attrName>
                                        </p:attrNameLst>
                                      </p:cBhvr>
                                      <p:tavLst>
                                        <p:tav tm="0">
                                          <p:val>
                                            <p:strVal val="#ppt_y+#ppt_h*1.125000"/>
                                          </p:val>
                                        </p:tav>
                                        <p:tav tm="100000">
                                          <p:val>
                                            <p:strVal val="#ppt_y"/>
                                          </p:val>
                                        </p:tav>
                                      </p:tavLst>
                                    </p:anim>
                                    <p:animEffect transition="in" filter="wipe(up)">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p:tgtEl>
                                          <p:spTgt spid="21"/>
                                        </p:tgtEl>
                                        <p:attrNameLst>
                                          <p:attrName>ppt_y</p:attrName>
                                        </p:attrNameLst>
                                      </p:cBhvr>
                                      <p:tavLst>
                                        <p:tav tm="0">
                                          <p:val>
                                            <p:strVal val="#ppt_y+#ppt_h*1.125000"/>
                                          </p:val>
                                        </p:tav>
                                        <p:tav tm="100000">
                                          <p:val>
                                            <p:strVal val="#ppt_y"/>
                                          </p:val>
                                        </p:tav>
                                      </p:tavLst>
                                    </p:anim>
                                    <p:animEffect transition="in" filter="wipe(up)">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ppt_y</p:attrName>
                                        </p:attrNameLst>
                                      </p:cBhvr>
                                      <p:tavLst>
                                        <p:tav tm="0">
                                          <p:val>
                                            <p:strVal val="#ppt_y+#ppt_h*1.125000"/>
                                          </p:val>
                                        </p:tav>
                                        <p:tav tm="100000">
                                          <p:val>
                                            <p:strVal val="#ppt_y"/>
                                          </p:val>
                                        </p:tav>
                                      </p:tavLst>
                                    </p:anim>
                                    <p:animEffect transition="in" filter="wipe(up)">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22" grpId="0" build="p"/>
      <p:bldP spid="2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Models</a:t>
            </a:r>
            <a:endParaRPr lang="en-US" dirty="0"/>
          </a:p>
        </p:txBody>
      </p:sp>
      <p:sp>
        <p:nvSpPr>
          <p:cNvPr id="5" name="Content Placeholder 3"/>
          <p:cNvSpPr txBox="1">
            <a:spLocks/>
          </p:cNvSpPr>
          <p:nvPr/>
        </p:nvSpPr>
        <p:spPr>
          <a:xfrm>
            <a:off x="522886" y="1555379"/>
            <a:ext cx="7930148" cy="508775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spcAft>
                <a:spcPts val="1200"/>
              </a:spcAft>
              <a:buFont typeface="Arial" pitchFamily="34" charset="0"/>
              <a:buChar char="•"/>
            </a:pPr>
            <a:endParaRPr lang="en-US" dirty="0"/>
          </a:p>
        </p:txBody>
      </p:sp>
      <p:sp>
        <p:nvSpPr>
          <p:cNvPr id="8" name="Content Placeholder 3"/>
          <p:cNvSpPr txBox="1">
            <a:spLocks/>
          </p:cNvSpPr>
          <p:nvPr/>
        </p:nvSpPr>
        <p:spPr>
          <a:xfrm>
            <a:off x="691125" y="1369197"/>
            <a:ext cx="3419288" cy="56090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chemeClr val="accent6">
                    <a:lumMod val="75000"/>
                  </a:schemeClr>
                </a:solidFill>
              </a:rPr>
              <a:t>Number Bonds</a:t>
            </a:r>
          </a:p>
          <a:p>
            <a:pPr marL="0" indent="0">
              <a:buFont typeface="Arial"/>
              <a:buNone/>
            </a:pPr>
            <a:endParaRPr lang="en-US" dirty="0">
              <a:solidFill>
                <a:schemeClr val="accent6">
                  <a:lumMod val="75000"/>
                </a:schemeClr>
              </a:solidFill>
            </a:endParaRPr>
          </a:p>
        </p:txBody>
      </p:sp>
      <p:sp>
        <p:nvSpPr>
          <p:cNvPr id="10" name="Content Placeholder 3"/>
          <p:cNvSpPr txBox="1">
            <a:spLocks/>
          </p:cNvSpPr>
          <p:nvPr/>
        </p:nvSpPr>
        <p:spPr>
          <a:xfrm>
            <a:off x="5870355" y="1402609"/>
            <a:ext cx="3106555" cy="5838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E46C0A"/>
                </a:solidFill>
              </a:rPr>
              <a:t>Tape Diagrams </a:t>
            </a:r>
          </a:p>
          <a:p>
            <a:pPr marL="0" indent="0">
              <a:buFont typeface="Arial"/>
              <a:buNone/>
            </a:pPr>
            <a:endParaRPr lang="en-US" dirty="0">
              <a:solidFill>
                <a:srgbClr val="E46C0A"/>
              </a:solidFill>
            </a:endParaRPr>
          </a:p>
        </p:txBody>
      </p:sp>
      <p:pic>
        <p:nvPicPr>
          <p:cNvPr id="7" name="Picture 6"/>
          <p:cNvPicPr>
            <a:picLocks noChangeAspect="1"/>
          </p:cNvPicPr>
          <p:nvPr/>
        </p:nvPicPr>
        <p:blipFill>
          <a:blip r:embed="rId3"/>
          <a:stretch>
            <a:fillRect/>
          </a:stretch>
        </p:blipFill>
        <p:spPr>
          <a:xfrm>
            <a:off x="5664200" y="2047743"/>
            <a:ext cx="3022600" cy="3594100"/>
          </a:xfrm>
          <a:prstGeom prst="rect">
            <a:avLst/>
          </a:prstGeom>
        </p:spPr>
      </p:pic>
      <p:pic>
        <p:nvPicPr>
          <p:cNvPr id="11" name="Picture 10"/>
          <p:cNvPicPr>
            <a:picLocks noChangeAspect="1"/>
          </p:cNvPicPr>
          <p:nvPr/>
        </p:nvPicPr>
        <p:blipFill>
          <a:blip r:embed="rId4"/>
          <a:stretch>
            <a:fillRect/>
          </a:stretch>
        </p:blipFill>
        <p:spPr>
          <a:xfrm>
            <a:off x="823647" y="2063751"/>
            <a:ext cx="2451100" cy="1358900"/>
          </a:xfrm>
          <a:prstGeom prst="rect">
            <a:avLst/>
          </a:prstGeom>
        </p:spPr>
      </p:pic>
      <p:sp>
        <p:nvSpPr>
          <p:cNvPr id="12" name="TextBox 11"/>
          <p:cNvSpPr txBox="1"/>
          <p:nvPr/>
        </p:nvSpPr>
        <p:spPr>
          <a:xfrm>
            <a:off x="40900" y="3742246"/>
            <a:ext cx="4085173" cy="1569660"/>
          </a:xfrm>
          <a:prstGeom prst="rect">
            <a:avLst/>
          </a:prstGeom>
          <a:noFill/>
        </p:spPr>
        <p:txBody>
          <a:bodyPr wrap="none" rtlCol="0">
            <a:spAutoFit/>
          </a:bodyPr>
          <a:lstStyle/>
          <a:p>
            <a:pPr algn="ctr"/>
            <a:r>
              <a:rPr lang="en-US" sz="3200" dirty="0" smtClean="0"/>
              <a:t>3+3+3+3+3+3+3+3 = 24</a:t>
            </a:r>
          </a:p>
          <a:p>
            <a:pPr algn="ctr"/>
            <a:r>
              <a:rPr lang="en-US" sz="3200" dirty="0" smtClean="0"/>
              <a:t>8 x 3 = 24</a:t>
            </a:r>
          </a:p>
          <a:p>
            <a:pPr algn="ctr"/>
            <a:r>
              <a:rPr lang="en-US" sz="3200" dirty="0" smtClean="0"/>
              <a:t>24 ÷ 8 = 3</a:t>
            </a:r>
            <a:endParaRPr lang="en-US" sz="3200" dirty="0"/>
          </a:p>
        </p:txBody>
      </p:sp>
      <p:sp>
        <p:nvSpPr>
          <p:cNvPr id="13" name="TextBox 12"/>
          <p:cNvSpPr txBox="1"/>
          <p:nvPr/>
        </p:nvSpPr>
        <p:spPr>
          <a:xfrm>
            <a:off x="6215749" y="5579956"/>
            <a:ext cx="1947593" cy="1169551"/>
          </a:xfrm>
          <a:prstGeom prst="rect">
            <a:avLst/>
          </a:prstGeom>
          <a:noFill/>
        </p:spPr>
        <p:txBody>
          <a:bodyPr wrap="none" rtlCol="0">
            <a:spAutoFit/>
          </a:bodyPr>
          <a:lstStyle/>
          <a:p>
            <a:pPr algn="ctr"/>
            <a:r>
              <a:rPr lang="en-US" sz="3500" dirty="0" smtClean="0"/>
              <a:t>4 x 5 = 20</a:t>
            </a:r>
          </a:p>
          <a:p>
            <a:pPr algn="ctr"/>
            <a:r>
              <a:rPr lang="en-US" sz="3500" dirty="0" smtClean="0"/>
              <a:t>20 ÷ 4 = 5</a:t>
            </a:r>
            <a:endParaRPr lang="en-US" sz="3500" dirty="0"/>
          </a:p>
        </p:txBody>
      </p:sp>
    </p:spTree>
    <p:extLst>
      <p:ext uri="{BB962C8B-B14F-4D97-AF65-F5344CB8AC3E}">
        <p14:creationId xmlns:p14="http://schemas.microsoft.com/office/powerpoint/2010/main" val="3024905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p:tgtEl>
                                          <p:spTgt spid="1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 calcmode="lin" valueType="num">
                                      <p:cBhvr additive="base">
                                        <p:cTn id="19" dur="500"/>
                                        <p:tgtEl>
                                          <p:spTgt spid="12">
                                            <p:txEl>
                                              <p:pRg st="1" end="1"/>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anim calcmode="lin" valueType="num">
                                      <p:cBhvr additive="base">
                                        <p:cTn id="25" dur="500"/>
                                        <p:tgtEl>
                                          <p:spTgt spid="12">
                                            <p:txEl>
                                              <p:pRg st="2" end="2"/>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anim calcmode="lin" valueType="num">
                                      <p:cBhvr additive="base">
                                        <p:cTn id="4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13">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3">
                                            <p:txEl>
                                              <p:pRg st="1" end="1"/>
                                            </p:txEl>
                                          </p:spTgt>
                                        </p:tgtEl>
                                        <p:attrNameLst>
                                          <p:attrName>style.visibility</p:attrName>
                                        </p:attrNameLst>
                                      </p:cBhvr>
                                      <p:to>
                                        <p:strVal val="visible"/>
                                      </p:to>
                                    </p:set>
                                    <p:anim calcmode="lin" valueType="num">
                                      <p:cBhvr additive="base">
                                        <p:cTn id="49" dur="500"/>
                                        <p:tgtEl>
                                          <p:spTgt spid="13">
                                            <p:txEl>
                                              <p:pRg st="1" end="1"/>
                                            </p:txEl>
                                          </p:spTgt>
                                        </p:tgtEl>
                                        <p:attrNameLst>
                                          <p:attrName>ppt_y</p:attrName>
                                        </p:attrNameLst>
                                      </p:cBhvr>
                                      <p:tavLst>
                                        <p:tav tm="0">
                                          <p:val>
                                            <p:strVal val="#ppt_y+#ppt_h*1.125000"/>
                                          </p:val>
                                        </p:tav>
                                        <p:tav tm="100000">
                                          <p:val>
                                            <p:strVal val="#ppt_y"/>
                                          </p:val>
                                        </p:tav>
                                      </p:tavLst>
                                    </p:anim>
                                    <p:animEffect transition="in" filter="wipe(up)">
                                      <p:cBhvr>
                                        <p:cTn id="50"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build="p"/>
      <p:bldP spid="1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in Using Models</a:t>
            </a:r>
            <a:endParaRPr lang="en-US" dirty="0"/>
          </a:p>
        </p:txBody>
      </p:sp>
      <p:sp>
        <p:nvSpPr>
          <p:cNvPr id="5" name="Content Placeholder 3"/>
          <p:cNvSpPr txBox="1">
            <a:spLocks/>
          </p:cNvSpPr>
          <p:nvPr/>
        </p:nvSpPr>
        <p:spPr>
          <a:xfrm>
            <a:off x="522886" y="1555379"/>
            <a:ext cx="7930148" cy="508775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spcAft>
                <a:spcPts val="1200"/>
              </a:spcAft>
              <a:buFont typeface="Arial" pitchFamily="34" charset="0"/>
              <a:buChar char="•"/>
            </a:pPr>
            <a:endParaRPr lang="en-US" dirty="0"/>
          </a:p>
        </p:txBody>
      </p:sp>
      <p:sp>
        <p:nvSpPr>
          <p:cNvPr id="4" name="Chevron 3"/>
          <p:cNvSpPr/>
          <p:nvPr/>
        </p:nvSpPr>
        <p:spPr>
          <a:xfrm>
            <a:off x="969122" y="1904537"/>
            <a:ext cx="3575727" cy="1436755"/>
          </a:xfrm>
          <a:prstGeom prst="chevron">
            <a:avLst/>
          </a:prstGeom>
          <a:solidFill>
            <a:schemeClr val="accent2">
              <a:lumMod val="75000"/>
            </a:schemeClr>
          </a:solidFill>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Simple</a:t>
            </a:r>
            <a:endParaRPr lang="en-US" sz="3200" dirty="0">
              <a:solidFill>
                <a:srgbClr val="000000"/>
              </a:solidFill>
            </a:endParaRPr>
          </a:p>
        </p:txBody>
      </p:sp>
      <p:sp>
        <p:nvSpPr>
          <p:cNvPr id="9" name="Chevron 8"/>
          <p:cNvSpPr/>
          <p:nvPr/>
        </p:nvSpPr>
        <p:spPr>
          <a:xfrm>
            <a:off x="4697249" y="1904537"/>
            <a:ext cx="3575727" cy="1436755"/>
          </a:xfrm>
          <a:prstGeom prst="chevron">
            <a:avLst/>
          </a:prstGeom>
          <a:solidFill>
            <a:schemeClr val="accent5">
              <a:lumMod val="75000"/>
            </a:schemeClr>
          </a:solidFill>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Complex</a:t>
            </a:r>
            <a:endParaRPr lang="en-US" sz="3200" dirty="0">
              <a:solidFill>
                <a:srgbClr val="000000"/>
              </a:solidFill>
            </a:endParaRPr>
          </a:p>
        </p:txBody>
      </p:sp>
      <p:sp>
        <p:nvSpPr>
          <p:cNvPr id="6" name="TextBox 5"/>
          <p:cNvSpPr txBox="1"/>
          <p:nvPr/>
        </p:nvSpPr>
        <p:spPr>
          <a:xfrm>
            <a:off x="1774713" y="4109788"/>
            <a:ext cx="5845070" cy="1569660"/>
          </a:xfrm>
          <a:prstGeom prst="rect">
            <a:avLst/>
          </a:prstGeom>
          <a:noFill/>
        </p:spPr>
        <p:txBody>
          <a:bodyPr wrap="none" rtlCol="0">
            <a:spAutoFit/>
          </a:bodyPr>
          <a:lstStyle/>
          <a:p>
            <a:r>
              <a:rPr lang="en-US" sz="3200" dirty="0" smtClean="0"/>
              <a:t>Level 1: One object is one unit.</a:t>
            </a:r>
          </a:p>
          <a:p>
            <a:r>
              <a:rPr lang="en-US" sz="3200" dirty="0" smtClean="0"/>
              <a:t>Level 2: A group is a unit</a:t>
            </a:r>
          </a:p>
          <a:p>
            <a:r>
              <a:rPr lang="en-US" sz="3200" dirty="0" smtClean="0"/>
              <a:t>Level 3: Multiple groups are units.</a:t>
            </a:r>
            <a:endParaRPr lang="en-US" sz="3200" dirty="0"/>
          </a:p>
        </p:txBody>
      </p:sp>
    </p:spTree>
    <p:extLst>
      <p:ext uri="{BB962C8B-B14F-4D97-AF65-F5344CB8AC3E}">
        <p14:creationId xmlns:p14="http://schemas.microsoft.com/office/powerpoint/2010/main" val="26284567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Problems</a:t>
            </a:r>
            <a:endParaRPr lang="en-US" dirty="0"/>
          </a:p>
        </p:txBody>
      </p:sp>
      <p:sp>
        <p:nvSpPr>
          <p:cNvPr id="3" name="TextBox 2"/>
          <p:cNvSpPr txBox="1"/>
          <p:nvPr/>
        </p:nvSpPr>
        <p:spPr>
          <a:xfrm>
            <a:off x="1052287" y="1923142"/>
            <a:ext cx="7184571" cy="3046988"/>
          </a:xfrm>
          <a:prstGeom prst="rect">
            <a:avLst/>
          </a:prstGeom>
          <a:noFill/>
        </p:spPr>
        <p:txBody>
          <a:bodyPr wrap="square" rtlCol="0">
            <a:spAutoFit/>
          </a:bodyPr>
          <a:lstStyle/>
          <a:p>
            <a:r>
              <a:rPr lang="en-US" sz="3200" dirty="0">
                <a:solidFill>
                  <a:srgbClr val="FFFFFF"/>
                </a:solidFill>
              </a:rPr>
              <a:t>Module </a:t>
            </a:r>
            <a:r>
              <a:rPr lang="en-US" sz="3200" dirty="0" smtClean="0">
                <a:solidFill>
                  <a:srgbClr val="FFFFFF"/>
                </a:solidFill>
              </a:rPr>
              <a:t>1, </a:t>
            </a:r>
            <a:r>
              <a:rPr lang="en-US" sz="3200" dirty="0">
                <a:solidFill>
                  <a:srgbClr val="FFFFFF"/>
                </a:solidFill>
              </a:rPr>
              <a:t>Lesson 10</a:t>
            </a:r>
          </a:p>
          <a:p>
            <a:r>
              <a:rPr lang="en-US" sz="3200" dirty="0" smtClean="0">
                <a:solidFill>
                  <a:schemeClr val="accent6">
                    <a:lumMod val="75000"/>
                  </a:schemeClr>
                </a:solidFill>
              </a:rPr>
              <a:t>Application Problem (5 minutes)</a:t>
            </a:r>
          </a:p>
          <a:p>
            <a:endParaRPr lang="en-US" sz="3200" dirty="0"/>
          </a:p>
          <a:p>
            <a:pPr algn="ctr"/>
            <a:r>
              <a:rPr lang="en-US" sz="3200" dirty="0" smtClean="0"/>
              <a:t>A guitar has 6 strings.  How many strings are there on 3 guitars?  Write a multiplication sentence to solve.</a:t>
            </a:r>
            <a:endParaRPr lang="en-US" sz="3200" dirty="0"/>
          </a:p>
        </p:txBody>
      </p:sp>
    </p:spTree>
    <p:extLst>
      <p:ext uri="{BB962C8B-B14F-4D97-AF65-F5344CB8AC3E}">
        <p14:creationId xmlns:p14="http://schemas.microsoft.com/office/powerpoint/2010/main" val="2936098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Vignettes</a:t>
            </a:r>
            <a:endParaRPr lang="en-US" dirty="0"/>
          </a:p>
        </p:txBody>
      </p:sp>
      <p:sp>
        <p:nvSpPr>
          <p:cNvPr id="7" name="Content Placeholder 6"/>
          <p:cNvSpPr>
            <a:spLocks noGrp="1"/>
          </p:cNvSpPr>
          <p:nvPr>
            <p:ph idx="1"/>
          </p:nvPr>
        </p:nvSpPr>
        <p:spPr/>
        <p:txBody>
          <a:bodyPr>
            <a:normAutofit/>
          </a:bodyPr>
          <a:lstStyle/>
          <a:p>
            <a:pPr marL="0" indent="0">
              <a:lnSpc>
                <a:spcPct val="120000"/>
              </a:lnSpc>
              <a:buFont typeface="Arial" pitchFamily="34" charset="0"/>
              <a:buNone/>
            </a:pPr>
            <a:r>
              <a:rPr lang="en-US" dirty="0" smtClean="0"/>
              <a:t>Imagine what the classroom </a:t>
            </a:r>
            <a:r>
              <a:rPr lang="en-US" dirty="0" smtClean="0">
                <a:solidFill>
                  <a:srgbClr val="E46C0A"/>
                </a:solidFill>
              </a:rPr>
              <a:t>might</a:t>
            </a:r>
            <a:r>
              <a:rPr lang="en-US" dirty="0" smtClean="0"/>
              <a:t> sound like</a:t>
            </a:r>
          </a:p>
          <a:p>
            <a:pPr marL="0" indent="0">
              <a:lnSpc>
                <a:spcPct val="120000"/>
              </a:lnSpc>
              <a:buFont typeface="Arial" pitchFamily="34" charset="0"/>
              <a:buNone/>
            </a:pPr>
            <a:r>
              <a:rPr lang="en-US" dirty="0" smtClean="0"/>
              <a:t>Guide students to discover connections</a:t>
            </a:r>
          </a:p>
          <a:p>
            <a:pPr marL="0" indent="0">
              <a:lnSpc>
                <a:spcPct val="120000"/>
              </a:lnSpc>
              <a:buFont typeface="Arial" pitchFamily="34" charset="0"/>
              <a:buNone/>
            </a:pPr>
            <a:r>
              <a:rPr lang="en-US" dirty="0" smtClean="0"/>
              <a:t>Reminds teachers to revisit student observations &amp; connect to lesson’s objective</a:t>
            </a:r>
            <a:endParaRPr lang="en-US" dirty="0"/>
          </a:p>
          <a:p>
            <a:pPr>
              <a:lnSpc>
                <a:spcPct val="120000"/>
              </a:lnSpc>
            </a:pPr>
            <a:endParaRPr lang="en-US" dirty="0"/>
          </a:p>
        </p:txBody>
      </p:sp>
    </p:spTree>
    <p:extLst>
      <p:ext uri="{BB962C8B-B14F-4D97-AF65-F5344CB8AC3E}">
        <p14:creationId xmlns:p14="http://schemas.microsoft.com/office/powerpoint/2010/main" val="38047901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p:tgtEl>
                                          <p:spTgt spid="7">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7">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p:tgtEl>
                                          <p:spTgt spid="7">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p:tgtEl>
                                          <p:spTgt spid="7">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Application Problems: Reflection</a:t>
            </a:r>
            <a:endParaRPr lang="en-US" dirty="0"/>
          </a:p>
        </p:txBody>
      </p:sp>
      <p:sp>
        <p:nvSpPr>
          <p:cNvPr id="6" name="Content Placeholder 3"/>
          <p:cNvSpPr>
            <a:spLocks noGrp="1"/>
          </p:cNvSpPr>
          <p:nvPr>
            <p:ph idx="1"/>
          </p:nvPr>
        </p:nvSpPr>
        <p:spPr>
          <a:xfrm>
            <a:off x="2441492" y="3492166"/>
            <a:ext cx="5258273" cy="2438881"/>
          </a:xfrm>
        </p:spPr>
        <p:txBody>
          <a:bodyPr>
            <a:noAutofit/>
          </a:bodyPr>
          <a:lstStyle/>
          <a:p>
            <a:pPr marL="0" indent="0">
              <a:buNone/>
            </a:pPr>
            <a:r>
              <a:rPr lang="en-US" dirty="0" smtClean="0"/>
              <a:t>Materials</a:t>
            </a:r>
          </a:p>
          <a:p>
            <a:pPr marL="0" indent="0">
              <a:buNone/>
            </a:pPr>
            <a:r>
              <a:rPr lang="en-US" dirty="0" smtClean="0"/>
              <a:t>Space</a:t>
            </a:r>
          </a:p>
          <a:p>
            <a:pPr marL="0" indent="0">
              <a:buNone/>
            </a:pPr>
            <a:r>
              <a:rPr lang="en-US" dirty="0" smtClean="0"/>
              <a:t>Time management</a:t>
            </a:r>
          </a:p>
          <a:p>
            <a:pPr marL="0" indent="0">
              <a:buNone/>
            </a:pPr>
            <a:r>
              <a:rPr lang="en-US" dirty="0" smtClean="0"/>
              <a:t>Formative assessment</a:t>
            </a:r>
          </a:p>
        </p:txBody>
      </p:sp>
      <p:sp>
        <p:nvSpPr>
          <p:cNvPr id="5" name="TextBox 4"/>
          <p:cNvSpPr txBox="1"/>
          <p:nvPr/>
        </p:nvSpPr>
        <p:spPr>
          <a:xfrm>
            <a:off x="816498" y="1417638"/>
            <a:ext cx="7560719" cy="1569660"/>
          </a:xfrm>
          <a:prstGeom prst="rect">
            <a:avLst/>
          </a:prstGeom>
          <a:noFill/>
        </p:spPr>
        <p:txBody>
          <a:bodyPr wrap="square" rtlCol="0">
            <a:spAutoFit/>
          </a:bodyPr>
          <a:lstStyle/>
          <a:p>
            <a:r>
              <a:rPr lang="en-US" sz="3200" dirty="0" smtClean="0"/>
              <a:t>What established routines (teachers &amp; students) will assist a successful implementation of Application Problems?</a:t>
            </a:r>
            <a:endParaRPr lang="en-US" sz="3200" dirty="0"/>
          </a:p>
        </p:txBody>
      </p:sp>
    </p:spTree>
    <p:extLst>
      <p:ext uri="{BB962C8B-B14F-4D97-AF65-F5344CB8AC3E}">
        <p14:creationId xmlns:p14="http://schemas.microsoft.com/office/powerpoint/2010/main" val="2835388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We?</a:t>
            </a:r>
            <a:endParaRPr lang="en-US" dirty="0"/>
          </a:p>
        </p:txBody>
      </p:sp>
      <p:sp>
        <p:nvSpPr>
          <p:cNvPr id="4" name="Content Placeholder 3"/>
          <p:cNvSpPr>
            <a:spLocks noGrp="1"/>
          </p:cNvSpPr>
          <p:nvPr>
            <p:ph idx="1"/>
          </p:nvPr>
        </p:nvSpPr>
        <p:spPr>
          <a:xfrm>
            <a:off x="457202" y="1600201"/>
            <a:ext cx="7967463" cy="4525963"/>
          </a:xfrm>
        </p:spPr>
        <p:txBody>
          <a:bodyPr>
            <a:normAutofit/>
          </a:bodyPr>
          <a:lstStyle/>
          <a:p>
            <a:pPr marL="0" lvl="0" indent="0">
              <a:spcAft>
                <a:spcPts val="1200"/>
              </a:spcAft>
              <a:buNone/>
            </a:pPr>
            <a:r>
              <a:rPr lang="en-US" dirty="0" smtClean="0"/>
              <a:t>Administrator?  </a:t>
            </a:r>
            <a:endParaRPr lang="en-US" dirty="0"/>
          </a:p>
          <a:p>
            <a:pPr marL="0" lvl="0" indent="0">
              <a:spcAft>
                <a:spcPts val="1200"/>
              </a:spcAft>
              <a:buNone/>
            </a:pPr>
            <a:r>
              <a:rPr lang="en-US" dirty="0" smtClean="0"/>
              <a:t>Teacher?</a:t>
            </a:r>
          </a:p>
          <a:p>
            <a:pPr marL="0" lvl="0" indent="0">
              <a:spcAft>
                <a:spcPts val="1200"/>
              </a:spcAft>
              <a:buNone/>
            </a:pPr>
            <a:r>
              <a:rPr lang="en-US" dirty="0" smtClean="0"/>
              <a:t>Other?</a:t>
            </a:r>
            <a:endParaRPr lang="en-US" dirty="0"/>
          </a:p>
        </p:txBody>
      </p:sp>
    </p:spTree>
    <p:extLst>
      <p:ext uri="{BB962C8B-B14F-4D97-AF65-F5344CB8AC3E}">
        <p14:creationId xmlns:p14="http://schemas.microsoft.com/office/powerpoint/2010/main" val="22169565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a:t>
            </a:r>
            <a:endParaRPr lang="en-US" dirty="0"/>
          </a:p>
        </p:txBody>
      </p:sp>
      <p:sp>
        <p:nvSpPr>
          <p:cNvPr id="3" name="Content Placeholder 2"/>
          <p:cNvSpPr>
            <a:spLocks noGrp="1"/>
          </p:cNvSpPr>
          <p:nvPr>
            <p:ph idx="1"/>
          </p:nvPr>
        </p:nvSpPr>
        <p:spPr>
          <a:xfrm>
            <a:off x="1041400" y="5354640"/>
            <a:ext cx="7188200" cy="1270000"/>
          </a:xfrm>
        </p:spPr>
        <p:txBody>
          <a:bodyPr>
            <a:normAutofit lnSpcReduction="10000"/>
          </a:bodyPr>
          <a:lstStyle/>
          <a:p>
            <a:pPr marL="0" indent="0">
              <a:buNone/>
            </a:pPr>
            <a:r>
              <a:rPr lang="en-US" dirty="0" smtClean="0"/>
              <a:t>Please be ready by …</a:t>
            </a:r>
          </a:p>
          <a:p>
            <a:pPr marL="0" indent="0" algn="ctr">
              <a:buNone/>
            </a:pPr>
            <a:r>
              <a:rPr lang="en-US" sz="4000" dirty="0" smtClean="0">
                <a:solidFill>
                  <a:schemeClr val="accent6">
                    <a:lumMod val="75000"/>
                  </a:schemeClr>
                </a:solidFill>
              </a:rPr>
              <a:t>1:20</a:t>
            </a:r>
            <a:endParaRPr lang="en-US" sz="4000" dirty="0">
              <a:solidFill>
                <a:schemeClr val="accent6">
                  <a:lumMod val="75000"/>
                </a:schemeClr>
              </a:solidFill>
            </a:endParaRPr>
          </a:p>
        </p:txBody>
      </p:sp>
      <p:pic>
        <p:nvPicPr>
          <p:cNvPr id="4" name="Picture 3" descr="first-skydive-savannah-g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17638"/>
            <a:ext cx="9144000" cy="3810000"/>
          </a:xfrm>
          <a:prstGeom prst="rect">
            <a:avLst/>
          </a:prstGeom>
        </p:spPr>
      </p:pic>
    </p:spTree>
    <p:extLst>
      <p:ext uri="{BB962C8B-B14F-4D97-AF65-F5344CB8AC3E}">
        <p14:creationId xmlns:p14="http://schemas.microsoft.com/office/powerpoint/2010/main" val="2198527623"/>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Components</a:t>
            </a:r>
            <a:endParaRPr lang="en-US" dirty="0"/>
          </a:p>
        </p:txBody>
      </p:sp>
      <p:sp>
        <p:nvSpPr>
          <p:cNvPr id="5" name="Rounded Rectangle 4"/>
          <p:cNvSpPr/>
          <p:nvPr/>
        </p:nvSpPr>
        <p:spPr>
          <a:xfrm>
            <a:off x="727431" y="1525747"/>
            <a:ext cx="3731407" cy="771517"/>
          </a:xfrm>
          <a:prstGeom prst="roundRect">
            <a:avLst/>
          </a:prstGeom>
          <a:solidFill>
            <a:schemeClr val="accent1"/>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Fluency Practice</a:t>
            </a:r>
            <a:endParaRPr lang="en-US" sz="3200" dirty="0">
              <a:solidFill>
                <a:srgbClr val="000000"/>
              </a:solidFill>
            </a:endParaRPr>
          </a:p>
        </p:txBody>
      </p:sp>
      <p:sp>
        <p:nvSpPr>
          <p:cNvPr id="7" name="Rounded Rectangle 6"/>
          <p:cNvSpPr/>
          <p:nvPr/>
        </p:nvSpPr>
        <p:spPr>
          <a:xfrm>
            <a:off x="690670" y="2570022"/>
            <a:ext cx="3731407" cy="771517"/>
          </a:xfrm>
          <a:prstGeom prst="roundRect">
            <a:avLst/>
          </a:prstGeom>
          <a:solidFill>
            <a:schemeClr val="accent3">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Application Problem</a:t>
            </a:r>
            <a:endParaRPr lang="en-US" sz="3200" dirty="0">
              <a:solidFill>
                <a:srgbClr val="000000"/>
              </a:solidFill>
            </a:endParaRPr>
          </a:p>
        </p:txBody>
      </p:sp>
      <p:sp>
        <p:nvSpPr>
          <p:cNvPr id="12" name="Rounded Rectangle 11"/>
          <p:cNvSpPr/>
          <p:nvPr/>
        </p:nvSpPr>
        <p:spPr>
          <a:xfrm>
            <a:off x="528531" y="5853002"/>
            <a:ext cx="4200543" cy="771517"/>
          </a:xfrm>
          <a:prstGeom prst="roundRect">
            <a:avLst/>
          </a:prstGeom>
          <a:solidFill>
            <a:schemeClr val="accent5">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Homework</a:t>
            </a:r>
            <a:endParaRPr lang="en-US" sz="3200" dirty="0">
              <a:solidFill>
                <a:srgbClr val="000000"/>
              </a:solidFill>
            </a:endParaRPr>
          </a:p>
        </p:txBody>
      </p:sp>
      <p:sp>
        <p:nvSpPr>
          <p:cNvPr id="13" name="Rounded Rectangle 12"/>
          <p:cNvSpPr/>
          <p:nvPr/>
        </p:nvSpPr>
        <p:spPr>
          <a:xfrm>
            <a:off x="4999305" y="1336558"/>
            <a:ext cx="3687497" cy="2169632"/>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500" b="1" u="sng" dirty="0" smtClean="0">
                <a:solidFill>
                  <a:srgbClr val="000000"/>
                </a:solidFill>
              </a:rPr>
              <a:t>Assessments</a:t>
            </a:r>
          </a:p>
          <a:p>
            <a:pPr algn="ctr"/>
            <a:endParaRPr lang="en-US" sz="1000" b="1" u="sng" dirty="0" smtClean="0">
              <a:solidFill>
                <a:srgbClr val="000000"/>
              </a:solidFill>
            </a:endParaRPr>
          </a:p>
          <a:p>
            <a:pPr algn="ctr"/>
            <a:r>
              <a:rPr lang="en-US" sz="3500" dirty="0" smtClean="0">
                <a:solidFill>
                  <a:srgbClr val="000000"/>
                </a:solidFill>
              </a:rPr>
              <a:t>Mid- and/or End-</a:t>
            </a:r>
          </a:p>
          <a:p>
            <a:pPr algn="ctr"/>
            <a:endParaRPr lang="en-US" sz="3500" dirty="0"/>
          </a:p>
        </p:txBody>
      </p:sp>
      <p:sp>
        <p:nvSpPr>
          <p:cNvPr id="15" name="Rounded Rectangle 14"/>
          <p:cNvSpPr/>
          <p:nvPr/>
        </p:nvSpPr>
        <p:spPr>
          <a:xfrm>
            <a:off x="528531" y="3695379"/>
            <a:ext cx="8158269" cy="771517"/>
          </a:xfrm>
          <a:prstGeom prst="roundRect">
            <a:avLst/>
          </a:prstGeom>
          <a:solidFill>
            <a:srgbClr val="FAC090"/>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Concept Development</a:t>
            </a:r>
            <a:endParaRPr lang="en-US" sz="3200" dirty="0">
              <a:solidFill>
                <a:srgbClr val="000000"/>
              </a:solidFill>
            </a:endParaRPr>
          </a:p>
        </p:txBody>
      </p:sp>
      <p:sp>
        <p:nvSpPr>
          <p:cNvPr id="17" name="Rounded Rectangle 16"/>
          <p:cNvSpPr/>
          <p:nvPr/>
        </p:nvSpPr>
        <p:spPr>
          <a:xfrm>
            <a:off x="5443306" y="3786114"/>
            <a:ext cx="3148135" cy="538889"/>
          </a:xfrm>
          <a:prstGeom prst="roundRect">
            <a:avLst/>
          </a:prstGeom>
          <a:solidFill>
            <a:schemeClr val="accent6"/>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Problem Set</a:t>
            </a:r>
            <a:endParaRPr lang="en-US" sz="3200" dirty="0">
              <a:solidFill>
                <a:srgbClr val="000000"/>
              </a:solidFill>
            </a:endParaRPr>
          </a:p>
        </p:txBody>
      </p:sp>
      <p:sp>
        <p:nvSpPr>
          <p:cNvPr id="18" name="Rounded Rectangle 17"/>
          <p:cNvSpPr/>
          <p:nvPr/>
        </p:nvSpPr>
        <p:spPr>
          <a:xfrm>
            <a:off x="528531" y="4847763"/>
            <a:ext cx="8062908" cy="771517"/>
          </a:xfrm>
          <a:prstGeom prst="roundRect">
            <a:avLst/>
          </a:prstGeom>
          <a:solidFill>
            <a:schemeClr val="bg1">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Student Debrief</a:t>
            </a:r>
            <a:endParaRPr lang="en-US" sz="3200" dirty="0">
              <a:solidFill>
                <a:srgbClr val="000000"/>
              </a:solidFill>
            </a:endParaRPr>
          </a:p>
        </p:txBody>
      </p:sp>
      <p:sp>
        <p:nvSpPr>
          <p:cNvPr id="19" name="Rounded Rectangle 18"/>
          <p:cNvSpPr/>
          <p:nvPr/>
        </p:nvSpPr>
        <p:spPr>
          <a:xfrm>
            <a:off x="5443303" y="4974260"/>
            <a:ext cx="2987704" cy="500043"/>
          </a:xfrm>
          <a:prstGeom prst="roundRect">
            <a:avLst/>
          </a:prstGeom>
          <a:solidFill>
            <a:schemeClr val="accent4"/>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Exit Ticket</a:t>
            </a:r>
            <a:endParaRPr lang="en-US" sz="3200" dirty="0">
              <a:solidFill>
                <a:srgbClr val="000000"/>
              </a:solidFill>
            </a:endParaRPr>
          </a:p>
        </p:txBody>
      </p:sp>
      <p:sp>
        <p:nvSpPr>
          <p:cNvPr id="16" name="Donut 15"/>
          <p:cNvSpPr/>
          <p:nvPr/>
        </p:nvSpPr>
        <p:spPr>
          <a:xfrm>
            <a:off x="258302" y="3439869"/>
            <a:ext cx="8609871" cy="1339073"/>
          </a:xfrm>
          <a:prstGeom prst="donut">
            <a:avLst>
              <a:gd name="adj" fmla="val 15535"/>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542775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Development</a:t>
            </a:r>
            <a:endParaRPr lang="en-US" dirty="0"/>
          </a:p>
        </p:txBody>
      </p:sp>
      <p:sp>
        <p:nvSpPr>
          <p:cNvPr id="6" name="Content Placeholder 3"/>
          <p:cNvSpPr>
            <a:spLocks noGrp="1"/>
          </p:cNvSpPr>
          <p:nvPr>
            <p:ph idx="1"/>
          </p:nvPr>
        </p:nvSpPr>
        <p:spPr>
          <a:xfrm>
            <a:off x="457200" y="1526254"/>
            <a:ext cx="8229600" cy="4798346"/>
          </a:xfrm>
        </p:spPr>
        <p:txBody>
          <a:bodyPr>
            <a:noAutofit/>
          </a:bodyPr>
          <a:lstStyle/>
          <a:p>
            <a:pPr marL="0" indent="0">
              <a:lnSpc>
                <a:spcPct val="110000"/>
              </a:lnSpc>
              <a:buNone/>
            </a:pPr>
            <a:r>
              <a:rPr lang="en-US" dirty="0" smtClean="0"/>
              <a:t>At least 20 min.</a:t>
            </a:r>
          </a:p>
          <a:p>
            <a:pPr marL="0" indent="0">
              <a:lnSpc>
                <a:spcPct val="110000"/>
              </a:lnSpc>
              <a:buNone/>
            </a:pPr>
            <a:r>
              <a:rPr lang="en-US" dirty="0" smtClean="0"/>
              <a:t>New learning is introduced </a:t>
            </a:r>
          </a:p>
          <a:p>
            <a:pPr marL="676275" indent="-676275">
              <a:lnSpc>
                <a:spcPct val="110000"/>
              </a:lnSpc>
              <a:buNone/>
            </a:pPr>
            <a:r>
              <a:rPr lang="en-US" dirty="0" smtClean="0"/>
              <a:t>Deliberate progression                                           Concrete to pictorial to abstract</a:t>
            </a:r>
          </a:p>
          <a:p>
            <a:pPr marL="0" indent="0">
              <a:lnSpc>
                <a:spcPct val="110000"/>
              </a:lnSpc>
              <a:buNone/>
            </a:pPr>
            <a:r>
              <a:rPr lang="en-US" dirty="0" smtClean="0"/>
              <a:t>Includes Problem Sets</a:t>
            </a:r>
          </a:p>
          <a:p>
            <a:pPr marL="457200" indent="-457200">
              <a:lnSpc>
                <a:spcPct val="110000"/>
              </a:lnSpc>
              <a:spcAft>
                <a:spcPts val="1200"/>
              </a:spcAft>
              <a:buFont typeface="Arial" pitchFamily="34" charset="0"/>
              <a:buChar char="•"/>
            </a:pPr>
            <a:endParaRPr lang="en-US" dirty="0"/>
          </a:p>
        </p:txBody>
      </p:sp>
    </p:spTree>
    <p:extLst>
      <p:ext uri="{BB962C8B-B14F-4D97-AF65-F5344CB8AC3E}">
        <p14:creationId xmlns:p14="http://schemas.microsoft.com/office/powerpoint/2010/main" val="34992911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Development</a:t>
            </a:r>
            <a:endParaRPr lang="en-US" dirty="0"/>
          </a:p>
        </p:txBody>
      </p:sp>
      <p:sp>
        <p:nvSpPr>
          <p:cNvPr id="6" name="Content Placeholder 3"/>
          <p:cNvSpPr>
            <a:spLocks noGrp="1"/>
          </p:cNvSpPr>
          <p:nvPr>
            <p:ph idx="1"/>
          </p:nvPr>
        </p:nvSpPr>
        <p:spPr>
          <a:xfrm>
            <a:off x="457200" y="1648632"/>
            <a:ext cx="8229600" cy="3675617"/>
          </a:xfrm>
        </p:spPr>
        <p:txBody>
          <a:bodyPr>
            <a:noAutofit/>
          </a:bodyPr>
          <a:lstStyle/>
          <a:p>
            <a:pPr marL="0" indent="0">
              <a:lnSpc>
                <a:spcPct val="80000"/>
              </a:lnSpc>
              <a:buNone/>
            </a:pPr>
            <a:r>
              <a:rPr lang="en-US" dirty="0" smtClean="0"/>
              <a:t>Elaborates </a:t>
            </a:r>
            <a:r>
              <a:rPr lang="en-US" dirty="0"/>
              <a:t>on the “how-to” of delivery through models, </a:t>
            </a:r>
            <a:r>
              <a:rPr lang="en-US" b="1" i="1" dirty="0">
                <a:solidFill>
                  <a:srgbClr val="E46C0A"/>
                </a:solidFill>
              </a:rPr>
              <a:t>sample</a:t>
            </a:r>
            <a:r>
              <a:rPr lang="en-US" dirty="0"/>
              <a:t> vignettes &amp; </a:t>
            </a:r>
            <a:r>
              <a:rPr lang="en-US" dirty="0" smtClean="0"/>
              <a:t>dialogue</a:t>
            </a:r>
          </a:p>
          <a:p>
            <a:pPr marL="0" indent="0">
              <a:lnSpc>
                <a:spcPct val="80000"/>
              </a:lnSpc>
              <a:buNone/>
            </a:pPr>
            <a:endParaRPr lang="en-US" sz="2500" dirty="0" smtClean="0"/>
          </a:p>
          <a:p>
            <a:pPr marL="0" indent="0">
              <a:lnSpc>
                <a:spcPct val="80000"/>
              </a:lnSpc>
              <a:buNone/>
            </a:pPr>
            <a:r>
              <a:rPr lang="en-US" dirty="0"/>
              <a:t>Provides snapshot of what the classroom </a:t>
            </a:r>
            <a:r>
              <a:rPr lang="en-US" b="1" i="1" dirty="0">
                <a:solidFill>
                  <a:srgbClr val="E46C0A"/>
                </a:solidFill>
              </a:rPr>
              <a:t>might</a:t>
            </a:r>
            <a:r>
              <a:rPr lang="en-US" dirty="0"/>
              <a:t> look &amp; sound like </a:t>
            </a:r>
            <a:endParaRPr lang="en-US" dirty="0" smtClean="0"/>
          </a:p>
          <a:p>
            <a:pPr marL="0" indent="0">
              <a:lnSpc>
                <a:spcPct val="80000"/>
              </a:lnSpc>
              <a:buNone/>
            </a:pPr>
            <a:endParaRPr lang="en-US" sz="2500" dirty="0" smtClean="0"/>
          </a:p>
          <a:p>
            <a:pPr marL="0" indent="0">
              <a:lnSpc>
                <a:spcPct val="80000"/>
              </a:lnSpc>
              <a:buNone/>
            </a:pPr>
            <a:r>
              <a:rPr lang="en-US" dirty="0" smtClean="0"/>
              <a:t>Teachers’ word choice </a:t>
            </a:r>
            <a:r>
              <a:rPr lang="en-US" b="1" i="1" dirty="0" smtClean="0">
                <a:solidFill>
                  <a:srgbClr val="E46C0A"/>
                </a:solidFill>
              </a:rPr>
              <a:t>may</a:t>
            </a:r>
            <a:r>
              <a:rPr lang="en-US" dirty="0" smtClean="0">
                <a:solidFill>
                  <a:srgbClr val="E46C0A"/>
                </a:solidFill>
              </a:rPr>
              <a:t> </a:t>
            </a:r>
            <a:r>
              <a:rPr lang="en-US" dirty="0" smtClean="0"/>
              <a:t>be different from that in the vignettes</a:t>
            </a:r>
          </a:p>
          <a:p>
            <a:pPr>
              <a:lnSpc>
                <a:spcPct val="80000"/>
              </a:lnSpc>
            </a:pPr>
            <a:endParaRPr lang="en-US" dirty="0" smtClean="0"/>
          </a:p>
          <a:p>
            <a:pPr marL="457200" indent="-457200">
              <a:lnSpc>
                <a:spcPct val="80000"/>
              </a:lnSpc>
              <a:spcAft>
                <a:spcPts val="1200"/>
              </a:spcAft>
              <a:buFont typeface="Arial" pitchFamily="34" charset="0"/>
              <a:buChar char="•"/>
            </a:pPr>
            <a:endParaRPr lang="en-US" dirty="0"/>
          </a:p>
        </p:txBody>
      </p:sp>
      <p:sp>
        <p:nvSpPr>
          <p:cNvPr id="3" name="Rounded Rectangle 2"/>
          <p:cNvSpPr/>
          <p:nvPr/>
        </p:nvSpPr>
        <p:spPr>
          <a:xfrm>
            <a:off x="484223" y="5351266"/>
            <a:ext cx="8229600" cy="1398627"/>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Highlight teacher questions</a:t>
            </a:r>
          </a:p>
          <a:p>
            <a:pPr algn="ctr"/>
            <a:r>
              <a:rPr lang="en-US" sz="3200" dirty="0" smtClean="0">
                <a:solidFill>
                  <a:srgbClr val="000000"/>
                </a:solidFill>
              </a:rPr>
              <a:t>Pay attention to the gray boxes</a:t>
            </a:r>
            <a:endParaRPr lang="en-US" sz="3200" dirty="0">
              <a:solidFill>
                <a:srgbClr val="000000"/>
              </a:solidFill>
            </a:endParaRPr>
          </a:p>
        </p:txBody>
      </p:sp>
    </p:spTree>
    <p:extLst>
      <p:ext uri="{BB962C8B-B14F-4D97-AF65-F5344CB8AC3E}">
        <p14:creationId xmlns:p14="http://schemas.microsoft.com/office/powerpoint/2010/main" val="4231564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ppt_y</p:attrName>
                                        </p:attrNameLst>
                                      </p:cBhvr>
                                      <p:tavLst>
                                        <p:tav tm="0">
                                          <p:val>
                                            <p:strVal val="#ppt_y+#ppt_h*1.125000"/>
                                          </p:val>
                                        </p:tav>
                                        <p:tav tm="100000">
                                          <p:val>
                                            <p:strVal val="#ppt_y"/>
                                          </p:val>
                                        </p:tav>
                                      </p:tavLst>
                                    </p:anim>
                                    <p:animEffect transition="in" filter="wipe(up)">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Development</a:t>
            </a:r>
            <a:endParaRPr lang="en-US" dirty="0"/>
          </a:p>
        </p:txBody>
      </p:sp>
      <p:sp>
        <p:nvSpPr>
          <p:cNvPr id="3" name="TextBox 2"/>
          <p:cNvSpPr txBox="1"/>
          <p:nvPr/>
        </p:nvSpPr>
        <p:spPr>
          <a:xfrm>
            <a:off x="798285" y="1674820"/>
            <a:ext cx="7019670" cy="3046988"/>
          </a:xfrm>
          <a:prstGeom prst="rect">
            <a:avLst/>
          </a:prstGeom>
          <a:noFill/>
        </p:spPr>
        <p:txBody>
          <a:bodyPr wrap="none" rtlCol="0">
            <a:spAutoFit/>
          </a:bodyPr>
          <a:lstStyle/>
          <a:p>
            <a:r>
              <a:rPr lang="en-US" sz="3200" dirty="0" smtClean="0">
                <a:solidFill>
                  <a:schemeClr val="bg1"/>
                </a:solidFill>
              </a:rPr>
              <a:t>Module 1, Lesson 10</a:t>
            </a:r>
          </a:p>
          <a:p>
            <a:r>
              <a:rPr lang="en-US" sz="3200" dirty="0" smtClean="0">
                <a:solidFill>
                  <a:srgbClr val="E46C0A"/>
                </a:solidFill>
              </a:rPr>
              <a:t>Concept Development (33 min … 10 min)</a:t>
            </a:r>
          </a:p>
          <a:p>
            <a:endParaRPr lang="en-US" sz="3200" dirty="0" smtClean="0">
              <a:solidFill>
                <a:srgbClr val="E46C0A"/>
              </a:solidFill>
            </a:endParaRPr>
          </a:p>
          <a:p>
            <a:r>
              <a:rPr lang="en-US" sz="3200" dirty="0" smtClean="0">
                <a:solidFill>
                  <a:srgbClr val="E46C0A"/>
                </a:solidFill>
              </a:rPr>
              <a:t>Problem Set (10 minutes)</a:t>
            </a:r>
          </a:p>
          <a:p>
            <a:endParaRPr lang="en-US" sz="3200" dirty="0">
              <a:solidFill>
                <a:srgbClr val="E46C0A"/>
              </a:solidFill>
            </a:endParaRPr>
          </a:p>
          <a:p>
            <a:endParaRPr lang="en-US" sz="3200" dirty="0">
              <a:solidFill>
                <a:srgbClr val="E46C0A"/>
              </a:solidFill>
            </a:endParaRPr>
          </a:p>
        </p:txBody>
      </p:sp>
      <p:sp>
        <p:nvSpPr>
          <p:cNvPr id="5" name="Rectangle 4"/>
          <p:cNvSpPr/>
          <p:nvPr/>
        </p:nvSpPr>
        <p:spPr>
          <a:xfrm>
            <a:off x="798287" y="4320852"/>
            <a:ext cx="7455960" cy="2062103"/>
          </a:xfrm>
          <a:prstGeom prst="rect">
            <a:avLst/>
          </a:prstGeom>
        </p:spPr>
        <p:txBody>
          <a:bodyPr wrap="square">
            <a:spAutoFit/>
          </a:bodyPr>
          <a:lstStyle/>
          <a:p>
            <a:r>
              <a:rPr lang="en-US" sz="3200" dirty="0" smtClean="0">
                <a:solidFill>
                  <a:srgbClr val="E46C0A"/>
                </a:solidFill>
              </a:rPr>
              <a:t>Application Problem</a:t>
            </a:r>
          </a:p>
          <a:p>
            <a:pPr algn="ctr"/>
            <a:r>
              <a:rPr lang="en-US" sz="3200" dirty="0" smtClean="0"/>
              <a:t>A </a:t>
            </a:r>
            <a:r>
              <a:rPr lang="en-US" sz="3200" dirty="0"/>
              <a:t>guitar has 6 strings.  How many strings are there on 3 guitars?  Write a multiplication sentence to solve.</a:t>
            </a:r>
          </a:p>
        </p:txBody>
      </p:sp>
    </p:spTree>
    <p:extLst>
      <p:ext uri="{BB962C8B-B14F-4D97-AF65-F5344CB8AC3E}">
        <p14:creationId xmlns:p14="http://schemas.microsoft.com/office/powerpoint/2010/main" val="32842043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Development</a:t>
            </a:r>
            <a:endParaRPr lang="en-US" dirty="0"/>
          </a:p>
        </p:txBody>
      </p:sp>
      <p:sp>
        <p:nvSpPr>
          <p:cNvPr id="3" name="TextBox 2"/>
          <p:cNvSpPr txBox="1"/>
          <p:nvPr/>
        </p:nvSpPr>
        <p:spPr>
          <a:xfrm>
            <a:off x="798287" y="1674820"/>
            <a:ext cx="7507039" cy="4524315"/>
          </a:xfrm>
          <a:prstGeom prst="rect">
            <a:avLst/>
          </a:prstGeom>
          <a:noFill/>
        </p:spPr>
        <p:txBody>
          <a:bodyPr wrap="square" rtlCol="0">
            <a:spAutoFit/>
          </a:bodyPr>
          <a:lstStyle/>
          <a:p>
            <a:pPr algn="ctr"/>
            <a:r>
              <a:rPr lang="en-US" sz="3200" dirty="0" smtClean="0">
                <a:solidFill>
                  <a:schemeClr val="accent6">
                    <a:lumMod val="75000"/>
                  </a:schemeClr>
                </a:solidFill>
              </a:rPr>
              <a:t>Personal Whiteboards</a:t>
            </a:r>
          </a:p>
          <a:p>
            <a:pPr algn="ctr"/>
            <a:endParaRPr lang="en-US" sz="3200" dirty="0">
              <a:solidFill>
                <a:schemeClr val="bg1"/>
              </a:solidFill>
            </a:endParaRPr>
          </a:p>
          <a:p>
            <a:pPr algn="ctr"/>
            <a:r>
              <a:rPr lang="en-US" sz="3200" dirty="0" smtClean="0">
                <a:solidFill>
                  <a:schemeClr val="bg1"/>
                </a:solidFill>
              </a:rPr>
              <a:t>Draw an array to represent the total number of guitar strings.  </a:t>
            </a:r>
          </a:p>
          <a:p>
            <a:pPr algn="ctr"/>
            <a:endParaRPr lang="en-US" sz="3200" dirty="0">
              <a:solidFill>
                <a:schemeClr val="bg1"/>
              </a:solidFill>
            </a:endParaRPr>
          </a:p>
          <a:p>
            <a:pPr algn="ctr"/>
            <a:r>
              <a:rPr lang="en-US" sz="3200" dirty="0" smtClean="0">
                <a:solidFill>
                  <a:schemeClr val="bg1"/>
                </a:solidFill>
              </a:rPr>
              <a:t>Let the number of strings on                             1 guitar be 1 row.</a:t>
            </a:r>
          </a:p>
          <a:p>
            <a:pPr algn="ctr"/>
            <a:endParaRPr lang="en-US" sz="3200" dirty="0">
              <a:solidFill>
                <a:schemeClr val="bg1"/>
              </a:solidFill>
            </a:endParaRPr>
          </a:p>
          <a:p>
            <a:pPr algn="ctr"/>
            <a:endParaRPr lang="en-US" sz="3200" dirty="0">
              <a:solidFill>
                <a:schemeClr val="bg1"/>
              </a:solidFill>
            </a:endParaRPr>
          </a:p>
        </p:txBody>
      </p:sp>
      <p:sp>
        <p:nvSpPr>
          <p:cNvPr id="4" name="TextBox 3"/>
          <p:cNvSpPr txBox="1"/>
          <p:nvPr/>
        </p:nvSpPr>
        <p:spPr>
          <a:xfrm>
            <a:off x="-6720911" y="1195326"/>
            <a:ext cx="6720910" cy="1569660"/>
          </a:xfrm>
          <a:prstGeom prst="rect">
            <a:avLst/>
          </a:prstGeom>
          <a:noFill/>
        </p:spPr>
        <p:txBody>
          <a:bodyPr wrap="none" rtlCol="0">
            <a:spAutoFit/>
          </a:bodyPr>
          <a:lstStyle/>
          <a:p>
            <a:r>
              <a:rPr lang="en-US" sz="3200" dirty="0" smtClean="0">
                <a:solidFill>
                  <a:srgbClr val="FF0000"/>
                </a:solidFill>
              </a:rPr>
              <a:t>Include slides for demonstration lesson</a:t>
            </a:r>
          </a:p>
          <a:p>
            <a:r>
              <a:rPr lang="en-US" sz="3200" dirty="0" smtClean="0">
                <a:solidFill>
                  <a:srgbClr val="FF0000"/>
                </a:solidFill>
              </a:rPr>
              <a:t>Provide copies of G3, M1, L10 for </a:t>
            </a:r>
          </a:p>
          <a:p>
            <a:r>
              <a:rPr lang="en-US" sz="3200" dirty="0" smtClean="0">
                <a:solidFill>
                  <a:srgbClr val="FF0000"/>
                </a:solidFill>
              </a:rPr>
              <a:t>Cohort leaders?????</a:t>
            </a:r>
            <a:endParaRPr lang="en-US" sz="3200" dirty="0">
              <a:solidFill>
                <a:srgbClr val="FF0000"/>
              </a:solidFill>
            </a:endParaRPr>
          </a:p>
        </p:txBody>
      </p:sp>
    </p:spTree>
    <p:extLst>
      <p:ext uri="{BB962C8B-B14F-4D97-AF65-F5344CB8AC3E}">
        <p14:creationId xmlns:p14="http://schemas.microsoft.com/office/powerpoint/2010/main" val="4629232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2" end="2"/>
                                            </p:txEl>
                                          </p:spTgt>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Development</a:t>
            </a:r>
            <a:endParaRPr lang="en-US" dirty="0"/>
          </a:p>
        </p:txBody>
      </p:sp>
      <p:pic>
        <p:nvPicPr>
          <p:cNvPr id="5" name="Picture 4" descr="Screen Shot 2014-06-01 at 12.39.1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6701" y="1486039"/>
            <a:ext cx="5087644" cy="3210061"/>
          </a:xfrm>
          <a:prstGeom prst="rect">
            <a:avLst/>
          </a:prstGeom>
        </p:spPr>
      </p:pic>
      <p:cxnSp>
        <p:nvCxnSpPr>
          <p:cNvPr id="7" name="Straight Connector 6"/>
          <p:cNvCxnSpPr/>
          <p:nvPr/>
        </p:nvCxnSpPr>
        <p:spPr>
          <a:xfrm flipV="1">
            <a:off x="457200" y="2524263"/>
            <a:ext cx="6926627" cy="66824"/>
          </a:xfrm>
          <a:prstGeom prst="line">
            <a:avLst/>
          </a:prstGeom>
          <a:ln w="38100" cmpd="sng">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12718" y="1139185"/>
            <a:ext cx="1719465" cy="1169551"/>
          </a:xfrm>
          <a:prstGeom prst="rect">
            <a:avLst/>
          </a:prstGeom>
          <a:noFill/>
        </p:spPr>
        <p:txBody>
          <a:bodyPr wrap="square" rtlCol="0">
            <a:spAutoFit/>
          </a:bodyPr>
          <a:lstStyle/>
          <a:p>
            <a:endParaRPr lang="en-US" sz="3500" dirty="0" smtClean="0">
              <a:solidFill>
                <a:schemeClr val="accent6">
                  <a:lumMod val="75000"/>
                </a:schemeClr>
              </a:solidFill>
            </a:endParaRPr>
          </a:p>
          <a:p>
            <a:r>
              <a:rPr lang="en-US" sz="3500" dirty="0" smtClean="0">
                <a:solidFill>
                  <a:schemeClr val="accent6">
                    <a:lumMod val="75000"/>
                  </a:schemeClr>
                </a:solidFill>
              </a:rPr>
              <a:t>1</a:t>
            </a:r>
            <a:r>
              <a:rPr lang="en-US" sz="3500" baseline="30000" dirty="0" smtClean="0">
                <a:solidFill>
                  <a:schemeClr val="accent6">
                    <a:lumMod val="75000"/>
                  </a:schemeClr>
                </a:solidFill>
              </a:rPr>
              <a:t>st</a:t>
            </a:r>
            <a:r>
              <a:rPr lang="en-US" sz="3500" dirty="0" smtClean="0">
                <a:solidFill>
                  <a:schemeClr val="accent6">
                    <a:lumMod val="75000"/>
                  </a:schemeClr>
                </a:solidFill>
              </a:rPr>
              <a:t> Part</a:t>
            </a:r>
            <a:endParaRPr lang="en-US" sz="3500" dirty="0">
              <a:solidFill>
                <a:schemeClr val="accent6">
                  <a:lumMod val="75000"/>
                </a:schemeClr>
              </a:solidFill>
            </a:endParaRPr>
          </a:p>
        </p:txBody>
      </p:sp>
      <p:sp>
        <p:nvSpPr>
          <p:cNvPr id="10" name="TextBox 9"/>
          <p:cNvSpPr txBox="1"/>
          <p:nvPr/>
        </p:nvSpPr>
        <p:spPr>
          <a:xfrm>
            <a:off x="-47634" y="2706666"/>
            <a:ext cx="1992532" cy="1169551"/>
          </a:xfrm>
          <a:prstGeom prst="rect">
            <a:avLst/>
          </a:prstGeom>
          <a:noFill/>
        </p:spPr>
        <p:txBody>
          <a:bodyPr wrap="square" rtlCol="0">
            <a:spAutoFit/>
          </a:bodyPr>
          <a:lstStyle/>
          <a:p>
            <a:endParaRPr lang="en-US" sz="3500" dirty="0" smtClean="0">
              <a:solidFill>
                <a:schemeClr val="accent6">
                  <a:lumMod val="75000"/>
                </a:schemeClr>
              </a:solidFill>
            </a:endParaRPr>
          </a:p>
          <a:p>
            <a:r>
              <a:rPr lang="en-US" sz="3500" dirty="0" smtClean="0">
                <a:solidFill>
                  <a:schemeClr val="accent6">
                    <a:lumMod val="75000"/>
                  </a:schemeClr>
                </a:solidFill>
              </a:rPr>
              <a:t>2</a:t>
            </a:r>
            <a:r>
              <a:rPr lang="en-US" sz="3500" baseline="30000" dirty="0" smtClean="0">
                <a:solidFill>
                  <a:schemeClr val="accent6">
                    <a:lumMod val="75000"/>
                  </a:schemeClr>
                </a:solidFill>
              </a:rPr>
              <a:t>nd</a:t>
            </a:r>
            <a:r>
              <a:rPr lang="en-US" sz="3500" dirty="0" smtClean="0">
                <a:solidFill>
                  <a:schemeClr val="accent6">
                    <a:lumMod val="75000"/>
                  </a:schemeClr>
                </a:solidFill>
              </a:rPr>
              <a:t> Part</a:t>
            </a:r>
            <a:endParaRPr lang="en-US" sz="3500" dirty="0">
              <a:solidFill>
                <a:schemeClr val="accent6">
                  <a:lumMod val="75000"/>
                </a:schemeClr>
              </a:solidFill>
            </a:endParaRPr>
          </a:p>
        </p:txBody>
      </p:sp>
      <p:sp>
        <p:nvSpPr>
          <p:cNvPr id="11" name="TextBox 10"/>
          <p:cNvSpPr txBox="1"/>
          <p:nvPr/>
        </p:nvSpPr>
        <p:spPr>
          <a:xfrm>
            <a:off x="508000" y="4861087"/>
            <a:ext cx="8178800" cy="1077218"/>
          </a:xfrm>
          <a:prstGeom prst="rect">
            <a:avLst/>
          </a:prstGeom>
          <a:noFill/>
        </p:spPr>
        <p:txBody>
          <a:bodyPr wrap="square" rtlCol="0">
            <a:spAutoFit/>
          </a:bodyPr>
          <a:lstStyle/>
          <a:p>
            <a:pPr algn="ctr"/>
            <a:r>
              <a:rPr lang="en-US" sz="3200" dirty="0" smtClean="0"/>
              <a:t>Write and solve a multiplication sentence to describe each part of your array.</a:t>
            </a:r>
            <a:endParaRPr lang="en-US" sz="3200" dirty="0"/>
          </a:p>
        </p:txBody>
      </p:sp>
      <p:sp>
        <p:nvSpPr>
          <p:cNvPr id="12" name="TextBox 11"/>
          <p:cNvSpPr txBox="1"/>
          <p:nvPr/>
        </p:nvSpPr>
        <p:spPr>
          <a:xfrm>
            <a:off x="7071474" y="1716645"/>
            <a:ext cx="1561846" cy="584776"/>
          </a:xfrm>
          <a:prstGeom prst="rect">
            <a:avLst/>
          </a:prstGeom>
          <a:noFill/>
        </p:spPr>
        <p:txBody>
          <a:bodyPr wrap="none" rtlCol="0">
            <a:spAutoFit/>
          </a:bodyPr>
          <a:lstStyle/>
          <a:p>
            <a:r>
              <a:rPr lang="en-US" sz="3200" dirty="0" smtClean="0">
                <a:solidFill>
                  <a:schemeClr val="accent6">
                    <a:lumMod val="75000"/>
                  </a:schemeClr>
                </a:solidFill>
              </a:rPr>
              <a:t>1 x 6 = 6</a:t>
            </a:r>
            <a:endParaRPr lang="en-US" sz="3200" dirty="0">
              <a:solidFill>
                <a:schemeClr val="accent6">
                  <a:lumMod val="75000"/>
                </a:schemeClr>
              </a:solidFill>
            </a:endParaRPr>
          </a:p>
        </p:txBody>
      </p:sp>
      <p:sp>
        <p:nvSpPr>
          <p:cNvPr id="13" name="TextBox 12"/>
          <p:cNvSpPr txBox="1"/>
          <p:nvPr/>
        </p:nvSpPr>
        <p:spPr>
          <a:xfrm>
            <a:off x="7071474" y="3291440"/>
            <a:ext cx="1769835" cy="584776"/>
          </a:xfrm>
          <a:prstGeom prst="rect">
            <a:avLst/>
          </a:prstGeom>
          <a:noFill/>
        </p:spPr>
        <p:txBody>
          <a:bodyPr wrap="none" rtlCol="0">
            <a:spAutoFit/>
          </a:bodyPr>
          <a:lstStyle/>
          <a:p>
            <a:r>
              <a:rPr lang="en-US" sz="3200" dirty="0">
                <a:solidFill>
                  <a:schemeClr val="accent6">
                    <a:lumMod val="75000"/>
                  </a:schemeClr>
                </a:solidFill>
              </a:rPr>
              <a:t>2</a:t>
            </a:r>
            <a:r>
              <a:rPr lang="en-US" sz="3200" dirty="0" smtClean="0">
                <a:solidFill>
                  <a:schemeClr val="accent6">
                    <a:lumMod val="75000"/>
                  </a:schemeClr>
                </a:solidFill>
              </a:rPr>
              <a:t> x 6 = 12</a:t>
            </a:r>
            <a:endParaRPr lang="en-US" sz="3200" dirty="0">
              <a:solidFill>
                <a:schemeClr val="accent6">
                  <a:lumMod val="75000"/>
                </a:schemeClr>
              </a:solidFill>
            </a:endParaRPr>
          </a:p>
        </p:txBody>
      </p:sp>
      <p:sp>
        <p:nvSpPr>
          <p:cNvPr id="14" name="TextBox 13"/>
          <p:cNvSpPr txBox="1"/>
          <p:nvPr/>
        </p:nvSpPr>
        <p:spPr>
          <a:xfrm>
            <a:off x="508000" y="4902707"/>
            <a:ext cx="8178800" cy="1077218"/>
          </a:xfrm>
          <a:prstGeom prst="rect">
            <a:avLst/>
          </a:prstGeom>
          <a:solidFill>
            <a:schemeClr val="accent6">
              <a:lumMod val="75000"/>
            </a:schemeClr>
          </a:solidFill>
          <a:ln>
            <a:solidFill>
              <a:srgbClr val="000000"/>
            </a:solidFill>
          </a:ln>
        </p:spPr>
        <p:txBody>
          <a:bodyPr wrap="square" rtlCol="0">
            <a:spAutoFit/>
          </a:bodyPr>
          <a:lstStyle/>
          <a:p>
            <a:pPr algn="ctr"/>
            <a:r>
              <a:rPr lang="en-US" sz="3200" dirty="0" smtClean="0">
                <a:solidFill>
                  <a:srgbClr val="000000"/>
                </a:solidFill>
              </a:rPr>
              <a:t>True or False: 6 + 12 = 3 sixes.</a:t>
            </a:r>
          </a:p>
          <a:p>
            <a:pPr algn="ctr"/>
            <a:r>
              <a:rPr lang="en-US" sz="3200" dirty="0" smtClean="0">
                <a:solidFill>
                  <a:srgbClr val="000000"/>
                </a:solidFill>
              </a:rPr>
              <a:t>Explain.</a:t>
            </a:r>
            <a:endParaRPr lang="en-US" sz="3200" dirty="0">
              <a:solidFill>
                <a:srgbClr val="000000"/>
              </a:solidFill>
            </a:endParaRPr>
          </a:p>
        </p:txBody>
      </p:sp>
      <p:sp>
        <p:nvSpPr>
          <p:cNvPr id="15" name="TextBox 14"/>
          <p:cNvSpPr txBox="1"/>
          <p:nvPr/>
        </p:nvSpPr>
        <p:spPr>
          <a:xfrm>
            <a:off x="454520" y="4929614"/>
            <a:ext cx="8178800" cy="1569660"/>
          </a:xfrm>
          <a:prstGeom prst="rect">
            <a:avLst/>
          </a:prstGeom>
          <a:solidFill>
            <a:schemeClr val="accent3">
              <a:lumMod val="75000"/>
            </a:schemeClr>
          </a:solidFill>
          <a:ln>
            <a:solidFill>
              <a:srgbClr val="000000"/>
            </a:solidFill>
          </a:ln>
        </p:spPr>
        <p:txBody>
          <a:bodyPr wrap="square" rtlCol="0">
            <a:spAutoFit/>
          </a:bodyPr>
          <a:lstStyle/>
          <a:p>
            <a:pPr algn="ctr"/>
            <a:r>
              <a:rPr lang="en-US" sz="3200" dirty="0" smtClean="0">
                <a:solidFill>
                  <a:srgbClr val="000000"/>
                </a:solidFill>
              </a:rPr>
              <a:t>(1 x 6) + (2 x 6) = 3 sixes</a:t>
            </a:r>
          </a:p>
          <a:p>
            <a:pPr algn="ctr"/>
            <a:r>
              <a:rPr lang="en-US" sz="3200" dirty="0" smtClean="0">
                <a:solidFill>
                  <a:srgbClr val="000000"/>
                </a:solidFill>
              </a:rPr>
              <a:t>How do you know the 2 number sentences      are equal?</a:t>
            </a:r>
            <a:endParaRPr lang="en-US" sz="3200" dirty="0">
              <a:solidFill>
                <a:srgbClr val="000000"/>
              </a:solidFill>
            </a:endParaRPr>
          </a:p>
        </p:txBody>
      </p:sp>
      <p:sp>
        <p:nvSpPr>
          <p:cNvPr id="17" name="TextBox 16"/>
          <p:cNvSpPr txBox="1"/>
          <p:nvPr/>
        </p:nvSpPr>
        <p:spPr>
          <a:xfrm>
            <a:off x="499872" y="4902707"/>
            <a:ext cx="8178800" cy="1569660"/>
          </a:xfrm>
          <a:prstGeom prst="rect">
            <a:avLst/>
          </a:prstGeom>
          <a:solidFill>
            <a:schemeClr val="accent1">
              <a:lumMod val="60000"/>
              <a:lumOff val="40000"/>
            </a:schemeClr>
          </a:solidFill>
          <a:ln>
            <a:solidFill>
              <a:srgbClr val="000000"/>
            </a:solidFill>
          </a:ln>
        </p:spPr>
        <p:txBody>
          <a:bodyPr wrap="square" rtlCol="0">
            <a:spAutoFit/>
          </a:bodyPr>
          <a:lstStyle/>
          <a:p>
            <a:pPr algn="ctr"/>
            <a:r>
              <a:rPr lang="en-US" sz="3200" dirty="0" smtClean="0">
                <a:solidFill>
                  <a:srgbClr val="000000"/>
                </a:solidFill>
              </a:rPr>
              <a:t>(1 x 6) + (2 x 6) = 6 + ____</a:t>
            </a:r>
          </a:p>
          <a:p>
            <a:pPr algn="ctr"/>
            <a:r>
              <a:rPr lang="en-US" sz="3200" dirty="0" smtClean="0">
                <a:solidFill>
                  <a:srgbClr val="000000"/>
                </a:solidFill>
              </a:rPr>
              <a:t>What number completes the equation?</a:t>
            </a:r>
          </a:p>
          <a:p>
            <a:pPr algn="ctr"/>
            <a:r>
              <a:rPr lang="en-US" sz="3200" dirty="0" smtClean="0">
                <a:solidFill>
                  <a:srgbClr val="000000"/>
                </a:solidFill>
              </a:rPr>
              <a:t>How do you know?</a:t>
            </a:r>
            <a:endParaRPr lang="en-US" sz="3200" dirty="0">
              <a:solidFill>
                <a:srgbClr val="000000"/>
              </a:solidFill>
            </a:endParaRPr>
          </a:p>
        </p:txBody>
      </p:sp>
      <p:sp>
        <p:nvSpPr>
          <p:cNvPr id="18" name="TextBox 17"/>
          <p:cNvSpPr txBox="1"/>
          <p:nvPr/>
        </p:nvSpPr>
        <p:spPr>
          <a:xfrm>
            <a:off x="454520" y="4929614"/>
            <a:ext cx="8178800" cy="1569660"/>
          </a:xfrm>
          <a:prstGeom prst="rect">
            <a:avLst/>
          </a:prstGeom>
          <a:solidFill>
            <a:schemeClr val="accent1">
              <a:lumMod val="60000"/>
              <a:lumOff val="40000"/>
            </a:schemeClr>
          </a:solidFill>
          <a:ln>
            <a:solidFill>
              <a:srgbClr val="000000"/>
            </a:solidFill>
          </a:ln>
        </p:spPr>
        <p:txBody>
          <a:bodyPr wrap="square" rtlCol="0">
            <a:spAutoFit/>
          </a:bodyPr>
          <a:lstStyle/>
          <a:p>
            <a:pPr algn="ctr"/>
            <a:r>
              <a:rPr lang="en-US" sz="3200" dirty="0" smtClean="0">
                <a:solidFill>
                  <a:srgbClr val="FF0000"/>
                </a:solidFill>
              </a:rPr>
              <a:t>(</a:t>
            </a:r>
            <a:r>
              <a:rPr lang="en-US" sz="3200" dirty="0" smtClean="0">
                <a:solidFill>
                  <a:srgbClr val="000000"/>
                </a:solidFill>
              </a:rPr>
              <a:t>1 x 6</a:t>
            </a:r>
            <a:r>
              <a:rPr lang="en-US" sz="3200" dirty="0" smtClean="0">
                <a:solidFill>
                  <a:srgbClr val="FF0000"/>
                </a:solidFill>
              </a:rPr>
              <a:t>)</a:t>
            </a:r>
            <a:r>
              <a:rPr lang="en-US" sz="3200" dirty="0" smtClean="0">
                <a:solidFill>
                  <a:srgbClr val="000000"/>
                </a:solidFill>
              </a:rPr>
              <a:t> + </a:t>
            </a:r>
            <a:r>
              <a:rPr lang="en-US" sz="3200" dirty="0" smtClean="0">
                <a:solidFill>
                  <a:srgbClr val="FF0000"/>
                </a:solidFill>
              </a:rPr>
              <a:t>(</a:t>
            </a:r>
            <a:r>
              <a:rPr lang="en-US" sz="3200" dirty="0" smtClean="0">
                <a:solidFill>
                  <a:srgbClr val="000000"/>
                </a:solidFill>
              </a:rPr>
              <a:t>2 x 6</a:t>
            </a:r>
            <a:r>
              <a:rPr lang="en-US" sz="3200" dirty="0" smtClean="0">
                <a:solidFill>
                  <a:srgbClr val="FF0000"/>
                </a:solidFill>
              </a:rPr>
              <a:t>) </a:t>
            </a:r>
            <a:r>
              <a:rPr lang="en-US" sz="3200" dirty="0" smtClean="0">
                <a:solidFill>
                  <a:srgbClr val="000000"/>
                </a:solidFill>
              </a:rPr>
              <a:t>= 6 + ____</a:t>
            </a:r>
          </a:p>
          <a:p>
            <a:pPr algn="ctr"/>
            <a:r>
              <a:rPr lang="en-US" sz="3200" dirty="0" smtClean="0">
                <a:solidFill>
                  <a:srgbClr val="000000"/>
                </a:solidFill>
              </a:rPr>
              <a:t>What are the</a:t>
            </a:r>
            <a:r>
              <a:rPr lang="en-US" sz="3200" dirty="0" smtClean="0">
                <a:solidFill>
                  <a:srgbClr val="FF0000"/>
                </a:solidFill>
              </a:rPr>
              <a:t> red </a:t>
            </a:r>
            <a:r>
              <a:rPr lang="en-US" sz="3200" dirty="0" smtClean="0">
                <a:solidFill>
                  <a:srgbClr val="000000"/>
                </a:solidFill>
              </a:rPr>
              <a:t>symbols called?</a:t>
            </a:r>
          </a:p>
          <a:p>
            <a:pPr algn="ctr"/>
            <a:endParaRPr lang="en-US" sz="3200" dirty="0">
              <a:solidFill>
                <a:srgbClr val="000000"/>
              </a:solidFill>
            </a:endParaRPr>
          </a:p>
        </p:txBody>
      </p:sp>
      <p:sp>
        <p:nvSpPr>
          <p:cNvPr id="19" name="TextBox 18"/>
          <p:cNvSpPr txBox="1"/>
          <p:nvPr/>
        </p:nvSpPr>
        <p:spPr>
          <a:xfrm>
            <a:off x="454520" y="4889140"/>
            <a:ext cx="8178800" cy="1569660"/>
          </a:xfrm>
          <a:prstGeom prst="rect">
            <a:avLst/>
          </a:prstGeom>
          <a:solidFill>
            <a:schemeClr val="bg2">
              <a:lumMod val="75000"/>
            </a:schemeClr>
          </a:solidFill>
          <a:ln>
            <a:solidFill>
              <a:srgbClr val="000000"/>
            </a:solidFill>
          </a:ln>
        </p:spPr>
        <p:txBody>
          <a:bodyPr wrap="square" rtlCol="0">
            <a:spAutoFit/>
          </a:bodyPr>
          <a:lstStyle/>
          <a:p>
            <a:pPr algn="ctr"/>
            <a:r>
              <a:rPr lang="en-US" sz="3200" dirty="0" smtClean="0">
                <a:solidFill>
                  <a:srgbClr val="000000"/>
                </a:solidFill>
              </a:rPr>
              <a:t>(1 x 6) + (2 x 6) = ___ </a:t>
            </a:r>
          </a:p>
          <a:p>
            <a:pPr algn="ctr"/>
            <a:r>
              <a:rPr lang="en-US" sz="3200" dirty="0" smtClean="0">
                <a:solidFill>
                  <a:srgbClr val="000000"/>
                </a:solidFill>
              </a:rPr>
              <a:t> (1 + 2) x 6 = ____</a:t>
            </a:r>
          </a:p>
          <a:p>
            <a:pPr algn="ctr"/>
            <a:r>
              <a:rPr lang="en-US" sz="3200" dirty="0" smtClean="0">
                <a:solidFill>
                  <a:srgbClr val="000000"/>
                </a:solidFill>
              </a:rPr>
              <a:t>How did I rearrange my groups?</a:t>
            </a:r>
          </a:p>
        </p:txBody>
      </p:sp>
      <p:sp>
        <p:nvSpPr>
          <p:cNvPr id="20" name="TextBox 19"/>
          <p:cNvSpPr txBox="1"/>
          <p:nvPr/>
        </p:nvSpPr>
        <p:spPr>
          <a:xfrm>
            <a:off x="457200" y="4889140"/>
            <a:ext cx="8178800" cy="1569660"/>
          </a:xfrm>
          <a:prstGeom prst="rect">
            <a:avLst/>
          </a:prstGeom>
          <a:solidFill>
            <a:schemeClr val="bg1">
              <a:lumMod val="85000"/>
            </a:schemeClr>
          </a:solidFill>
          <a:ln>
            <a:solidFill>
              <a:srgbClr val="000000"/>
            </a:solidFill>
          </a:ln>
        </p:spPr>
        <p:txBody>
          <a:bodyPr wrap="square" rtlCol="0">
            <a:spAutoFit/>
          </a:bodyPr>
          <a:lstStyle/>
          <a:p>
            <a:pPr algn="ctr">
              <a:defRPr/>
            </a:pPr>
            <a:r>
              <a:rPr lang="en-US" sz="3200" dirty="0">
                <a:solidFill>
                  <a:srgbClr val="000000"/>
                </a:solidFill>
              </a:rPr>
              <a:t>(1 x 6) = (2 x 6) = 3 x 6</a:t>
            </a:r>
          </a:p>
          <a:p>
            <a:pPr algn="ctr"/>
            <a:r>
              <a:rPr lang="en-US" sz="3200" dirty="0" smtClean="0">
                <a:solidFill>
                  <a:srgbClr val="000000"/>
                </a:solidFill>
              </a:rPr>
              <a:t>Explain why this equation is true.</a:t>
            </a:r>
          </a:p>
          <a:p>
            <a:pPr algn="ctr"/>
            <a:endParaRPr lang="en-US" sz="3200" dirty="0">
              <a:solidFill>
                <a:srgbClr val="000000"/>
              </a:solidFill>
            </a:endParaRPr>
          </a:p>
        </p:txBody>
      </p:sp>
    </p:spTree>
    <p:extLst>
      <p:ext uri="{BB962C8B-B14F-4D97-AF65-F5344CB8AC3E}">
        <p14:creationId xmlns:p14="http://schemas.microsoft.com/office/powerpoint/2010/main" val="23535969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ppt_y</p:attrName>
                                        </p:attrNameLst>
                                      </p:cBhvr>
                                      <p:tavLst>
                                        <p:tav tm="0">
                                          <p:val>
                                            <p:strVal val="#ppt_y+#ppt_h*1.125000"/>
                                          </p:val>
                                        </p:tav>
                                        <p:tav tm="100000">
                                          <p:val>
                                            <p:strVal val="#ppt_y"/>
                                          </p:val>
                                        </p:tav>
                                      </p:tavLst>
                                    </p:anim>
                                    <p:animEffect transition="in" filter="wipe(up)">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ppt_y</p:attrName>
                                        </p:attrNameLst>
                                      </p:cBhvr>
                                      <p:tavLst>
                                        <p:tav tm="0">
                                          <p:val>
                                            <p:strVal val="#ppt_y+#ppt_h*1.125000"/>
                                          </p:val>
                                        </p:tav>
                                        <p:tav tm="100000">
                                          <p:val>
                                            <p:strVal val="#ppt_y"/>
                                          </p:val>
                                        </p:tav>
                                      </p:tavLst>
                                    </p:anim>
                                    <p:animEffect transition="in" filter="wipe(up)">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up)">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up)">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p:tgtEl>
                                          <p:spTgt spid="14"/>
                                        </p:tgtEl>
                                        <p:attrNameLst>
                                          <p:attrName>ppt_y</p:attrName>
                                        </p:attrNameLst>
                                      </p:cBhvr>
                                      <p:tavLst>
                                        <p:tav tm="0">
                                          <p:val>
                                            <p:strVal val="#ppt_y+#ppt_h*1.125000"/>
                                          </p:val>
                                        </p:tav>
                                        <p:tav tm="100000">
                                          <p:val>
                                            <p:strVal val="#ppt_y"/>
                                          </p:val>
                                        </p:tav>
                                      </p:tavLst>
                                    </p:anim>
                                    <p:animEffect transition="in" filter="wipe(up)">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2"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p:tgtEl>
                                          <p:spTgt spid="15"/>
                                        </p:tgtEl>
                                        <p:attrNameLst>
                                          <p:attrName>ppt_y</p:attrName>
                                        </p:attrNameLst>
                                      </p:cBhvr>
                                      <p:tavLst>
                                        <p:tav tm="0">
                                          <p:val>
                                            <p:strVal val="#ppt_y+#ppt_h*1.125000"/>
                                          </p:val>
                                        </p:tav>
                                        <p:tav tm="100000">
                                          <p:val>
                                            <p:strVal val="#ppt_y"/>
                                          </p:val>
                                        </p:tav>
                                      </p:tavLst>
                                    </p:anim>
                                    <p:animEffect transition="in" filter="wipe(up)">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ppt_y</p:attrName>
                                        </p:attrNameLst>
                                      </p:cBhvr>
                                      <p:tavLst>
                                        <p:tav tm="0">
                                          <p:val>
                                            <p:strVal val="#ppt_y+#ppt_h*1.125000"/>
                                          </p:val>
                                        </p:tav>
                                        <p:tav tm="100000">
                                          <p:val>
                                            <p:strVal val="#ppt_y"/>
                                          </p:val>
                                        </p:tav>
                                      </p:tavLst>
                                    </p:anim>
                                    <p:animEffect transition="in" filter="wipe(up)">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p:tgtEl>
                                          <p:spTgt spid="18"/>
                                        </p:tgtEl>
                                        <p:attrNameLst>
                                          <p:attrName>ppt_y</p:attrName>
                                        </p:attrNameLst>
                                      </p:cBhvr>
                                      <p:tavLst>
                                        <p:tav tm="0">
                                          <p:val>
                                            <p:strVal val="#ppt_y+#ppt_h*1.125000"/>
                                          </p:val>
                                        </p:tav>
                                        <p:tav tm="100000">
                                          <p:val>
                                            <p:strVal val="#ppt_y"/>
                                          </p:val>
                                        </p:tav>
                                      </p:tavLst>
                                    </p:anim>
                                    <p:animEffect transition="in" filter="wipe(up)">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ppt_y</p:attrName>
                                        </p:attrNameLst>
                                      </p:cBhvr>
                                      <p:tavLst>
                                        <p:tav tm="0">
                                          <p:val>
                                            <p:strVal val="#ppt_y+#ppt_h*1.125000"/>
                                          </p:val>
                                        </p:tav>
                                        <p:tav tm="100000">
                                          <p:val>
                                            <p:strVal val="#ppt_y"/>
                                          </p:val>
                                        </p:tav>
                                      </p:tavLst>
                                    </p:anim>
                                    <p:animEffect transition="in" filter="wipe(up)">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up)">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3" grpId="0"/>
      <p:bldP spid="14" grpId="0" animBg="1"/>
      <p:bldP spid="15" grpId="2" animBg="1"/>
      <p:bldP spid="17" grpId="0" animBg="1"/>
      <p:bldP spid="18" grpId="0" animBg="1"/>
      <p:bldP spid="19" grpId="0" animBg="1"/>
      <p:bldP spid="2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Problem Set</a:t>
            </a:r>
            <a:endParaRPr lang="en-US" dirty="0"/>
          </a:p>
        </p:txBody>
      </p:sp>
      <p:sp>
        <p:nvSpPr>
          <p:cNvPr id="5" name="TextBox 4"/>
          <p:cNvSpPr txBox="1"/>
          <p:nvPr/>
        </p:nvSpPr>
        <p:spPr>
          <a:xfrm>
            <a:off x="798288" y="1307278"/>
            <a:ext cx="7536993" cy="5016757"/>
          </a:xfrm>
          <a:prstGeom prst="rect">
            <a:avLst/>
          </a:prstGeom>
          <a:noFill/>
        </p:spPr>
        <p:txBody>
          <a:bodyPr wrap="square" rtlCol="0">
            <a:spAutoFit/>
          </a:bodyPr>
          <a:lstStyle/>
          <a:p>
            <a:r>
              <a:rPr lang="en-US" sz="3200" dirty="0" smtClean="0">
                <a:solidFill>
                  <a:schemeClr val="bg1"/>
                </a:solidFill>
              </a:rPr>
              <a:t>Module 1, Lesson 10</a:t>
            </a:r>
          </a:p>
          <a:p>
            <a:r>
              <a:rPr lang="en-US" sz="3200" dirty="0" smtClean="0">
                <a:solidFill>
                  <a:srgbClr val="E46C0A"/>
                </a:solidFill>
              </a:rPr>
              <a:t>Problem Set (10 minutes)</a:t>
            </a:r>
            <a:endParaRPr lang="en-US" sz="3200" dirty="0">
              <a:solidFill>
                <a:srgbClr val="E46C0A"/>
              </a:solidFill>
            </a:endParaRPr>
          </a:p>
          <a:p>
            <a:r>
              <a:rPr lang="en-US" sz="3200" dirty="0" smtClean="0">
                <a:solidFill>
                  <a:schemeClr val="bg1"/>
                </a:solidFill>
              </a:rPr>
              <a:t>Work through the Problem Set until I say “</a:t>
            </a:r>
            <a:r>
              <a:rPr lang="en-US" sz="3200" dirty="0" smtClean="0">
                <a:solidFill>
                  <a:srgbClr val="FF0000"/>
                </a:solidFill>
              </a:rPr>
              <a:t>STOP</a:t>
            </a:r>
            <a:r>
              <a:rPr lang="en-US" sz="3200" dirty="0" smtClean="0">
                <a:solidFill>
                  <a:schemeClr val="bg1"/>
                </a:solidFill>
              </a:rPr>
              <a:t>”. (4 min)</a:t>
            </a:r>
          </a:p>
          <a:p>
            <a:pPr lvl="1"/>
            <a:r>
              <a:rPr lang="en-US" sz="3200" dirty="0" smtClean="0">
                <a:solidFill>
                  <a:schemeClr val="bg1"/>
                </a:solidFill>
              </a:rPr>
              <a:t>Do your best work.</a:t>
            </a:r>
          </a:p>
          <a:p>
            <a:pPr lvl="1"/>
            <a:r>
              <a:rPr lang="en-US" sz="3200" dirty="0" smtClean="0">
                <a:solidFill>
                  <a:schemeClr val="bg1"/>
                </a:solidFill>
              </a:rPr>
              <a:t>Don’t finish? It’s okay.</a:t>
            </a:r>
          </a:p>
          <a:p>
            <a:pPr lvl="1"/>
            <a:r>
              <a:rPr lang="en-US" sz="3200" dirty="0" smtClean="0">
                <a:solidFill>
                  <a:schemeClr val="bg1"/>
                </a:solidFill>
              </a:rPr>
              <a:t>Finish early? </a:t>
            </a:r>
            <a:r>
              <a:rPr lang="en-US" sz="3200" dirty="0">
                <a:solidFill>
                  <a:schemeClr val="bg1"/>
                </a:solidFill>
              </a:rPr>
              <a:t>C</a:t>
            </a:r>
            <a:r>
              <a:rPr lang="en-US" sz="3200" dirty="0" smtClean="0">
                <a:solidFill>
                  <a:schemeClr val="bg1"/>
                </a:solidFill>
              </a:rPr>
              <a:t>ount by 3s on back of WB.</a:t>
            </a:r>
          </a:p>
          <a:p>
            <a:r>
              <a:rPr lang="en-US" sz="3200" dirty="0" smtClean="0">
                <a:solidFill>
                  <a:srgbClr val="FF0000"/>
                </a:solidFill>
              </a:rPr>
              <a:t>STOP</a:t>
            </a:r>
            <a:r>
              <a:rPr lang="en-US" sz="3200" dirty="0" smtClean="0">
                <a:solidFill>
                  <a:schemeClr val="bg1"/>
                </a:solidFill>
              </a:rPr>
              <a:t> … Now complete #3 if you haven’t already done so. (3 min)</a:t>
            </a:r>
          </a:p>
          <a:p>
            <a:r>
              <a:rPr lang="en-US" sz="3200" dirty="0" smtClean="0">
                <a:solidFill>
                  <a:schemeClr val="bg1"/>
                </a:solidFill>
              </a:rPr>
              <a:t>Partner Talk (2 min)</a:t>
            </a:r>
          </a:p>
        </p:txBody>
      </p:sp>
    </p:spTree>
    <p:extLst>
      <p:ext uri="{BB962C8B-B14F-4D97-AF65-F5344CB8AC3E}">
        <p14:creationId xmlns:p14="http://schemas.microsoft.com/office/powerpoint/2010/main" val="19117051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p:tgtEl>
                                          <p:spTgt spid="5">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2" end="2"/>
                                            </p:txEl>
                                          </p:spTgt>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additive="base">
                                        <p:cTn id="23"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24" dur="500"/>
                                        <p:tgtEl>
                                          <p:spTgt spid="5">
                                            <p:txEl>
                                              <p:pRg st="3" end="3"/>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28" dur="500"/>
                                        <p:tgtEl>
                                          <p:spTgt spid="5">
                                            <p:txEl>
                                              <p:pRg st="4" end="4"/>
                                            </p:txEl>
                                          </p:spTgt>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38" dur="500"/>
                                        <p:tgtEl>
                                          <p:spTgt spid="5">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p:tgtEl>
                                          <p:spTgt spid="5">
                                            <p:txEl>
                                              <p:pRg st="7" end="7"/>
                                            </p:txEl>
                                          </p:spTgt>
                                        </p:tgtEl>
                                        <p:attrNameLst>
                                          <p:attrName>ppt_y</p:attrName>
                                        </p:attrNameLst>
                                      </p:cBhvr>
                                      <p:tavLst>
                                        <p:tav tm="0">
                                          <p:val>
                                            <p:strVal val="#ppt_y+#ppt_h*1.125000"/>
                                          </p:val>
                                        </p:tav>
                                        <p:tav tm="100000">
                                          <p:val>
                                            <p:strVal val="#ppt_y"/>
                                          </p:val>
                                        </p:tav>
                                      </p:tavLst>
                                    </p:anim>
                                    <p:animEffect transition="in" filter="wipe(up)">
                                      <p:cBhvr>
                                        <p:cTn id="44"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Development: Reflection</a:t>
            </a:r>
            <a:endParaRPr lang="en-US" dirty="0"/>
          </a:p>
        </p:txBody>
      </p:sp>
      <p:sp>
        <p:nvSpPr>
          <p:cNvPr id="6" name="Content Placeholder 3"/>
          <p:cNvSpPr>
            <a:spLocks noGrp="1"/>
          </p:cNvSpPr>
          <p:nvPr>
            <p:ph idx="1"/>
          </p:nvPr>
        </p:nvSpPr>
        <p:spPr>
          <a:xfrm>
            <a:off x="457200" y="1526255"/>
            <a:ext cx="8229600" cy="4133891"/>
          </a:xfrm>
        </p:spPr>
        <p:txBody>
          <a:bodyPr>
            <a:noAutofit/>
          </a:bodyPr>
          <a:lstStyle/>
          <a:p>
            <a:pPr marL="0" indent="0">
              <a:buNone/>
            </a:pPr>
            <a:r>
              <a:rPr lang="en-US" dirty="0" smtClean="0"/>
              <a:t>What obstacles do you anticipate will occur during the Concept Development component which includes the Problem Set of a lesson?</a:t>
            </a:r>
          </a:p>
          <a:p>
            <a:pPr marL="0" indent="0">
              <a:buNone/>
            </a:pPr>
            <a:endParaRPr lang="en-US" sz="1500" dirty="0" smtClean="0"/>
          </a:p>
          <a:p>
            <a:pPr marL="0" indent="0">
              <a:buNone/>
            </a:pPr>
            <a:r>
              <a:rPr lang="en-US" dirty="0" smtClean="0"/>
              <a:t>What solutions will you implement to overcome the anticipated obstacles?</a:t>
            </a:r>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41572406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Components</a:t>
            </a:r>
            <a:endParaRPr lang="en-US" dirty="0"/>
          </a:p>
        </p:txBody>
      </p:sp>
      <p:sp>
        <p:nvSpPr>
          <p:cNvPr id="5" name="Rounded Rectangle 4"/>
          <p:cNvSpPr/>
          <p:nvPr/>
        </p:nvSpPr>
        <p:spPr>
          <a:xfrm>
            <a:off x="727431" y="1525747"/>
            <a:ext cx="3731407" cy="771517"/>
          </a:xfrm>
          <a:prstGeom prst="roundRect">
            <a:avLst/>
          </a:prstGeom>
          <a:solidFill>
            <a:schemeClr val="accent1"/>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Fluency Practice</a:t>
            </a:r>
            <a:endParaRPr lang="en-US" sz="3200" dirty="0">
              <a:solidFill>
                <a:srgbClr val="000000"/>
              </a:solidFill>
            </a:endParaRPr>
          </a:p>
        </p:txBody>
      </p:sp>
      <p:sp>
        <p:nvSpPr>
          <p:cNvPr id="7" name="Rounded Rectangle 6"/>
          <p:cNvSpPr/>
          <p:nvPr/>
        </p:nvSpPr>
        <p:spPr>
          <a:xfrm>
            <a:off x="690670" y="2570022"/>
            <a:ext cx="3731407" cy="771517"/>
          </a:xfrm>
          <a:prstGeom prst="roundRect">
            <a:avLst/>
          </a:prstGeom>
          <a:solidFill>
            <a:schemeClr val="accent3">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Application Problem</a:t>
            </a:r>
            <a:endParaRPr lang="en-US" sz="3200" dirty="0">
              <a:solidFill>
                <a:srgbClr val="000000"/>
              </a:solidFill>
            </a:endParaRPr>
          </a:p>
        </p:txBody>
      </p:sp>
      <p:sp>
        <p:nvSpPr>
          <p:cNvPr id="12" name="Rounded Rectangle 11"/>
          <p:cNvSpPr/>
          <p:nvPr/>
        </p:nvSpPr>
        <p:spPr>
          <a:xfrm>
            <a:off x="528531" y="5853002"/>
            <a:ext cx="4200543" cy="771517"/>
          </a:xfrm>
          <a:prstGeom prst="roundRect">
            <a:avLst/>
          </a:prstGeom>
          <a:solidFill>
            <a:schemeClr val="accent5">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Homework</a:t>
            </a:r>
            <a:endParaRPr lang="en-US" sz="3200" dirty="0">
              <a:solidFill>
                <a:srgbClr val="000000"/>
              </a:solidFill>
            </a:endParaRPr>
          </a:p>
        </p:txBody>
      </p:sp>
      <p:sp>
        <p:nvSpPr>
          <p:cNvPr id="13" name="Rounded Rectangle 12"/>
          <p:cNvSpPr/>
          <p:nvPr/>
        </p:nvSpPr>
        <p:spPr>
          <a:xfrm>
            <a:off x="4999305" y="1336558"/>
            <a:ext cx="3687497" cy="2169632"/>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500" b="1" u="sng" dirty="0" smtClean="0">
                <a:solidFill>
                  <a:srgbClr val="000000"/>
                </a:solidFill>
              </a:rPr>
              <a:t>Assessments</a:t>
            </a:r>
          </a:p>
          <a:p>
            <a:pPr algn="ctr"/>
            <a:endParaRPr lang="en-US" sz="1000" b="1" u="sng" dirty="0" smtClean="0">
              <a:solidFill>
                <a:srgbClr val="000000"/>
              </a:solidFill>
            </a:endParaRPr>
          </a:p>
          <a:p>
            <a:pPr algn="ctr"/>
            <a:r>
              <a:rPr lang="en-US" sz="3500" dirty="0" smtClean="0">
                <a:solidFill>
                  <a:srgbClr val="000000"/>
                </a:solidFill>
              </a:rPr>
              <a:t>Mid- and/or End-</a:t>
            </a:r>
          </a:p>
          <a:p>
            <a:pPr algn="ctr"/>
            <a:endParaRPr lang="en-US" sz="3500" dirty="0"/>
          </a:p>
        </p:txBody>
      </p:sp>
      <p:sp>
        <p:nvSpPr>
          <p:cNvPr id="15" name="Rounded Rectangle 14"/>
          <p:cNvSpPr/>
          <p:nvPr/>
        </p:nvSpPr>
        <p:spPr>
          <a:xfrm>
            <a:off x="528531" y="3695379"/>
            <a:ext cx="8158269" cy="771517"/>
          </a:xfrm>
          <a:prstGeom prst="roundRect">
            <a:avLst/>
          </a:prstGeom>
          <a:solidFill>
            <a:srgbClr val="FAC090"/>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Concept Development</a:t>
            </a:r>
            <a:endParaRPr lang="en-US" sz="3200" dirty="0">
              <a:solidFill>
                <a:srgbClr val="000000"/>
              </a:solidFill>
            </a:endParaRPr>
          </a:p>
        </p:txBody>
      </p:sp>
      <p:sp>
        <p:nvSpPr>
          <p:cNvPr id="17" name="Rounded Rectangle 16"/>
          <p:cNvSpPr/>
          <p:nvPr/>
        </p:nvSpPr>
        <p:spPr>
          <a:xfrm>
            <a:off x="5443306" y="3786114"/>
            <a:ext cx="3148135" cy="538889"/>
          </a:xfrm>
          <a:prstGeom prst="roundRect">
            <a:avLst/>
          </a:prstGeom>
          <a:solidFill>
            <a:schemeClr val="accent6"/>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Problem Set</a:t>
            </a:r>
            <a:endParaRPr lang="en-US" sz="3200" dirty="0">
              <a:solidFill>
                <a:srgbClr val="000000"/>
              </a:solidFill>
            </a:endParaRPr>
          </a:p>
        </p:txBody>
      </p:sp>
      <p:sp>
        <p:nvSpPr>
          <p:cNvPr id="18" name="Rounded Rectangle 17"/>
          <p:cNvSpPr/>
          <p:nvPr/>
        </p:nvSpPr>
        <p:spPr>
          <a:xfrm>
            <a:off x="528531" y="4847763"/>
            <a:ext cx="8062908" cy="771517"/>
          </a:xfrm>
          <a:prstGeom prst="roundRect">
            <a:avLst/>
          </a:prstGeom>
          <a:solidFill>
            <a:schemeClr val="bg1">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Student Debrief</a:t>
            </a:r>
            <a:endParaRPr lang="en-US" sz="3200" dirty="0">
              <a:solidFill>
                <a:srgbClr val="000000"/>
              </a:solidFill>
            </a:endParaRPr>
          </a:p>
        </p:txBody>
      </p:sp>
      <p:sp>
        <p:nvSpPr>
          <p:cNvPr id="19" name="Rounded Rectangle 18"/>
          <p:cNvSpPr/>
          <p:nvPr/>
        </p:nvSpPr>
        <p:spPr>
          <a:xfrm>
            <a:off x="5443303" y="4974260"/>
            <a:ext cx="2987704" cy="500043"/>
          </a:xfrm>
          <a:prstGeom prst="roundRect">
            <a:avLst/>
          </a:prstGeom>
          <a:solidFill>
            <a:schemeClr val="accent4"/>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Exit Ticket</a:t>
            </a:r>
            <a:endParaRPr lang="en-US" sz="3200" dirty="0">
              <a:solidFill>
                <a:srgbClr val="000000"/>
              </a:solidFill>
            </a:endParaRPr>
          </a:p>
        </p:txBody>
      </p:sp>
      <p:sp>
        <p:nvSpPr>
          <p:cNvPr id="16" name="Donut 15"/>
          <p:cNvSpPr/>
          <p:nvPr/>
        </p:nvSpPr>
        <p:spPr>
          <a:xfrm>
            <a:off x="258301" y="4575003"/>
            <a:ext cx="8651504" cy="1339073"/>
          </a:xfrm>
          <a:prstGeom prst="donut">
            <a:avLst>
              <a:gd name="adj" fmla="val 15535"/>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558461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Familiarity with </a:t>
            </a:r>
            <a:r>
              <a:rPr lang="en-US" dirty="0" err="1" smtClean="0"/>
              <a:t>EngageNY</a:t>
            </a:r>
            <a:endParaRPr lang="en-US" dirty="0"/>
          </a:p>
        </p:txBody>
      </p:sp>
      <p:sp>
        <p:nvSpPr>
          <p:cNvPr id="4" name="Content Placeholder 3"/>
          <p:cNvSpPr>
            <a:spLocks noGrp="1"/>
          </p:cNvSpPr>
          <p:nvPr>
            <p:ph idx="1"/>
          </p:nvPr>
        </p:nvSpPr>
        <p:spPr>
          <a:xfrm>
            <a:off x="457202" y="1600201"/>
            <a:ext cx="7967463" cy="4525963"/>
          </a:xfrm>
        </p:spPr>
        <p:txBody>
          <a:bodyPr>
            <a:normAutofit/>
          </a:bodyPr>
          <a:lstStyle/>
          <a:p>
            <a:pPr marL="0" lvl="0" indent="0">
              <a:spcAft>
                <a:spcPts val="1200"/>
              </a:spcAft>
              <a:buNone/>
            </a:pPr>
            <a:r>
              <a:rPr lang="en-US" dirty="0" smtClean="0"/>
              <a:t>1 – Haven’t taught </a:t>
            </a:r>
            <a:r>
              <a:rPr lang="en-US" dirty="0" err="1" smtClean="0"/>
              <a:t>EngageNY</a:t>
            </a:r>
            <a:endParaRPr lang="en-US" dirty="0" smtClean="0"/>
          </a:p>
          <a:p>
            <a:pPr marL="0" lvl="0" indent="0">
              <a:spcAft>
                <a:spcPts val="1200"/>
              </a:spcAft>
              <a:buNone/>
            </a:pPr>
            <a:r>
              <a:rPr lang="en-US" dirty="0" smtClean="0"/>
              <a:t>2 – Taught 1-2 </a:t>
            </a:r>
            <a:r>
              <a:rPr lang="en-US" dirty="0" err="1" smtClean="0"/>
              <a:t>EngageNY</a:t>
            </a:r>
            <a:r>
              <a:rPr lang="en-US" dirty="0" smtClean="0"/>
              <a:t> modules</a:t>
            </a:r>
          </a:p>
          <a:p>
            <a:pPr marL="0" lvl="0" indent="0">
              <a:spcAft>
                <a:spcPts val="1200"/>
              </a:spcAft>
              <a:buNone/>
            </a:pPr>
            <a:r>
              <a:rPr lang="en-US" dirty="0" smtClean="0"/>
              <a:t>3 – Taught 3 or more </a:t>
            </a:r>
            <a:r>
              <a:rPr lang="en-US" dirty="0" err="1" smtClean="0"/>
              <a:t>EngageNY</a:t>
            </a:r>
            <a:r>
              <a:rPr lang="en-US" dirty="0" smtClean="0"/>
              <a:t> modules</a:t>
            </a:r>
            <a:endParaRPr lang="en-US" dirty="0"/>
          </a:p>
        </p:txBody>
      </p:sp>
      <p:sp>
        <p:nvSpPr>
          <p:cNvPr id="3" name="Rounded Rectangle 2"/>
          <p:cNvSpPr/>
          <p:nvPr/>
        </p:nvSpPr>
        <p:spPr>
          <a:xfrm>
            <a:off x="863600" y="4216401"/>
            <a:ext cx="7366000" cy="1909763"/>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Counting “The Math Way”</a:t>
            </a:r>
            <a:endParaRPr lang="en-US" sz="3200" dirty="0">
              <a:solidFill>
                <a:srgbClr val="000000"/>
              </a:solidFill>
            </a:endParaRPr>
          </a:p>
        </p:txBody>
      </p:sp>
    </p:spTree>
    <p:extLst>
      <p:ext uri="{BB962C8B-B14F-4D97-AF65-F5344CB8AC3E}">
        <p14:creationId xmlns:p14="http://schemas.microsoft.com/office/powerpoint/2010/main" val="11873088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Debrief</a:t>
            </a:r>
            <a:endParaRPr lang="en-US" dirty="0"/>
          </a:p>
        </p:txBody>
      </p:sp>
      <p:sp>
        <p:nvSpPr>
          <p:cNvPr id="6" name="Content Placeholder 3"/>
          <p:cNvSpPr>
            <a:spLocks noGrp="1"/>
          </p:cNvSpPr>
          <p:nvPr>
            <p:ph idx="1"/>
          </p:nvPr>
        </p:nvSpPr>
        <p:spPr>
          <a:xfrm>
            <a:off x="457200" y="1526255"/>
            <a:ext cx="8229600" cy="4133891"/>
          </a:xfrm>
        </p:spPr>
        <p:txBody>
          <a:bodyPr>
            <a:noAutofit/>
          </a:bodyPr>
          <a:lstStyle/>
          <a:p>
            <a:pPr marL="0" indent="0">
              <a:buNone/>
            </a:pPr>
            <a:r>
              <a:rPr lang="en-US" dirty="0" smtClean="0"/>
              <a:t>Students see/hear multiple perspectives</a:t>
            </a:r>
          </a:p>
          <a:p>
            <a:pPr marL="0" indent="0">
              <a:buNone/>
            </a:pPr>
            <a:endParaRPr lang="en-US" sz="1500" dirty="0" smtClean="0"/>
          </a:p>
          <a:p>
            <a:pPr marL="0" indent="0">
              <a:buNone/>
            </a:pPr>
            <a:r>
              <a:rPr lang="en-US" dirty="0" smtClean="0"/>
              <a:t>Teachers facilitate student learning</a:t>
            </a:r>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1051783808"/>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Debrief</a:t>
            </a:r>
            <a:endParaRPr lang="en-US" dirty="0"/>
          </a:p>
        </p:txBody>
      </p:sp>
      <p:sp>
        <p:nvSpPr>
          <p:cNvPr id="6" name="Content Placeholder 3"/>
          <p:cNvSpPr>
            <a:spLocks noGrp="1"/>
          </p:cNvSpPr>
          <p:nvPr>
            <p:ph idx="1"/>
          </p:nvPr>
        </p:nvSpPr>
        <p:spPr>
          <a:xfrm>
            <a:off x="457200" y="1526254"/>
            <a:ext cx="8229600" cy="4976370"/>
          </a:xfrm>
        </p:spPr>
        <p:txBody>
          <a:bodyPr>
            <a:noAutofit/>
          </a:bodyPr>
          <a:lstStyle/>
          <a:p>
            <a:pPr marL="0" indent="0">
              <a:buNone/>
            </a:pPr>
            <a:r>
              <a:rPr lang="en-US" dirty="0" smtClean="0"/>
              <a:t>Choose ideas support students</a:t>
            </a:r>
          </a:p>
          <a:p>
            <a:pPr marL="0" indent="0">
              <a:buNone/>
            </a:pPr>
            <a:endParaRPr lang="en-US" sz="1500" dirty="0" smtClean="0"/>
          </a:p>
          <a:p>
            <a:pPr marL="0" indent="0">
              <a:buNone/>
            </a:pPr>
            <a:r>
              <a:rPr lang="en-US" dirty="0" smtClean="0"/>
              <a:t>Lead debrief &amp; engage students</a:t>
            </a:r>
          </a:p>
          <a:p>
            <a:pPr marL="0" indent="0">
              <a:buNone/>
            </a:pPr>
            <a:endParaRPr lang="en-US" sz="1500" dirty="0" smtClean="0"/>
          </a:p>
          <a:p>
            <a:pPr marL="0" indent="0">
              <a:buNone/>
            </a:pPr>
            <a:r>
              <a:rPr lang="en-US" dirty="0" smtClean="0"/>
              <a:t>Articulate objective &amp; learning</a:t>
            </a:r>
          </a:p>
          <a:p>
            <a:pPr marL="0" indent="0">
              <a:buNone/>
            </a:pPr>
            <a:endParaRPr lang="en-US" dirty="0" smtClean="0"/>
          </a:p>
          <a:p>
            <a:endParaRPr lang="en-US" dirty="0" smtClean="0"/>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9873971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Debrief</a:t>
            </a:r>
            <a:endParaRPr lang="en-US" dirty="0"/>
          </a:p>
        </p:txBody>
      </p:sp>
      <p:sp>
        <p:nvSpPr>
          <p:cNvPr id="6" name="Content Placeholder 3"/>
          <p:cNvSpPr>
            <a:spLocks noGrp="1"/>
          </p:cNvSpPr>
          <p:nvPr>
            <p:ph idx="1"/>
          </p:nvPr>
        </p:nvSpPr>
        <p:spPr>
          <a:xfrm>
            <a:off x="457200" y="1526255"/>
            <a:ext cx="8229600" cy="4133891"/>
          </a:xfrm>
        </p:spPr>
        <p:txBody>
          <a:bodyPr>
            <a:noAutofit/>
          </a:bodyPr>
          <a:lstStyle/>
          <a:p>
            <a:pPr marL="0" indent="0">
              <a:buNone/>
            </a:pPr>
            <a:r>
              <a:rPr lang="en-US" dirty="0" smtClean="0"/>
              <a:t>Meaty &amp; important to do</a:t>
            </a:r>
          </a:p>
          <a:p>
            <a:pPr marL="0" indent="0">
              <a:buNone/>
            </a:pPr>
            <a:endParaRPr lang="en-US" sz="1500" dirty="0" smtClean="0"/>
          </a:p>
          <a:p>
            <a:pPr marL="0" indent="0">
              <a:buNone/>
            </a:pPr>
            <a:r>
              <a:rPr lang="en-US" dirty="0" smtClean="0"/>
              <a:t>Circulate to support students</a:t>
            </a:r>
          </a:p>
          <a:p>
            <a:pPr marL="0" indent="0">
              <a:buNone/>
            </a:pPr>
            <a:endParaRPr lang="en-US" sz="1500" dirty="0" smtClean="0"/>
          </a:p>
          <a:p>
            <a:pPr marL="0" indent="0">
              <a:buNone/>
            </a:pPr>
            <a:r>
              <a:rPr lang="en-US" dirty="0" smtClean="0"/>
              <a:t>Choose how student ideas will be sequenced &amp; shared</a:t>
            </a:r>
          </a:p>
          <a:p>
            <a:pPr marL="0" indent="0">
              <a:buNone/>
            </a:pPr>
            <a:endParaRPr lang="en-US" sz="1500" dirty="0" smtClean="0"/>
          </a:p>
          <a:p>
            <a:pPr marL="0" indent="0">
              <a:buNone/>
            </a:pPr>
            <a:r>
              <a:rPr lang="en-US" dirty="0"/>
              <a:t>Lesson objective is in the footnote of every page (including student pages)</a:t>
            </a:r>
          </a:p>
          <a:p>
            <a:pPr marL="0" indent="0">
              <a:buNone/>
            </a:pPr>
            <a:endParaRPr lang="en-US" dirty="0" smtClean="0"/>
          </a:p>
          <a:p>
            <a:pPr marL="0" indent="0">
              <a:buNone/>
            </a:pPr>
            <a:endParaRPr lang="en-US" dirty="0" smtClean="0"/>
          </a:p>
          <a:p>
            <a:endParaRPr lang="en-US" dirty="0" smtClean="0"/>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13035250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26"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 Tickets</a:t>
            </a:r>
            <a:endParaRPr lang="en-US" dirty="0"/>
          </a:p>
        </p:txBody>
      </p:sp>
      <p:sp>
        <p:nvSpPr>
          <p:cNvPr id="6" name="Content Placeholder 3"/>
          <p:cNvSpPr>
            <a:spLocks noGrp="1"/>
          </p:cNvSpPr>
          <p:nvPr>
            <p:ph idx="1"/>
          </p:nvPr>
        </p:nvSpPr>
        <p:spPr>
          <a:xfrm>
            <a:off x="457200" y="1526255"/>
            <a:ext cx="8229600" cy="4133891"/>
          </a:xfrm>
        </p:spPr>
        <p:txBody>
          <a:bodyPr>
            <a:noAutofit/>
          </a:bodyPr>
          <a:lstStyle/>
          <a:p>
            <a:pPr marL="0" indent="0">
              <a:buNone/>
            </a:pPr>
            <a:r>
              <a:rPr lang="en-US" dirty="0" smtClean="0"/>
              <a:t>Closes the Student Debrief component of each lesson</a:t>
            </a:r>
          </a:p>
          <a:p>
            <a:pPr marL="0" indent="0">
              <a:buNone/>
            </a:pPr>
            <a:endParaRPr lang="en-US" sz="1500" dirty="0" smtClean="0"/>
          </a:p>
          <a:p>
            <a:pPr marL="0" indent="0">
              <a:buNone/>
            </a:pPr>
            <a:r>
              <a:rPr lang="en-US" dirty="0" smtClean="0"/>
              <a:t>Short, daily informal formative assessments</a:t>
            </a:r>
          </a:p>
          <a:p>
            <a:pPr marL="0" indent="0">
              <a:buNone/>
            </a:pPr>
            <a:endParaRPr lang="en-US" sz="1500" dirty="0" smtClean="0"/>
          </a:p>
          <a:p>
            <a:pPr marL="0" indent="0">
              <a:buNone/>
            </a:pPr>
            <a:r>
              <a:rPr lang="en-US" dirty="0" smtClean="0"/>
              <a:t>Provide quick glimpses of the day’s major learning</a:t>
            </a:r>
          </a:p>
          <a:p>
            <a:pPr marL="0" indent="0">
              <a:buNone/>
            </a:pPr>
            <a:endParaRPr lang="en-US" sz="1500" dirty="0" smtClean="0"/>
          </a:p>
          <a:p>
            <a:pPr marL="0" indent="0">
              <a:buNone/>
            </a:pPr>
            <a:r>
              <a:rPr lang="en-US" dirty="0" smtClean="0"/>
              <a:t>Develops daily student accountability</a:t>
            </a:r>
          </a:p>
          <a:p>
            <a:pPr marL="0" indent="0">
              <a:buNone/>
            </a:pPr>
            <a:endParaRPr lang="en-US" dirty="0" smtClean="0"/>
          </a:p>
          <a:p>
            <a:endParaRPr lang="en-US" dirty="0" smtClean="0"/>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11691939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26"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Debrief &amp; Exit Tickets</a:t>
            </a:r>
            <a:endParaRPr lang="en-US" dirty="0"/>
          </a:p>
        </p:txBody>
      </p:sp>
      <p:sp>
        <p:nvSpPr>
          <p:cNvPr id="5" name="TextBox 4"/>
          <p:cNvSpPr txBox="1"/>
          <p:nvPr/>
        </p:nvSpPr>
        <p:spPr>
          <a:xfrm>
            <a:off x="798287" y="1674821"/>
            <a:ext cx="5036555" cy="2062103"/>
          </a:xfrm>
          <a:prstGeom prst="rect">
            <a:avLst/>
          </a:prstGeom>
          <a:noFill/>
        </p:spPr>
        <p:txBody>
          <a:bodyPr wrap="none" rtlCol="0">
            <a:spAutoFit/>
          </a:bodyPr>
          <a:lstStyle/>
          <a:p>
            <a:r>
              <a:rPr lang="en-US" sz="3200" dirty="0" smtClean="0">
                <a:solidFill>
                  <a:srgbClr val="FFFFFF"/>
                </a:solidFill>
              </a:rPr>
              <a:t>Module 1, Lesson 10</a:t>
            </a:r>
          </a:p>
          <a:p>
            <a:r>
              <a:rPr lang="en-US" sz="3200" dirty="0" smtClean="0">
                <a:solidFill>
                  <a:srgbClr val="E46C0A"/>
                </a:solidFill>
              </a:rPr>
              <a:t>Student Debrief (10 minutes)</a:t>
            </a:r>
          </a:p>
          <a:p>
            <a:endParaRPr lang="en-US" sz="3200" dirty="0" smtClean="0">
              <a:solidFill>
                <a:srgbClr val="E46C0A"/>
              </a:solidFill>
            </a:endParaRPr>
          </a:p>
          <a:p>
            <a:r>
              <a:rPr lang="en-US" sz="3200" dirty="0" smtClean="0">
                <a:solidFill>
                  <a:srgbClr val="E46C0A"/>
                </a:solidFill>
              </a:rPr>
              <a:t>Exit Ticket (3 minutes)</a:t>
            </a:r>
            <a:endParaRPr lang="en-US" sz="3200" dirty="0">
              <a:solidFill>
                <a:srgbClr val="E46C0A"/>
              </a:solidFill>
            </a:endParaRPr>
          </a:p>
        </p:txBody>
      </p:sp>
    </p:spTree>
    <p:extLst>
      <p:ext uri="{BB962C8B-B14F-4D97-AF65-F5344CB8AC3E}">
        <p14:creationId xmlns:p14="http://schemas.microsoft.com/office/powerpoint/2010/main" val="3453461039"/>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Debrief</a:t>
            </a:r>
            <a:endParaRPr lang="en-US" dirty="0"/>
          </a:p>
        </p:txBody>
      </p:sp>
      <p:grpSp>
        <p:nvGrpSpPr>
          <p:cNvPr id="6" name="Group 5"/>
          <p:cNvGrpSpPr/>
          <p:nvPr/>
        </p:nvGrpSpPr>
        <p:grpSpPr>
          <a:xfrm>
            <a:off x="1970382" y="1498757"/>
            <a:ext cx="5065948" cy="3302799"/>
            <a:chOff x="2070635" y="1899712"/>
            <a:chExt cx="5065948" cy="3302799"/>
          </a:xfrm>
        </p:grpSpPr>
        <p:pic>
          <p:nvPicPr>
            <p:cNvPr id="3" name="Picture 2" descr="Screen Shot 2014-06-01 at 6.41.4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0635" y="1899712"/>
              <a:ext cx="5065948" cy="3302799"/>
            </a:xfrm>
            <a:prstGeom prst="rect">
              <a:avLst/>
            </a:prstGeom>
          </p:spPr>
        </p:pic>
        <p:sp>
          <p:nvSpPr>
            <p:cNvPr id="4" name="Rectangle 3"/>
            <p:cNvSpPr/>
            <p:nvPr/>
          </p:nvSpPr>
          <p:spPr>
            <a:xfrm>
              <a:off x="5714478" y="2372316"/>
              <a:ext cx="1321851" cy="70167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2x3=6</a:t>
              </a:r>
              <a:endParaRPr lang="en-US" sz="3200" dirty="0">
                <a:solidFill>
                  <a:srgbClr val="000000"/>
                </a:solidFill>
              </a:endParaRPr>
            </a:p>
          </p:txBody>
        </p:sp>
        <p:sp>
          <p:nvSpPr>
            <p:cNvPr id="5" name="Rectangle 4"/>
            <p:cNvSpPr/>
            <p:nvPr/>
          </p:nvSpPr>
          <p:spPr>
            <a:xfrm>
              <a:off x="5714478" y="3894645"/>
              <a:ext cx="1321851" cy="701671"/>
            </a:xfrm>
            <a:prstGeom prst="rect">
              <a:avLst/>
            </a:prstGeom>
            <a:solidFill>
              <a:schemeClr val="bg1"/>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3x3=9</a:t>
              </a:r>
              <a:endParaRPr lang="en-US" sz="3200" dirty="0">
                <a:solidFill>
                  <a:srgbClr val="000000"/>
                </a:solidFill>
              </a:endParaRPr>
            </a:p>
          </p:txBody>
        </p:sp>
      </p:grpSp>
    </p:spTree>
    <p:extLst>
      <p:ext uri="{BB962C8B-B14F-4D97-AF65-F5344CB8AC3E}">
        <p14:creationId xmlns:p14="http://schemas.microsoft.com/office/powerpoint/2010/main" val="2740530699"/>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 Ticket</a:t>
            </a:r>
            <a:endParaRPr lang="en-US" dirty="0"/>
          </a:p>
        </p:txBody>
      </p:sp>
    </p:spTree>
    <p:extLst>
      <p:ext uri="{BB962C8B-B14F-4D97-AF65-F5344CB8AC3E}">
        <p14:creationId xmlns:p14="http://schemas.microsoft.com/office/powerpoint/2010/main" val="1552131302"/>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Differentiating the Student Debrief</a:t>
            </a:r>
            <a:endParaRPr lang="en-US" dirty="0"/>
          </a:p>
        </p:txBody>
      </p:sp>
      <p:sp>
        <p:nvSpPr>
          <p:cNvPr id="6" name="Content Placeholder 3"/>
          <p:cNvSpPr>
            <a:spLocks noGrp="1"/>
          </p:cNvSpPr>
          <p:nvPr>
            <p:ph idx="1"/>
          </p:nvPr>
        </p:nvSpPr>
        <p:spPr>
          <a:xfrm>
            <a:off x="457200" y="1526255"/>
            <a:ext cx="8229600" cy="4133891"/>
          </a:xfrm>
        </p:spPr>
        <p:txBody>
          <a:bodyPr>
            <a:noAutofit/>
          </a:bodyPr>
          <a:lstStyle/>
          <a:p>
            <a:pPr marL="0" indent="0">
              <a:buNone/>
            </a:pPr>
            <a:r>
              <a:rPr lang="en-US" dirty="0" smtClean="0"/>
              <a:t>Have students restate their learning for the day</a:t>
            </a:r>
          </a:p>
          <a:p>
            <a:pPr marL="0" indent="0">
              <a:buNone/>
            </a:pPr>
            <a:endParaRPr lang="en-US" sz="1500" dirty="0" smtClean="0"/>
          </a:p>
          <a:p>
            <a:pPr marL="0" indent="0">
              <a:buNone/>
            </a:pPr>
            <a:r>
              <a:rPr lang="en-US" dirty="0" smtClean="0"/>
              <a:t>Ask for a different representation</a:t>
            </a:r>
          </a:p>
          <a:p>
            <a:pPr marL="0" indent="0">
              <a:buNone/>
            </a:pPr>
            <a:endParaRPr lang="en-US" sz="1500" dirty="0" smtClean="0"/>
          </a:p>
          <a:p>
            <a:pPr marL="0" indent="0">
              <a:buNone/>
            </a:pPr>
            <a:r>
              <a:rPr lang="en-US" dirty="0" smtClean="0"/>
              <a:t>Encourage explanation</a:t>
            </a:r>
          </a:p>
          <a:p>
            <a:pPr marL="0" indent="0">
              <a:buNone/>
            </a:pPr>
            <a:endParaRPr lang="en-US" sz="1500" dirty="0" smtClean="0"/>
          </a:p>
          <a:p>
            <a:pPr marL="0" indent="0">
              <a:buNone/>
            </a:pPr>
            <a:r>
              <a:rPr lang="en-US" dirty="0" smtClean="0"/>
              <a:t>Ask students to use pictures &amp; gestures</a:t>
            </a:r>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17952145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26"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Debrief: Reflection</a:t>
            </a:r>
            <a:endParaRPr lang="en-US" dirty="0"/>
          </a:p>
        </p:txBody>
      </p:sp>
      <p:sp>
        <p:nvSpPr>
          <p:cNvPr id="6" name="Content Placeholder 3"/>
          <p:cNvSpPr>
            <a:spLocks noGrp="1"/>
          </p:cNvSpPr>
          <p:nvPr>
            <p:ph idx="1"/>
          </p:nvPr>
        </p:nvSpPr>
        <p:spPr>
          <a:xfrm>
            <a:off x="457200" y="1526255"/>
            <a:ext cx="8229600" cy="4133891"/>
          </a:xfrm>
        </p:spPr>
        <p:txBody>
          <a:bodyPr>
            <a:noAutofit/>
          </a:bodyPr>
          <a:lstStyle/>
          <a:p>
            <a:pPr marL="0" indent="0">
              <a:buNone/>
            </a:pPr>
            <a:r>
              <a:rPr lang="en-US" dirty="0" smtClean="0"/>
              <a:t>How will you prepare to facilitate conversations that will summarize the lesson’s objective?</a:t>
            </a:r>
            <a:endParaRPr lang="en-US" dirty="0"/>
          </a:p>
          <a:p>
            <a:pPr marL="0" indent="0">
              <a:buNone/>
            </a:pPr>
            <a:endParaRPr lang="en-US" sz="1500" dirty="0" smtClean="0"/>
          </a:p>
          <a:p>
            <a:pPr marL="0" indent="0">
              <a:buNone/>
            </a:pPr>
            <a:r>
              <a:rPr lang="en-US" dirty="0" smtClean="0"/>
              <a:t>How will Student Debriefs &amp; Exit Ticket data guide planning of differentiated instruction?</a:t>
            </a:r>
          </a:p>
          <a:p>
            <a:pPr marL="0" indent="0">
              <a:buNone/>
            </a:pPr>
            <a:endParaRPr lang="en-US" sz="1500" dirty="0"/>
          </a:p>
          <a:p>
            <a:pPr marL="0" indent="0">
              <a:buNone/>
            </a:pPr>
            <a:r>
              <a:rPr lang="en-US" dirty="0"/>
              <a:t>How will all students be actively engaged during the Student Debrief</a:t>
            </a:r>
            <a:r>
              <a:rPr lang="en-US" dirty="0" smtClean="0"/>
              <a:t>?</a:t>
            </a:r>
            <a:endParaRPr lang="en-US" dirty="0"/>
          </a:p>
          <a:p>
            <a:pPr marL="0" indent="0">
              <a:buNone/>
            </a:pPr>
            <a:endParaRPr lang="en-US" dirty="0" smtClean="0"/>
          </a:p>
          <a:p>
            <a:endParaRPr lang="en-US" dirty="0" smtClean="0"/>
          </a:p>
          <a:p>
            <a:pPr marL="457200" indent="-457200">
              <a:spcAft>
                <a:spcPts val="1200"/>
              </a:spcAft>
              <a:buFont typeface="Arial" pitchFamily="34" charset="0"/>
              <a:buChar char="•"/>
            </a:pPr>
            <a:endParaRPr lang="en-US" dirty="0"/>
          </a:p>
        </p:txBody>
      </p:sp>
    </p:spTree>
    <p:extLst>
      <p:ext uri="{BB962C8B-B14F-4D97-AF65-F5344CB8AC3E}">
        <p14:creationId xmlns:p14="http://schemas.microsoft.com/office/powerpoint/2010/main" val="1721077667"/>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Components</a:t>
            </a:r>
            <a:endParaRPr lang="en-US" dirty="0"/>
          </a:p>
        </p:txBody>
      </p:sp>
      <p:sp>
        <p:nvSpPr>
          <p:cNvPr id="5" name="Rounded Rectangle 4"/>
          <p:cNvSpPr/>
          <p:nvPr/>
        </p:nvSpPr>
        <p:spPr>
          <a:xfrm>
            <a:off x="727431" y="1525747"/>
            <a:ext cx="3731407" cy="771517"/>
          </a:xfrm>
          <a:prstGeom prst="roundRect">
            <a:avLst/>
          </a:prstGeom>
          <a:solidFill>
            <a:schemeClr val="accent1"/>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Fluency Practice</a:t>
            </a:r>
            <a:endParaRPr lang="en-US" sz="3200" dirty="0">
              <a:solidFill>
                <a:srgbClr val="000000"/>
              </a:solidFill>
            </a:endParaRPr>
          </a:p>
        </p:txBody>
      </p:sp>
      <p:sp>
        <p:nvSpPr>
          <p:cNvPr id="7" name="Rounded Rectangle 6"/>
          <p:cNvSpPr/>
          <p:nvPr/>
        </p:nvSpPr>
        <p:spPr>
          <a:xfrm>
            <a:off x="690670" y="2570022"/>
            <a:ext cx="3731407" cy="771517"/>
          </a:xfrm>
          <a:prstGeom prst="roundRect">
            <a:avLst/>
          </a:prstGeom>
          <a:solidFill>
            <a:schemeClr val="accent3">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Application Problem</a:t>
            </a:r>
            <a:endParaRPr lang="en-US" sz="3200" dirty="0">
              <a:solidFill>
                <a:srgbClr val="000000"/>
              </a:solidFill>
            </a:endParaRPr>
          </a:p>
        </p:txBody>
      </p:sp>
      <p:sp>
        <p:nvSpPr>
          <p:cNvPr id="12" name="Rounded Rectangle 11"/>
          <p:cNvSpPr/>
          <p:nvPr/>
        </p:nvSpPr>
        <p:spPr>
          <a:xfrm>
            <a:off x="528531" y="5853002"/>
            <a:ext cx="4200543" cy="771517"/>
          </a:xfrm>
          <a:prstGeom prst="roundRect">
            <a:avLst/>
          </a:prstGeom>
          <a:solidFill>
            <a:schemeClr val="accent5">
              <a:lumMod val="60000"/>
              <a:lumOff val="40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Homework</a:t>
            </a:r>
            <a:endParaRPr lang="en-US" sz="3200" dirty="0">
              <a:solidFill>
                <a:srgbClr val="000000"/>
              </a:solidFill>
            </a:endParaRPr>
          </a:p>
        </p:txBody>
      </p:sp>
      <p:sp>
        <p:nvSpPr>
          <p:cNvPr id="13" name="Rounded Rectangle 12"/>
          <p:cNvSpPr/>
          <p:nvPr/>
        </p:nvSpPr>
        <p:spPr>
          <a:xfrm>
            <a:off x="4999305" y="1336558"/>
            <a:ext cx="3687497" cy="2169632"/>
          </a:xfrm>
          <a:prstGeom prst="round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500" b="1" u="sng" dirty="0" smtClean="0">
                <a:solidFill>
                  <a:srgbClr val="000000"/>
                </a:solidFill>
              </a:rPr>
              <a:t>Assessments</a:t>
            </a:r>
          </a:p>
          <a:p>
            <a:pPr algn="ctr"/>
            <a:endParaRPr lang="en-US" sz="1000" b="1" u="sng" dirty="0" smtClean="0">
              <a:solidFill>
                <a:srgbClr val="000000"/>
              </a:solidFill>
            </a:endParaRPr>
          </a:p>
          <a:p>
            <a:pPr algn="ctr"/>
            <a:r>
              <a:rPr lang="en-US" sz="3500" dirty="0" smtClean="0">
                <a:solidFill>
                  <a:srgbClr val="000000"/>
                </a:solidFill>
              </a:rPr>
              <a:t>Mid- and/or End-</a:t>
            </a:r>
          </a:p>
          <a:p>
            <a:pPr algn="ctr"/>
            <a:endParaRPr lang="en-US" sz="3500" dirty="0"/>
          </a:p>
        </p:txBody>
      </p:sp>
      <p:sp>
        <p:nvSpPr>
          <p:cNvPr id="16" name="Donut 15"/>
          <p:cNvSpPr/>
          <p:nvPr/>
        </p:nvSpPr>
        <p:spPr>
          <a:xfrm>
            <a:off x="258302" y="5754415"/>
            <a:ext cx="4795053" cy="1005239"/>
          </a:xfrm>
          <a:prstGeom prst="donut">
            <a:avLst>
              <a:gd name="adj" fmla="val 15535"/>
            </a:avLst>
          </a:prstGeom>
          <a:solidFill>
            <a:srgbClr val="CDB84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Rounded Rectangle 13"/>
          <p:cNvSpPr/>
          <p:nvPr/>
        </p:nvSpPr>
        <p:spPr>
          <a:xfrm>
            <a:off x="528531" y="3695379"/>
            <a:ext cx="8158269" cy="771517"/>
          </a:xfrm>
          <a:prstGeom prst="roundRect">
            <a:avLst/>
          </a:prstGeom>
          <a:solidFill>
            <a:srgbClr val="FAC090"/>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Concept Development</a:t>
            </a:r>
            <a:endParaRPr lang="en-US" sz="3200" dirty="0">
              <a:solidFill>
                <a:srgbClr val="000000"/>
              </a:solidFill>
            </a:endParaRPr>
          </a:p>
        </p:txBody>
      </p:sp>
      <p:sp>
        <p:nvSpPr>
          <p:cNvPr id="15" name="Rounded Rectangle 14"/>
          <p:cNvSpPr/>
          <p:nvPr/>
        </p:nvSpPr>
        <p:spPr>
          <a:xfrm>
            <a:off x="5443306" y="3786114"/>
            <a:ext cx="3148135" cy="538889"/>
          </a:xfrm>
          <a:prstGeom prst="roundRect">
            <a:avLst/>
          </a:prstGeom>
          <a:solidFill>
            <a:schemeClr val="accent6"/>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Problem Set</a:t>
            </a:r>
            <a:endParaRPr lang="en-US" sz="3200" dirty="0">
              <a:solidFill>
                <a:srgbClr val="000000"/>
              </a:solidFill>
            </a:endParaRPr>
          </a:p>
        </p:txBody>
      </p:sp>
      <p:sp>
        <p:nvSpPr>
          <p:cNvPr id="17" name="Rounded Rectangle 16"/>
          <p:cNvSpPr/>
          <p:nvPr/>
        </p:nvSpPr>
        <p:spPr>
          <a:xfrm>
            <a:off x="528531" y="4847763"/>
            <a:ext cx="8062908" cy="771517"/>
          </a:xfrm>
          <a:prstGeom prst="roundRect">
            <a:avLst/>
          </a:prstGeom>
          <a:solidFill>
            <a:schemeClr val="bg1">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000000"/>
                </a:solidFill>
              </a:rPr>
              <a:t>Student Debrief</a:t>
            </a:r>
            <a:endParaRPr lang="en-US" sz="3200" dirty="0">
              <a:solidFill>
                <a:srgbClr val="000000"/>
              </a:solidFill>
            </a:endParaRPr>
          </a:p>
        </p:txBody>
      </p:sp>
      <p:sp>
        <p:nvSpPr>
          <p:cNvPr id="18" name="Rounded Rectangle 17"/>
          <p:cNvSpPr/>
          <p:nvPr/>
        </p:nvSpPr>
        <p:spPr>
          <a:xfrm>
            <a:off x="5443303" y="4974260"/>
            <a:ext cx="2987704" cy="500043"/>
          </a:xfrm>
          <a:prstGeom prst="roundRect">
            <a:avLst/>
          </a:prstGeom>
          <a:solidFill>
            <a:schemeClr val="accent4"/>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rPr>
              <a:t>Exit Ticket</a:t>
            </a:r>
            <a:endParaRPr lang="en-US" sz="3200" dirty="0">
              <a:solidFill>
                <a:srgbClr val="000000"/>
              </a:solidFill>
            </a:endParaRPr>
          </a:p>
        </p:txBody>
      </p:sp>
    </p:spTree>
    <p:extLst>
      <p:ext uri="{BB962C8B-B14F-4D97-AF65-F5344CB8AC3E}">
        <p14:creationId xmlns:p14="http://schemas.microsoft.com/office/powerpoint/2010/main" val="17829108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theme/theme1.xml><?xml version="1.0" encoding="utf-8"?>
<a:theme xmlns:a="http://schemas.openxmlformats.org/drawingml/2006/main" name="Office Theme">
  <a:themeElements>
    <a:clrScheme name="Custom 2">
      <a:dk1>
        <a:srgbClr val="FFFFF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4810</TotalTime>
  <Words>16465</Words>
  <Application>Microsoft Macintosh PowerPoint</Application>
  <PresentationFormat>On-screen Show (4:3)</PresentationFormat>
  <Paragraphs>1921</Paragraphs>
  <Slides>118</Slides>
  <Notes>118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118</vt:i4>
      </vt:variant>
    </vt:vector>
  </HeadingPairs>
  <TitlesOfParts>
    <vt:vector size="121" baseType="lpstr">
      <vt:lpstr>Office Theme</vt:lpstr>
      <vt:lpstr>1_Office Theme</vt:lpstr>
      <vt:lpstr>Document</vt:lpstr>
      <vt:lpstr>3rd Grade EngageNY</vt:lpstr>
      <vt:lpstr>Grace</vt:lpstr>
      <vt:lpstr>Grace</vt:lpstr>
      <vt:lpstr>Grace</vt:lpstr>
      <vt:lpstr>Grace</vt:lpstr>
      <vt:lpstr>Grace</vt:lpstr>
      <vt:lpstr>Novice, Not Experts</vt:lpstr>
      <vt:lpstr>Who Are We?</vt:lpstr>
      <vt:lpstr>Familiarity with EngageNY</vt:lpstr>
      <vt:lpstr>Housekeeping</vt:lpstr>
      <vt:lpstr>Today’s Goals</vt:lpstr>
      <vt:lpstr>What is Engage NY?</vt:lpstr>
      <vt:lpstr>A Story of Units</vt:lpstr>
      <vt:lpstr>Content: A Story of Units</vt:lpstr>
      <vt:lpstr>Content: A Story of Units</vt:lpstr>
      <vt:lpstr>A Story of Units</vt:lpstr>
      <vt:lpstr> A Story of Units</vt:lpstr>
      <vt:lpstr>A Story of Units</vt:lpstr>
      <vt:lpstr>Fluency Break</vt:lpstr>
      <vt:lpstr>Assessment: A Story of Units</vt:lpstr>
      <vt:lpstr>A Story of Units</vt:lpstr>
      <vt:lpstr>Number and Operations</vt:lpstr>
      <vt:lpstr>Number and Operations</vt:lpstr>
      <vt:lpstr>Number and Operations</vt:lpstr>
      <vt:lpstr>Number and Operations</vt:lpstr>
      <vt:lpstr>Card Sort Debrief</vt:lpstr>
      <vt:lpstr>Curriculum Overview</vt:lpstr>
      <vt:lpstr>Number and Operations</vt:lpstr>
      <vt:lpstr>Number and Operations</vt:lpstr>
      <vt:lpstr>Break</vt:lpstr>
      <vt:lpstr>Number and Operations</vt:lpstr>
      <vt:lpstr>Number and Operations</vt:lpstr>
      <vt:lpstr>A Story of Units Overview</vt:lpstr>
      <vt:lpstr>Curriculum Overview</vt:lpstr>
      <vt:lpstr>A Story of Units Overview</vt:lpstr>
      <vt:lpstr>Pacing</vt:lpstr>
      <vt:lpstr>Pacing</vt:lpstr>
      <vt:lpstr>PowerPoint Presentation</vt:lpstr>
      <vt:lpstr>PowerPoint Presentation</vt:lpstr>
      <vt:lpstr>Today’s Objectives</vt:lpstr>
      <vt:lpstr>PowerPoint Presentation</vt:lpstr>
      <vt:lpstr>Module Structure</vt:lpstr>
      <vt:lpstr>Module Overview</vt:lpstr>
      <vt:lpstr>Say Something</vt:lpstr>
      <vt:lpstr>Module Overview Sections</vt:lpstr>
      <vt:lpstr>Say Something</vt:lpstr>
      <vt:lpstr>Module Overview: Reflection</vt:lpstr>
      <vt:lpstr>Topics</vt:lpstr>
      <vt:lpstr>Topics</vt:lpstr>
      <vt:lpstr>Topic Openers</vt:lpstr>
      <vt:lpstr>Lunch</vt:lpstr>
      <vt:lpstr>Welcome Back</vt:lpstr>
      <vt:lpstr>Lessons</vt:lpstr>
      <vt:lpstr>Lesson Components</vt:lpstr>
      <vt:lpstr>Fluency Practice</vt:lpstr>
      <vt:lpstr>Fluency Practice</vt:lpstr>
      <vt:lpstr>Fluency Categories</vt:lpstr>
      <vt:lpstr>Fluency is Embedded in Standards</vt:lpstr>
      <vt:lpstr>Key Foundational Fluencies</vt:lpstr>
      <vt:lpstr>Fluency Practice Demonstration</vt:lpstr>
      <vt:lpstr>Fluency: Multiply by 2</vt:lpstr>
      <vt:lpstr>Fluency: Count by 4s and 3s</vt:lpstr>
      <vt:lpstr>Things to Think About</vt:lpstr>
      <vt:lpstr>Differentiating Fluency Practice</vt:lpstr>
      <vt:lpstr>Fluency Practice</vt:lpstr>
      <vt:lpstr>Fluency Practice: Reflection</vt:lpstr>
      <vt:lpstr>Lesson Components</vt:lpstr>
      <vt:lpstr>Application Problems</vt:lpstr>
      <vt:lpstr>Application Problems</vt:lpstr>
      <vt:lpstr>Application Problems</vt:lpstr>
      <vt:lpstr>Application Problems</vt:lpstr>
      <vt:lpstr>Read, Draw, Write (RDW)</vt:lpstr>
      <vt:lpstr>Models</vt:lpstr>
      <vt:lpstr>Examples of Models</vt:lpstr>
      <vt:lpstr>Examples of Models</vt:lpstr>
      <vt:lpstr>Strategies in Using Models</vt:lpstr>
      <vt:lpstr>Application Problems</vt:lpstr>
      <vt:lpstr>Sample Vignettes</vt:lpstr>
      <vt:lpstr>Application Problems: Reflection</vt:lpstr>
      <vt:lpstr>Break</vt:lpstr>
      <vt:lpstr>Lesson Components</vt:lpstr>
      <vt:lpstr>Concept Development</vt:lpstr>
      <vt:lpstr>Concept Development</vt:lpstr>
      <vt:lpstr>Concept Development</vt:lpstr>
      <vt:lpstr>Concept Development</vt:lpstr>
      <vt:lpstr>Concept Development</vt:lpstr>
      <vt:lpstr>Problem Set</vt:lpstr>
      <vt:lpstr>Concept Development: Reflection</vt:lpstr>
      <vt:lpstr>Lesson Components</vt:lpstr>
      <vt:lpstr>Student Debrief</vt:lpstr>
      <vt:lpstr>Student Debrief</vt:lpstr>
      <vt:lpstr>Student Debrief</vt:lpstr>
      <vt:lpstr>Exit Tickets</vt:lpstr>
      <vt:lpstr>Student Debrief &amp; Exit Tickets</vt:lpstr>
      <vt:lpstr>Student Debrief</vt:lpstr>
      <vt:lpstr>Exit Ticket</vt:lpstr>
      <vt:lpstr>Differentiating the Student Debrief</vt:lpstr>
      <vt:lpstr>Student Debrief: Reflection</vt:lpstr>
      <vt:lpstr>Lesson Components</vt:lpstr>
      <vt:lpstr>Homework</vt:lpstr>
      <vt:lpstr>Homework</vt:lpstr>
      <vt:lpstr>Lesson Components</vt:lpstr>
      <vt:lpstr>Assessment </vt:lpstr>
      <vt:lpstr>Differentiation</vt:lpstr>
      <vt:lpstr>Differentiating Instruction</vt:lpstr>
      <vt:lpstr>Differentiating Instruction</vt:lpstr>
      <vt:lpstr>Differentiating Instruction</vt:lpstr>
      <vt:lpstr>Modeling Access for All Students</vt:lpstr>
      <vt:lpstr>Differentiated Instruction: Reflection</vt:lpstr>
      <vt:lpstr>Helpful Tips for Planning Lessons</vt:lpstr>
      <vt:lpstr>Helpful Tips for Math Classroom</vt:lpstr>
      <vt:lpstr>engageny.org</vt:lpstr>
      <vt:lpstr>Additional Resources</vt:lpstr>
      <vt:lpstr>First Year of Implementation</vt:lpstr>
      <vt:lpstr>Exploration &amp; Planning</vt:lpstr>
      <vt:lpstr>Parking Lot</vt:lpstr>
      <vt:lpstr>Ongoing Professional Development</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EngageNY curriculum A Story of Units</dc:title>
  <dc:creator>bethel</dc:creator>
  <cp:lastModifiedBy>bethel</cp:lastModifiedBy>
  <cp:revision>468</cp:revision>
  <cp:lastPrinted>2014-06-03T14:53:08Z</cp:lastPrinted>
  <dcterms:created xsi:type="dcterms:W3CDTF">2014-05-01T21:15:27Z</dcterms:created>
  <dcterms:modified xsi:type="dcterms:W3CDTF">2014-06-11T21:40:10Z</dcterms:modified>
</cp:coreProperties>
</file>